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C54EE-4598-4781-AFAE-2A3F4B2C4ECA}" type="datetimeFigureOut">
              <a:rPr lang="de-DE" smtClean="0"/>
              <a:t>02.01.2024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221C0-E2FF-439E-8C55-C216E5955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76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2D0A8-1162-4C75-9CB9-81C9F914DBD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45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1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6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2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1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7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1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5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3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NUL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NUL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NULL"/><Relationship Id="rId4" Type="http://schemas.openxmlformats.org/officeDocument/2006/relationships/image" Target="../media/image6.png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49298" y="355188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800" y="685800"/>
            <a:ext cx="1326659" cy="1497417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" y="2879220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" y="3903172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6865" y="4929319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034804" y="178859"/>
            <a:ext cx="6122392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  <a:defRPr/>
            </a:pPr>
            <a:r>
              <a:rPr lang="en-US" sz="5334">
                <a:solidFill>
                  <a:srgbClr val="000000"/>
                </a:solidFill>
                <a:latin typeface="Canva Sans Bold"/>
              </a:rPr>
              <a:t>Der Schlusstermin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34804" y="1046692"/>
            <a:ext cx="612239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  <a:defRPr/>
            </a:pPr>
            <a:r>
              <a:rPr lang="en-US" sz="2266">
                <a:solidFill>
                  <a:srgbClr val="000000"/>
                </a:solidFill>
                <a:latin typeface="Calibri"/>
                <a:ea typeface="Canva Sans"/>
              </a:rPr>
              <a:t>§ 197 InsO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2784784"/>
            <a:ext cx="989528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80"/>
              </a:lnSpc>
              <a:spcBef>
                <a:spcPct val="0"/>
              </a:spcBef>
              <a:defRPr/>
            </a:pPr>
            <a:r>
              <a:rPr lang="en-US" sz="2667" dirty="0">
                <a:solidFill>
                  <a:srgbClr val="000000"/>
                </a:solidFill>
                <a:latin typeface="Lato Bold"/>
              </a:rPr>
              <a:t>    </a:t>
            </a:r>
            <a:r>
              <a:rPr lang="en-US" sz="2667" dirty="0" err="1">
                <a:solidFill>
                  <a:srgbClr val="000000"/>
                </a:solidFill>
                <a:latin typeface="Lato Bold"/>
              </a:rPr>
              <a:t>Schlusstermin</a:t>
            </a:r>
            <a:r>
              <a:rPr lang="en-US" sz="2667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667" dirty="0">
                <a:solidFill>
                  <a:srgbClr val="000000"/>
                </a:solidFill>
                <a:latin typeface="Lato Bold"/>
              </a:rPr>
              <a:t>= </a:t>
            </a:r>
            <a:r>
              <a:rPr lang="en-US" sz="2667" dirty="0" err="1">
                <a:solidFill>
                  <a:srgbClr val="000000"/>
                </a:solidFill>
                <a:latin typeface="Lato Bold"/>
              </a:rPr>
              <a:t>abschließende</a:t>
            </a:r>
            <a:r>
              <a:rPr lang="en-US" sz="2667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Lato Bold"/>
              </a:rPr>
              <a:t>Gläubigerversammlung</a:t>
            </a:r>
            <a:endParaRPr lang="en-US" sz="2667" dirty="0">
              <a:solidFill>
                <a:srgbClr val="000000"/>
              </a:solidFill>
              <a:latin typeface="Lato Bold"/>
            </a:endParaRPr>
          </a:p>
          <a:p>
            <a:pPr algn="ctr" defTabSz="609630">
              <a:lnSpc>
                <a:spcPts val="4480"/>
              </a:lnSpc>
              <a:spcBef>
                <a:spcPct val="0"/>
              </a:spcBef>
              <a:defRPr/>
            </a:pPr>
            <a:endParaRPr lang="en-US" sz="32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800" y="3839672"/>
            <a:ext cx="8345885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80"/>
              </a:lnSpc>
              <a:spcBef>
                <a:spcPct val="0"/>
              </a:spcBef>
              <a:defRPr/>
            </a:pPr>
            <a:r>
              <a:rPr lang="en-US" sz="2667" dirty="0">
                <a:solidFill>
                  <a:srgbClr val="000000"/>
                </a:solidFill>
                <a:latin typeface="Lato Bold"/>
              </a:rPr>
              <a:t>        </a:t>
            </a:r>
            <a:r>
              <a:rPr lang="en-US" sz="2667" dirty="0" err="1">
                <a:solidFill>
                  <a:srgbClr val="000000"/>
                </a:solidFill>
                <a:latin typeface="Lato Bold"/>
              </a:rPr>
              <a:t>Verwertung</a:t>
            </a:r>
            <a:r>
              <a:rPr lang="en-US" sz="2667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667" dirty="0">
                <a:solidFill>
                  <a:srgbClr val="000000"/>
                </a:solidFill>
                <a:latin typeface="Lato Bold"/>
              </a:rPr>
              <a:t>des </a:t>
            </a:r>
            <a:r>
              <a:rPr lang="en-US" sz="2667" dirty="0" err="1">
                <a:solidFill>
                  <a:srgbClr val="000000"/>
                </a:solidFill>
                <a:latin typeface="Lato Bold"/>
              </a:rPr>
              <a:t>Vermögens</a:t>
            </a:r>
            <a:r>
              <a:rPr lang="en-US" sz="2667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Lato Bold"/>
              </a:rPr>
              <a:t>ist</a:t>
            </a:r>
            <a:r>
              <a:rPr lang="en-US" sz="2667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Lato Bold"/>
              </a:rPr>
              <a:t>abgeschlossen</a:t>
            </a:r>
            <a:endParaRPr lang="en-US" sz="2667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5800" y="4894560"/>
            <a:ext cx="1082040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80"/>
              </a:lnSpc>
              <a:spcBef>
                <a:spcPct val="0"/>
              </a:spcBef>
              <a:defRPr/>
            </a:pPr>
            <a:r>
              <a:rPr lang="en-US" sz="2667" dirty="0" err="1">
                <a:solidFill>
                  <a:srgbClr val="000000"/>
                </a:solidFill>
                <a:latin typeface="Lato Bold"/>
              </a:rPr>
              <a:t>Termin</a:t>
            </a:r>
            <a:r>
              <a:rPr lang="en-US" sz="2667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Lato Bold"/>
              </a:rPr>
              <a:t>ist</a:t>
            </a:r>
            <a:r>
              <a:rPr lang="en-US" sz="2667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Lato Bold"/>
              </a:rPr>
              <a:t>öffentlich</a:t>
            </a:r>
            <a:r>
              <a:rPr lang="en-US" sz="2667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Lato Bold"/>
              </a:rPr>
              <a:t>bekannt</a:t>
            </a:r>
            <a:r>
              <a:rPr lang="en-US" sz="2667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Lato Bold"/>
              </a:rPr>
              <a:t>zu</a:t>
            </a:r>
            <a:r>
              <a:rPr lang="en-US" sz="2667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Lato Bold"/>
              </a:rPr>
              <a:t>machen</a:t>
            </a:r>
            <a:r>
              <a:rPr lang="en-US" sz="2667" dirty="0">
                <a:solidFill>
                  <a:srgbClr val="000000"/>
                </a:solidFill>
                <a:latin typeface="Lato Bold"/>
              </a:rPr>
              <a:t> § 197 Abs. 2 </a:t>
            </a:r>
            <a:r>
              <a:rPr lang="en-US" sz="2667" dirty="0" err="1">
                <a:solidFill>
                  <a:srgbClr val="000000"/>
                </a:solidFill>
                <a:latin typeface="Lato Bold"/>
              </a:rPr>
              <a:t>InsO</a:t>
            </a:r>
            <a:r>
              <a:rPr lang="en-US" sz="2667" dirty="0">
                <a:solidFill>
                  <a:srgbClr val="000000"/>
                </a:solidFill>
                <a:latin typeface="Lato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1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49298" y="355188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34804" y="178859"/>
            <a:ext cx="6122392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  <a:defRPr/>
            </a:pPr>
            <a:r>
              <a:rPr lang="en-US" sz="5334">
                <a:solidFill>
                  <a:srgbClr val="000000"/>
                </a:solidFill>
                <a:latin typeface="Canva Sans Bold"/>
              </a:rPr>
              <a:t>Der Schlusstermin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34804" y="1046692"/>
            <a:ext cx="612239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  <a:defRPr/>
            </a:pPr>
            <a:r>
              <a:rPr lang="en-US" sz="2266">
                <a:solidFill>
                  <a:srgbClr val="000000"/>
                </a:solidFill>
                <a:latin typeface="Calibri"/>
                <a:ea typeface="Canva Sans"/>
              </a:rPr>
              <a:t>§ 197 InsO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53295" y="1948967"/>
            <a:ext cx="7921427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  <a:defRPr/>
            </a:pPr>
            <a:r>
              <a:rPr lang="en-US" sz="3200" dirty="0" err="1">
                <a:solidFill>
                  <a:srgbClr val="000000"/>
                </a:solidFill>
                <a:latin typeface="Canva Sans Bold"/>
              </a:rPr>
              <a:t>Durchführung</a:t>
            </a:r>
            <a:r>
              <a:rPr lang="en-US" sz="3200" dirty="0">
                <a:solidFill>
                  <a:srgbClr val="000000"/>
                </a:solidFill>
                <a:latin typeface="Canva Sans Bold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Canva Sans Bold"/>
              </a:rPr>
              <a:t>mündlich</a:t>
            </a:r>
            <a:r>
              <a:rPr lang="en-US" sz="3200" dirty="0">
                <a:solidFill>
                  <a:srgbClr val="000000"/>
                </a:solidFill>
                <a:latin typeface="Canva Sans Bold"/>
              </a:rPr>
              <a:t>/ </a:t>
            </a:r>
            <a:r>
              <a:rPr lang="en-US" sz="3200" dirty="0" err="1">
                <a:solidFill>
                  <a:srgbClr val="000000"/>
                </a:solidFill>
                <a:latin typeface="Canva Sans Bold"/>
              </a:rPr>
              <a:t>schriftlich</a:t>
            </a:r>
            <a:r>
              <a:rPr lang="en-US" sz="3200" dirty="0">
                <a:solidFill>
                  <a:srgbClr val="000000"/>
                </a:solidFill>
                <a:latin typeface="Canva Sans Bold"/>
              </a:rPr>
              <a:t>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8935" y="3561072"/>
            <a:ext cx="6730008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latin typeface="Lato Bold"/>
              </a:rPr>
              <a:t>Beendigung des Insolvenzverfahrens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1508975" y="4596678"/>
            <a:ext cx="1006254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Lato Bold"/>
              </a:rPr>
              <a:t>Treuhänder</a:t>
            </a:r>
            <a:r>
              <a:rPr lang="en-US" sz="28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Lato Bold"/>
              </a:rPr>
              <a:t>WVP </a:t>
            </a:r>
            <a:r>
              <a:rPr lang="en-US" sz="2800" dirty="0" err="1">
                <a:solidFill>
                  <a:srgbClr val="000000"/>
                </a:solidFill>
                <a:latin typeface="Lato Bold"/>
              </a:rPr>
              <a:t>wird</a:t>
            </a:r>
            <a:r>
              <a:rPr lang="en-US" sz="28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Lato Bold"/>
              </a:rPr>
              <a:t>benannt</a:t>
            </a:r>
            <a:endParaRPr lang="en-US" sz="28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-1139902" y="5690870"/>
            <a:ext cx="8915366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  <a:defRPr/>
            </a:pPr>
            <a:r>
              <a:rPr lang="en-US" sz="2800">
                <a:solidFill>
                  <a:srgbClr val="000000"/>
                </a:solidFill>
                <a:latin typeface="Lato Bold"/>
              </a:rPr>
              <a:t>Festsetzung IV - Vergütung</a:t>
            </a:r>
          </a:p>
        </p:txBody>
      </p:sp>
      <p:sp>
        <p:nvSpPr>
          <p:cNvPr id="9" name="Freeform 9"/>
          <p:cNvSpPr/>
          <p:nvPr/>
        </p:nvSpPr>
        <p:spPr>
          <a:xfrm>
            <a:off x="46865" y="3559636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6865" y="4536656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6865" y="5630848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38935" y="343825"/>
            <a:ext cx="1326659" cy="1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49298" y="355188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34804" y="178859"/>
            <a:ext cx="6122392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  <a:defRPr/>
            </a:pPr>
            <a:r>
              <a:rPr lang="en-US" sz="5334">
                <a:solidFill>
                  <a:srgbClr val="000000"/>
                </a:solidFill>
                <a:latin typeface="Canva Sans Bold"/>
              </a:rPr>
              <a:t>Der Schlusstermin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34804" y="1046692"/>
            <a:ext cx="612239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  <a:defRPr/>
            </a:pPr>
            <a:r>
              <a:rPr lang="en-US" sz="2266">
                <a:solidFill>
                  <a:srgbClr val="000000"/>
                </a:solidFill>
                <a:latin typeface="Calibri"/>
                <a:ea typeface="Canva Sans"/>
              </a:rPr>
              <a:t>§ 197 InsO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49004" y="1948967"/>
            <a:ext cx="6730008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Canva Sans Bold"/>
              </a:rPr>
              <a:t>Was </a:t>
            </a:r>
            <a:r>
              <a:rPr lang="en-US" sz="2667" dirty="0" err="1">
                <a:solidFill>
                  <a:srgbClr val="000000"/>
                </a:solidFill>
                <a:latin typeface="Canva Sans Bold"/>
              </a:rPr>
              <a:t>passiert</a:t>
            </a:r>
            <a:r>
              <a:rPr lang="en-US" sz="2667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Canva Sans Bold"/>
              </a:rPr>
              <a:t>im</a:t>
            </a:r>
            <a:r>
              <a:rPr lang="en-US" sz="2667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Canva Sans Bold"/>
              </a:rPr>
              <a:t>Schlusstermin</a:t>
            </a:r>
            <a:r>
              <a:rPr lang="en-US" sz="2667" dirty="0">
                <a:solidFill>
                  <a:srgbClr val="000000"/>
                </a:solidFill>
                <a:latin typeface="Canva Sans Bold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5917" y="3500538"/>
            <a:ext cx="6730008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  <a:defRPr/>
            </a:pPr>
            <a:r>
              <a:rPr lang="en-US" sz="2800" dirty="0" err="1">
                <a:solidFill>
                  <a:srgbClr val="000000"/>
                </a:solidFill>
                <a:latin typeface="Lato Bold"/>
              </a:rPr>
              <a:t>Erörterung</a:t>
            </a:r>
            <a:r>
              <a:rPr lang="en-US" sz="2800" dirty="0">
                <a:solidFill>
                  <a:srgbClr val="000000"/>
                </a:solidFill>
                <a:latin typeface="Lato Bold"/>
              </a:rPr>
              <a:t> der </a:t>
            </a:r>
            <a:r>
              <a:rPr lang="en-US" sz="2800" dirty="0" err="1">
                <a:solidFill>
                  <a:srgbClr val="000000"/>
                </a:solidFill>
                <a:latin typeface="Lato Bold"/>
              </a:rPr>
              <a:t>Schlussrechnung</a:t>
            </a:r>
            <a:endParaRPr lang="en-US" sz="28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2736" y="4541620"/>
            <a:ext cx="1006254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  <a:defRPr/>
            </a:pPr>
            <a:r>
              <a:rPr lang="en-US" sz="2800" dirty="0" err="1">
                <a:solidFill>
                  <a:srgbClr val="000000"/>
                </a:solidFill>
                <a:latin typeface="Lato Bold"/>
              </a:rPr>
              <a:t>Erhebung</a:t>
            </a:r>
            <a:r>
              <a:rPr lang="en-US" sz="2800" dirty="0">
                <a:solidFill>
                  <a:srgbClr val="000000"/>
                </a:solidFill>
                <a:latin typeface="Lato Bold"/>
              </a:rPr>
              <a:t> von </a:t>
            </a:r>
            <a:r>
              <a:rPr lang="en-US" sz="2800" dirty="0" err="1">
                <a:solidFill>
                  <a:srgbClr val="000000"/>
                </a:solidFill>
                <a:latin typeface="Lato Bold"/>
              </a:rPr>
              <a:t>Einwendungen</a:t>
            </a:r>
            <a:r>
              <a:rPr lang="en-US" sz="28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Lato Bold"/>
              </a:rPr>
              <a:t>gegen</a:t>
            </a:r>
            <a:r>
              <a:rPr lang="en-US" sz="2800" dirty="0">
                <a:solidFill>
                  <a:srgbClr val="000000"/>
                </a:solidFill>
                <a:latin typeface="Lato Bold"/>
              </a:rPr>
              <a:t> das </a:t>
            </a:r>
            <a:r>
              <a:rPr lang="en-US" sz="2800" dirty="0" err="1">
                <a:solidFill>
                  <a:srgbClr val="000000"/>
                </a:solidFill>
                <a:latin typeface="Lato Bold"/>
              </a:rPr>
              <a:t>Schlussverzeichnis</a:t>
            </a:r>
            <a:endParaRPr lang="en-US" sz="28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68778" y="5690870"/>
            <a:ext cx="8915366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  <a:defRPr/>
            </a:pPr>
            <a:r>
              <a:rPr lang="en-US" sz="2800" dirty="0" err="1">
                <a:solidFill>
                  <a:srgbClr val="000000"/>
                </a:solidFill>
                <a:latin typeface="Lato Bold"/>
              </a:rPr>
              <a:t>Eventuell</a:t>
            </a:r>
            <a:r>
              <a:rPr lang="en-US" sz="28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Lato Bold"/>
              </a:rPr>
              <a:t>stellen</a:t>
            </a:r>
            <a:r>
              <a:rPr lang="en-US" sz="2800" dirty="0">
                <a:solidFill>
                  <a:srgbClr val="000000"/>
                </a:solidFill>
                <a:latin typeface="Lato Bold"/>
              </a:rPr>
              <a:t> von </a:t>
            </a:r>
            <a:r>
              <a:rPr lang="en-US" sz="2800" dirty="0" err="1">
                <a:solidFill>
                  <a:srgbClr val="000000"/>
                </a:solidFill>
                <a:latin typeface="Lato Bold"/>
              </a:rPr>
              <a:t>Anträgen</a:t>
            </a:r>
            <a:r>
              <a:rPr lang="en-US" sz="2800" dirty="0">
                <a:solidFill>
                  <a:srgbClr val="000000"/>
                </a:solidFill>
                <a:latin typeface="Lato Bold"/>
              </a:rPr>
              <a:t> auf </a:t>
            </a:r>
            <a:r>
              <a:rPr lang="en-US" sz="2800" dirty="0" err="1">
                <a:solidFill>
                  <a:srgbClr val="000000"/>
                </a:solidFill>
                <a:latin typeface="Lato Bold"/>
              </a:rPr>
              <a:t>Versagung</a:t>
            </a:r>
            <a:r>
              <a:rPr lang="en-US" sz="2800" dirty="0">
                <a:solidFill>
                  <a:srgbClr val="000000"/>
                </a:solidFill>
                <a:latin typeface="Lato Bold"/>
              </a:rPr>
              <a:t> der RSB</a:t>
            </a:r>
          </a:p>
        </p:txBody>
      </p:sp>
      <p:sp>
        <p:nvSpPr>
          <p:cNvPr id="9" name="Freeform 9"/>
          <p:cNvSpPr/>
          <p:nvPr/>
        </p:nvSpPr>
        <p:spPr>
          <a:xfrm>
            <a:off x="46865" y="3559636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6865" y="4481598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" y="5689434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85800" y="314112"/>
            <a:ext cx="1326659" cy="1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356" y="452826"/>
            <a:ext cx="11343725" cy="5916469"/>
          </a:xfrm>
          <a:custGeom>
            <a:avLst/>
            <a:gdLst/>
            <a:ahLst/>
            <a:cxnLst/>
            <a:rect l="l" t="t" r="r" b="b"/>
            <a:pathLst>
              <a:path w="17015588" h="8874704">
                <a:moveTo>
                  <a:pt x="0" y="0"/>
                </a:moveTo>
                <a:lnTo>
                  <a:pt x="17015588" y="0"/>
                </a:lnTo>
                <a:lnTo>
                  <a:pt x="17015588" y="8874704"/>
                </a:lnTo>
                <a:lnTo>
                  <a:pt x="0" y="8874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848"/>
            </a:stretch>
          </a:blipFill>
        </p:spPr>
      </p:sp>
    </p:spTree>
    <p:extLst>
      <p:ext uri="{BB962C8B-B14F-4D97-AF65-F5344CB8AC3E}">
        <p14:creationId xmlns:p14="http://schemas.microsoft.com/office/powerpoint/2010/main" val="20659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7635" y="2930655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635" y="5310384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3019" y="4498803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7635" y="3704072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7635" y="1598145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236993" y="111185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47635" y="2289294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03019" y="6042237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113794" y="978058"/>
            <a:ext cx="2782382" cy="1686819"/>
          </a:xfrm>
          <a:custGeom>
            <a:avLst/>
            <a:gdLst/>
            <a:ahLst/>
            <a:cxnLst/>
            <a:rect l="l" t="t" r="r" b="b"/>
            <a:pathLst>
              <a:path w="4173573" h="2530229">
                <a:moveTo>
                  <a:pt x="0" y="0"/>
                </a:moveTo>
                <a:lnTo>
                  <a:pt x="4173574" y="0"/>
                </a:lnTo>
                <a:lnTo>
                  <a:pt x="4173574" y="2530229"/>
                </a:lnTo>
                <a:lnTo>
                  <a:pt x="0" y="253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129126" y="3085683"/>
            <a:ext cx="827842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srgbClr val="000000"/>
                </a:solidFill>
                <a:latin typeface="Lato Bold"/>
              </a:rPr>
              <a:t>Einstellung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nach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Anzeige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der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Masseunzulänglichkeit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§ 211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InsO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</a:p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endParaRPr lang="en-US" sz="2133" dirty="0">
              <a:solidFill>
                <a:srgbClr val="000000"/>
              </a:solidFill>
              <a:latin typeface="Lato Bold"/>
            </a:endParaRPr>
          </a:p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endParaRPr lang="en-US" sz="2133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71018" y="117312"/>
            <a:ext cx="8253611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3"/>
              </a:lnSpc>
              <a:defRPr/>
            </a:pPr>
            <a:r>
              <a:rPr lang="en-US" sz="4266">
                <a:solidFill>
                  <a:srgbClr val="000000"/>
                </a:solidFill>
                <a:latin typeface="Canva Sans Bold"/>
              </a:rPr>
              <a:t>Die Beendigung des Verfahrens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87987" y="1664140"/>
            <a:ext cx="339129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srgbClr val="C40000"/>
                </a:solidFill>
                <a:latin typeface="Lato Bold"/>
              </a:rPr>
              <a:t>Aufhebung</a:t>
            </a:r>
            <a:r>
              <a:rPr lang="en-US" sz="2133" dirty="0">
                <a:solidFill>
                  <a:srgbClr val="C40000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C40000"/>
                </a:solidFill>
                <a:latin typeface="Lato Bold"/>
              </a:rPr>
              <a:t>nach</a:t>
            </a:r>
            <a:r>
              <a:rPr lang="en-US" sz="2133" dirty="0">
                <a:solidFill>
                  <a:srgbClr val="C40000"/>
                </a:solidFill>
                <a:latin typeface="Lato Bold"/>
              </a:rPr>
              <a:t> § 200 </a:t>
            </a:r>
            <a:r>
              <a:rPr lang="en-US" sz="2133" dirty="0" err="1">
                <a:solidFill>
                  <a:srgbClr val="C40000"/>
                </a:solidFill>
                <a:latin typeface="Lato Bold"/>
              </a:rPr>
              <a:t>InsO</a:t>
            </a:r>
            <a:endParaRPr lang="en-US" sz="2133" dirty="0">
              <a:solidFill>
                <a:srgbClr val="C40000"/>
              </a:solidFill>
              <a:latin typeface="Lat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95128" y="2308020"/>
            <a:ext cx="6240191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srgbClr val="C40000"/>
                </a:solidFill>
                <a:latin typeface="Lato Bold"/>
              </a:rPr>
              <a:t>Einstellung</a:t>
            </a:r>
            <a:r>
              <a:rPr lang="en-US" sz="2133" dirty="0">
                <a:solidFill>
                  <a:srgbClr val="C40000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C40000"/>
                </a:solidFill>
                <a:latin typeface="Lato Bold"/>
              </a:rPr>
              <a:t>mangels</a:t>
            </a:r>
            <a:r>
              <a:rPr lang="en-US" sz="2133" dirty="0">
                <a:solidFill>
                  <a:srgbClr val="C40000"/>
                </a:solidFill>
                <a:latin typeface="Lato Bold"/>
              </a:rPr>
              <a:t> Masse </a:t>
            </a:r>
            <a:r>
              <a:rPr lang="en-US" sz="2133" dirty="0" err="1">
                <a:solidFill>
                  <a:srgbClr val="C40000"/>
                </a:solidFill>
                <a:latin typeface="Lato Bold"/>
              </a:rPr>
              <a:t>nach</a:t>
            </a:r>
            <a:r>
              <a:rPr lang="en-US" sz="2133" dirty="0">
                <a:solidFill>
                  <a:srgbClr val="C40000"/>
                </a:solidFill>
                <a:latin typeface="Lato Bold"/>
              </a:rPr>
              <a:t> § 207 </a:t>
            </a:r>
            <a:r>
              <a:rPr lang="en-US" sz="2133" dirty="0" err="1">
                <a:solidFill>
                  <a:srgbClr val="C40000"/>
                </a:solidFill>
                <a:latin typeface="Lato Bold"/>
              </a:rPr>
              <a:t>InsO</a:t>
            </a:r>
            <a:r>
              <a:rPr lang="en-US" sz="2133" dirty="0">
                <a:solidFill>
                  <a:srgbClr val="C40000"/>
                </a:solidFill>
                <a:latin typeface="Lato Bold"/>
              </a:rPr>
              <a:t> 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95127" y="6173092"/>
            <a:ext cx="826464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srgbClr val="000000"/>
                </a:solidFill>
                <a:latin typeface="Lato Bold"/>
              </a:rPr>
              <a:t>Aufhebung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nach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Bestätigung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des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Insolvenzplans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§ 258 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InsO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29126" y="4612646"/>
            <a:ext cx="778001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srgbClr val="000000"/>
                </a:solidFill>
                <a:latin typeface="Lato Bold"/>
              </a:rPr>
              <a:t>Einstellung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mit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Zustimmung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der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Gläubiger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nach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§ 213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InsO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31770" y="5398366"/>
            <a:ext cx="820174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srgbClr val="000000"/>
                </a:solidFill>
                <a:latin typeface="Lato Bold"/>
              </a:rPr>
              <a:t>Einstellung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nach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Wegfall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des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Insolvenzgrundes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§ 212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InsO</a:t>
            </a:r>
            <a:endParaRPr lang="en-US" sz="2133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95127" y="3853418"/>
            <a:ext cx="555631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srgbClr val="000000"/>
                </a:solidFill>
                <a:latin typeface="Lato Bold"/>
              </a:rPr>
              <a:t>Einstellung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wegen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Tod des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Schuldners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  </a:t>
            </a:r>
          </a:p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endParaRPr lang="en-US" sz="2133" dirty="0">
              <a:solidFill>
                <a:srgbClr val="000000"/>
              </a:solidFill>
              <a:latin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15270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959" y="355188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97960" y="3178297"/>
            <a:ext cx="808123" cy="808123"/>
          </a:xfrm>
          <a:custGeom>
            <a:avLst/>
            <a:gdLst/>
            <a:ahLst/>
            <a:cxnLst/>
            <a:rect l="l" t="t" r="r" b="b"/>
            <a:pathLst>
              <a:path w="1212185" h="1212185">
                <a:moveTo>
                  <a:pt x="0" y="0"/>
                </a:moveTo>
                <a:lnTo>
                  <a:pt x="1212185" y="0"/>
                </a:lnTo>
                <a:lnTo>
                  <a:pt x="1212185" y="1212185"/>
                </a:lnTo>
                <a:lnTo>
                  <a:pt x="0" y="12121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27562" y="2338690"/>
            <a:ext cx="487680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  <a:defRPr/>
            </a:pPr>
            <a:r>
              <a:rPr lang="en-US" sz="3466">
                <a:solidFill>
                  <a:srgbClr val="000000"/>
                </a:solidFill>
                <a:latin typeface="Canva Sans Bold"/>
              </a:rPr>
              <a:t>Reihenfolge:</a:t>
            </a:r>
          </a:p>
        </p:txBody>
      </p:sp>
      <p:sp>
        <p:nvSpPr>
          <p:cNvPr id="5" name="Freeform 5"/>
          <p:cNvSpPr/>
          <p:nvPr/>
        </p:nvSpPr>
        <p:spPr>
          <a:xfrm>
            <a:off x="797960" y="4436969"/>
            <a:ext cx="808123" cy="808123"/>
          </a:xfrm>
          <a:custGeom>
            <a:avLst/>
            <a:gdLst/>
            <a:ahLst/>
            <a:cxnLst/>
            <a:rect l="l" t="t" r="r" b="b"/>
            <a:pathLst>
              <a:path w="1212185" h="1212185">
                <a:moveTo>
                  <a:pt x="0" y="0"/>
                </a:moveTo>
                <a:lnTo>
                  <a:pt x="1212185" y="0"/>
                </a:lnTo>
                <a:lnTo>
                  <a:pt x="1212185" y="1212185"/>
                </a:lnTo>
                <a:lnTo>
                  <a:pt x="0" y="12121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97960" y="5695942"/>
            <a:ext cx="706597" cy="706597"/>
          </a:xfrm>
          <a:custGeom>
            <a:avLst/>
            <a:gdLst/>
            <a:ahLst/>
            <a:cxnLst/>
            <a:rect l="l" t="t" r="r" b="b"/>
            <a:pathLst>
              <a:path w="1059896" h="1059896">
                <a:moveTo>
                  <a:pt x="0" y="0"/>
                </a:moveTo>
                <a:lnTo>
                  <a:pt x="1059896" y="0"/>
                </a:lnTo>
                <a:lnTo>
                  <a:pt x="1059896" y="1059896"/>
                </a:lnTo>
                <a:lnTo>
                  <a:pt x="0" y="1059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93516" y="584200"/>
            <a:ext cx="7204968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  <a:defRPr/>
            </a:pPr>
            <a:r>
              <a:rPr lang="en-US" sz="5334">
                <a:solidFill>
                  <a:srgbClr val="000000"/>
                </a:solidFill>
                <a:latin typeface="Canva Sans Bold"/>
              </a:rPr>
              <a:t>Die Schlussverteilung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70893" y="5780001"/>
            <a:ext cx="5508327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  <a:defRPr/>
            </a:pPr>
            <a:r>
              <a:rPr lang="en-US" sz="2800" dirty="0" err="1">
                <a:solidFill>
                  <a:srgbClr val="000000"/>
                </a:solidFill>
                <a:latin typeface="Lato Bold"/>
              </a:rPr>
              <a:t>Insolvenzgläubiger</a:t>
            </a:r>
            <a:r>
              <a:rPr lang="en-US" sz="28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Lato Bold"/>
              </a:rPr>
              <a:t>nach</a:t>
            </a:r>
            <a:r>
              <a:rPr lang="en-US" sz="2800" dirty="0">
                <a:solidFill>
                  <a:srgbClr val="000000"/>
                </a:solidFill>
                <a:latin typeface="Lato Bold"/>
              </a:rPr>
              <a:t> § 38 </a:t>
            </a:r>
            <a:r>
              <a:rPr lang="en-US" sz="2800" dirty="0" err="1">
                <a:solidFill>
                  <a:srgbClr val="000000"/>
                </a:solidFill>
                <a:latin typeface="Lato Bold"/>
              </a:rPr>
              <a:t>InsO</a:t>
            </a:r>
            <a:r>
              <a:rPr lang="en-US" sz="2800" dirty="0">
                <a:solidFill>
                  <a:srgbClr val="000000"/>
                </a:solidFill>
                <a:latin typeface="Lato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93516" y="3364977"/>
            <a:ext cx="245080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  <a:defRPr/>
            </a:pPr>
            <a:r>
              <a:rPr lang="en-US" sz="2800" dirty="0" err="1">
                <a:solidFill>
                  <a:srgbClr val="000000"/>
                </a:solidFill>
                <a:latin typeface="Lato Bold"/>
              </a:rPr>
              <a:t>Massekosten</a:t>
            </a:r>
            <a:endParaRPr lang="en-US" sz="28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27899" y="4577311"/>
            <a:ext cx="685985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  <a:defRPr/>
            </a:pPr>
            <a:r>
              <a:rPr lang="en-US" sz="2800" dirty="0" err="1">
                <a:solidFill>
                  <a:srgbClr val="000000"/>
                </a:solidFill>
                <a:latin typeface="Lato Bold"/>
              </a:rPr>
              <a:t>weitere</a:t>
            </a:r>
            <a:r>
              <a:rPr lang="en-US" sz="28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Lato Bold"/>
              </a:rPr>
              <a:t>Masseverbindlichkeiten</a:t>
            </a:r>
            <a:endParaRPr lang="en-US" sz="2800" dirty="0">
              <a:solidFill>
                <a:srgbClr val="000000"/>
              </a:solidFill>
              <a:latin typeface="Lato Bold"/>
            </a:endParaRPr>
          </a:p>
          <a:p>
            <a:pPr algn="ctr" defTabSz="609630">
              <a:lnSpc>
                <a:spcPts val="3920"/>
              </a:lnSpc>
              <a:spcBef>
                <a:spcPct val="0"/>
              </a:spcBef>
              <a:defRPr/>
            </a:pPr>
            <a:endParaRPr lang="en-US" sz="2800" dirty="0">
              <a:solidFill>
                <a:srgbClr val="000000"/>
              </a:solidFill>
              <a:latin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248752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91C89CC-3565-D352-F36C-ECD98DB6598F}"/>
              </a:ext>
            </a:extLst>
          </p:cNvPr>
          <p:cNvSpPr txBox="1"/>
          <p:nvPr/>
        </p:nvSpPr>
        <p:spPr>
          <a:xfrm>
            <a:off x="2442757" y="329140"/>
            <a:ext cx="730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Antrag auf eine vollstreckbare Ausfertigung aus der Insolvenztabelle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3EC594C-2F34-2C8D-50C7-F8AB020952F2}"/>
              </a:ext>
            </a:extLst>
          </p:cNvPr>
          <p:cNvSpPr txBox="1"/>
          <p:nvPr/>
        </p:nvSpPr>
        <p:spPr>
          <a:xfrm>
            <a:off x="3288574" y="1300194"/>
            <a:ext cx="561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Ist das Insolvenzverfahren </a:t>
            </a: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eingestellt oder aufgehoben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AD7A86F6-3A8F-4BFD-56F3-9D43158F411C}"/>
              </a:ext>
            </a:extLst>
          </p:cNvPr>
          <p:cNvSpPr/>
          <p:nvPr/>
        </p:nvSpPr>
        <p:spPr>
          <a:xfrm>
            <a:off x="5946864" y="741818"/>
            <a:ext cx="298270" cy="506382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2DD50BD-209C-38B5-2D5D-002592B716DF}"/>
              </a:ext>
            </a:extLst>
          </p:cNvPr>
          <p:cNvSpPr txBox="1"/>
          <p:nvPr/>
        </p:nvSpPr>
        <p:spPr>
          <a:xfrm>
            <a:off x="1258408" y="2170244"/>
            <a:ext cx="3048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Ist die </a:t>
            </a: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Forderung festgestellt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E17F940-6BD8-327C-BB28-6FCDDEEE7BA6}"/>
              </a:ext>
            </a:extLst>
          </p:cNvPr>
          <p:cNvSpPr txBox="1"/>
          <p:nvPr/>
        </p:nvSpPr>
        <p:spPr>
          <a:xfrm>
            <a:off x="7541594" y="2235990"/>
            <a:ext cx="368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Verfahrensbeendigung abwarten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FD89E2E-6149-5442-7C6A-5942712E3413}"/>
              </a:ext>
            </a:extLst>
          </p:cNvPr>
          <p:cNvSpPr txBox="1"/>
          <p:nvPr/>
        </p:nvSpPr>
        <p:spPr>
          <a:xfrm>
            <a:off x="7636606" y="4580256"/>
            <a:ext cx="181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Nicht erteilen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14F1A10-F10A-4EC2-85D4-B8B8351EA9A7}"/>
              </a:ext>
            </a:extLst>
          </p:cNvPr>
          <p:cNvSpPr txBox="1"/>
          <p:nvPr/>
        </p:nvSpPr>
        <p:spPr>
          <a:xfrm>
            <a:off x="225406" y="3389478"/>
            <a:ext cx="525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Wurde dem Schuldner die </a:t>
            </a: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Restschuldbefreiung erteilt</a:t>
            </a:r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699E07A-AA9A-1A42-2D9F-FFF76B6D57D4}"/>
              </a:ext>
            </a:extLst>
          </p:cNvPr>
          <p:cNvSpPr txBox="1"/>
          <p:nvPr/>
        </p:nvSpPr>
        <p:spPr>
          <a:xfrm>
            <a:off x="701246" y="4604538"/>
            <a:ext cx="424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Liegt eine Forderung nach </a:t>
            </a: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§302 InsO</a:t>
            </a: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 vor?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61AA31-5680-A8E2-33F4-CE21820D848A}"/>
              </a:ext>
            </a:extLst>
          </p:cNvPr>
          <p:cNvSpPr txBox="1"/>
          <p:nvPr/>
        </p:nvSpPr>
        <p:spPr>
          <a:xfrm>
            <a:off x="942924" y="5791644"/>
            <a:ext cx="400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Vollstreckbare Ausfertigung erteilen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9FE8543B-EC80-9F8A-1D17-0CDE8F8F1F7A}"/>
              </a:ext>
            </a:extLst>
          </p:cNvPr>
          <p:cNvSpPr/>
          <p:nvPr/>
        </p:nvSpPr>
        <p:spPr>
          <a:xfrm rot="16200000">
            <a:off x="6393708" y="2957060"/>
            <a:ext cx="320766" cy="1282734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9C58CF3-A207-3FC4-4D34-5C267DE7EA12}"/>
              </a:ext>
            </a:extLst>
          </p:cNvPr>
          <p:cNvSpPr txBox="1"/>
          <p:nvPr/>
        </p:nvSpPr>
        <p:spPr>
          <a:xfrm>
            <a:off x="7636605" y="3399246"/>
            <a:ext cx="388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Vollstreckbare Ausfertigung erteilen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Pfeil: nach unten 26">
            <a:extLst>
              <a:ext uri="{FF2B5EF4-FFF2-40B4-BE49-F238E27FC236}">
                <a16:creationId xmlns:a16="http://schemas.microsoft.com/office/drawing/2014/main" id="{480EBEA4-0E8A-0323-6044-F3B3B073C155}"/>
              </a:ext>
            </a:extLst>
          </p:cNvPr>
          <p:cNvSpPr/>
          <p:nvPr/>
        </p:nvSpPr>
        <p:spPr>
          <a:xfrm>
            <a:off x="2544398" y="5079761"/>
            <a:ext cx="306097" cy="691169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33E79F98-BF22-E5CB-D4D6-53BC21D4ED47}"/>
              </a:ext>
            </a:extLst>
          </p:cNvPr>
          <p:cNvSpPr/>
          <p:nvPr/>
        </p:nvSpPr>
        <p:spPr>
          <a:xfrm>
            <a:off x="2544398" y="3891715"/>
            <a:ext cx="306097" cy="691169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6A9B306F-ACCA-1BB3-9E1D-3CE42D6A63AB}"/>
              </a:ext>
            </a:extLst>
          </p:cNvPr>
          <p:cNvSpPr/>
          <p:nvPr/>
        </p:nvSpPr>
        <p:spPr>
          <a:xfrm>
            <a:off x="2544398" y="2616149"/>
            <a:ext cx="306097" cy="691169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4E7B578B-24AE-3288-7AC3-D0CE0557B54B}"/>
              </a:ext>
            </a:extLst>
          </p:cNvPr>
          <p:cNvSpPr/>
          <p:nvPr/>
        </p:nvSpPr>
        <p:spPr>
          <a:xfrm rot="2929937">
            <a:off x="3682305" y="1726738"/>
            <a:ext cx="302125" cy="451930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Pfeil: nach unten 31">
            <a:extLst>
              <a:ext uri="{FF2B5EF4-FFF2-40B4-BE49-F238E27FC236}">
                <a16:creationId xmlns:a16="http://schemas.microsoft.com/office/drawing/2014/main" id="{FA8B803D-0C8D-17B0-90C4-CB5F11F6EABB}"/>
              </a:ext>
            </a:extLst>
          </p:cNvPr>
          <p:cNvSpPr/>
          <p:nvPr/>
        </p:nvSpPr>
        <p:spPr>
          <a:xfrm rot="18744148">
            <a:off x="7754269" y="1726794"/>
            <a:ext cx="302125" cy="451930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Pfeil: nach unten 32">
            <a:extLst>
              <a:ext uri="{FF2B5EF4-FFF2-40B4-BE49-F238E27FC236}">
                <a16:creationId xmlns:a16="http://schemas.microsoft.com/office/drawing/2014/main" id="{7DCE06A5-2174-D64E-971C-2BA8F5FF4D97}"/>
              </a:ext>
            </a:extLst>
          </p:cNvPr>
          <p:cNvSpPr/>
          <p:nvPr/>
        </p:nvSpPr>
        <p:spPr>
          <a:xfrm rot="16200000">
            <a:off x="6393708" y="4147838"/>
            <a:ext cx="320766" cy="1282734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895C504-26BB-8697-F52E-56E22B1B2CAF}"/>
              </a:ext>
            </a:extLst>
          </p:cNvPr>
          <p:cNvSpPr txBox="1"/>
          <p:nvPr/>
        </p:nvSpPr>
        <p:spPr>
          <a:xfrm>
            <a:off x="6157736" y="3068710"/>
            <a:ext cx="79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NEIN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8FB8368-666B-4C16-4907-9D4ABE12A686}"/>
              </a:ext>
            </a:extLst>
          </p:cNvPr>
          <p:cNvSpPr txBox="1"/>
          <p:nvPr/>
        </p:nvSpPr>
        <p:spPr>
          <a:xfrm>
            <a:off x="4163510" y="1707492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JA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C55E932-7BE7-57B7-D2F1-9662C54DF330}"/>
              </a:ext>
            </a:extLst>
          </p:cNvPr>
          <p:cNvSpPr txBox="1"/>
          <p:nvPr/>
        </p:nvSpPr>
        <p:spPr>
          <a:xfrm>
            <a:off x="3045108" y="2773412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JA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F2DD17A-725D-99A4-F753-D84C0EB4B812}"/>
              </a:ext>
            </a:extLst>
          </p:cNvPr>
          <p:cNvSpPr txBox="1"/>
          <p:nvPr/>
        </p:nvSpPr>
        <p:spPr>
          <a:xfrm>
            <a:off x="3045108" y="3992646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JA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AF2C20FE-FD52-766B-5E71-A6E60E311BD5}"/>
              </a:ext>
            </a:extLst>
          </p:cNvPr>
          <p:cNvSpPr txBox="1"/>
          <p:nvPr/>
        </p:nvSpPr>
        <p:spPr>
          <a:xfrm>
            <a:off x="3045108" y="5198092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JA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D4F6EC6-C044-D76F-E186-8E3A92B012EA}"/>
              </a:ext>
            </a:extLst>
          </p:cNvPr>
          <p:cNvSpPr txBox="1"/>
          <p:nvPr/>
        </p:nvSpPr>
        <p:spPr>
          <a:xfrm>
            <a:off x="6157735" y="4210924"/>
            <a:ext cx="79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NEIN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4275CFB2-AF12-B6E5-F8E3-F5BBB2ED4432}"/>
              </a:ext>
            </a:extLst>
          </p:cNvPr>
          <p:cNvSpPr txBox="1"/>
          <p:nvPr/>
        </p:nvSpPr>
        <p:spPr>
          <a:xfrm>
            <a:off x="8280451" y="1768092"/>
            <a:ext cx="79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NEIN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8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Breitbild</PresentationFormat>
  <Paragraphs>47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Canva Sans</vt:lpstr>
      <vt:lpstr>Canva Sans Bold</vt:lpstr>
      <vt:lpstr>Lato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Rachner, Kathrin</dc:creator>
  <cp:lastModifiedBy>Rachner, Kathrin</cp:lastModifiedBy>
  <cp:revision>1</cp:revision>
  <dcterms:created xsi:type="dcterms:W3CDTF">2024-01-02T15:12:43Z</dcterms:created>
  <dcterms:modified xsi:type="dcterms:W3CDTF">2024-01-02T15:13:06Z</dcterms:modified>
</cp:coreProperties>
</file>