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293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167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383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95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8150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319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55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3917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2724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927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49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69958-CE0B-4500-81DD-8EA38163302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54267-8B29-4A2E-A5CC-16575ED85B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66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Übersicht der Familiensachen in § 111 </a:t>
            </a:r>
            <a:r>
              <a:rPr lang="de-DE" sz="2400" b="1" dirty="0" err="1"/>
              <a:t>FamFG</a:t>
            </a:r>
            <a:r>
              <a:rPr lang="de-DE" sz="2400" b="1" dirty="0"/>
              <a:t>: 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369552" y="2386013"/>
            <a:ext cx="9452896" cy="352006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Ehesachen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 err="1"/>
              <a:t>Kindschaftssachen</a:t>
            </a:r>
            <a:endParaRPr lang="de-DE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Abstammungssachen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Adoptionssachen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Ehewohnungs- und Haushaltssachen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Gewaltschutzsachen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Versorgungsausgleichssachen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Unterhaltssachen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Güterrechtssachen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sonstige Familiensachen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/>
              <a:t>Lebenspartnerschaftssachen</a:t>
            </a:r>
          </a:p>
        </p:txBody>
      </p:sp>
      <p:sp>
        <p:nvSpPr>
          <p:cNvPr id="5" name="Gefaltete Ecke 4"/>
          <p:cNvSpPr/>
          <p:nvPr/>
        </p:nvSpPr>
        <p:spPr>
          <a:xfrm rot="21260758">
            <a:off x="9598669" y="1332742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ier nochmal alle auf eine Blick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33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Gefaltete Ecke 4"/>
          <p:cNvSpPr/>
          <p:nvPr/>
        </p:nvSpPr>
        <p:spPr>
          <a:xfrm>
            <a:off x="9521803" y="1322990"/>
            <a:ext cx="1152405" cy="10951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6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35769" y="2312346"/>
            <a:ext cx="6640864" cy="65177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u="dotted" dirty="0"/>
              <a:t>Angelegenheiten der freiwilligen Gerichtsbarkeit </a:t>
            </a:r>
            <a:endParaRPr lang="de-DE" sz="2400" b="1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435768" y="2964124"/>
            <a:ext cx="10568807" cy="2665151"/>
            <a:chOff x="435768" y="2964124"/>
            <a:chExt cx="10568807" cy="2665151"/>
          </a:xfrm>
        </p:grpSpPr>
        <p:sp>
          <p:nvSpPr>
            <p:cNvPr id="7" name="Abgerundetes Rechteck 6"/>
            <p:cNvSpPr/>
            <p:nvPr/>
          </p:nvSpPr>
          <p:spPr>
            <a:xfrm>
              <a:off x="1446237" y="3135470"/>
              <a:ext cx="9558338" cy="249380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400" dirty="0" smtClean="0"/>
                <a:t>wurde vorsätzlich Gesundheit, Körper oder Freiheit einer Person verletzt, muss das Gericht auf Antrag der verletzten Person erforderliche Maßnahmen zur Abwendung treffen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435768" y="2964124"/>
              <a:ext cx="10379870" cy="52397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Gewaltschutzsachen (§ 111 Nr. 6 </a:t>
              </a:r>
              <a:r>
                <a:rPr lang="de-DE" sz="2400" b="1" dirty="0" err="1" smtClean="0"/>
                <a:t>FamFG</a:t>
              </a:r>
              <a:r>
                <a:rPr lang="de-DE" sz="2400" b="1" dirty="0" smtClean="0"/>
                <a:t>) </a:t>
              </a:r>
              <a:r>
                <a:rPr lang="de-DE" sz="2400" b="1" dirty="0">
                  <a:sym typeface="Wingdings" panose="05000000000000000000" pitchFamily="2" charset="2"/>
                </a:rPr>
                <a:t></a:t>
              </a:r>
              <a:r>
                <a:rPr lang="de-DE" sz="2400" b="1" dirty="0" smtClean="0"/>
                <a:t> (§ 210 </a:t>
              </a:r>
              <a:r>
                <a:rPr lang="de-DE" sz="2400" b="1" dirty="0" err="1" smtClean="0"/>
                <a:t>FamFG</a:t>
              </a:r>
              <a:r>
                <a:rPr lang="de-DE" sz="2400" b="1" dirty="0" smtClean="0"/>
                <a:t>, §§ 1 und 2 </a:t>
              </a:r>
              <a:r>
                <a:rPr lang="de-DE" sz="2400" b="1" dirty="0" err="1" smtClean="0"/>
                <a:t>GewSchG</a:t>
              </a:r>
              <a:r>
                <a:rPr lang="de-DE" sz="2400" b="1" dirty="0" smtClean="0"/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030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Gefaltete Ecke 4"/>
          <p:cNvSpPr/>
          <p:nvPr/>
        </p:nvSpPr>
        <p:spPr>
          <a:xfrm rot="21325491">
            <a:off x="9378927" y="1416570"/>
            <a:ext cx="1152405" cy="10951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7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35769" y="2312346"/>
            <a:ext cx="6640864" cy="65177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u="dotted" dirty="0"/>
              <a:t>Angelegenheiten der freiwilligen Gerichtsbarkeit </a:t>
            </a:r>
            <a:endParaRPr lang="de-DE" sz="2400" b="1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435768" y="2964124"/>
            <a:ext cx="10568807" cy="2655425"/>
            <a:chOff x="435768" y="2964124"/>
            <a:chExt cx="10568807" cy="2655425"/>
          </a:xfrm>
        </p:grpSpPr>
        <p:sp>
          <p:nvSpPr>
            <p:cNvPr id="7" name="Abgerundetes Rechteck 6"/>
            <p:cNvSpPr/>
            <p:nvPr/>
          </p:nvSpPr>
          <p:spPr>
            <a:xfrm>
              <a:off x="1446237" y="3429001"/>
              <a:ext cx="9558338" cy="219054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400" dirty="0" smtClean="0"/>
                <a:t>Teilung von in der Ehezeit erworbenen Anrechten zwischen Ehegatten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400" dirty="0" smtClean="0"/>
                <a:t>kann isoliert – hier gilt das </a:t>
              </a:r>
              <a:r>
                <a:rPr lang="de-DE" sz="2400" dirty="0" err="1" smtClean="0"/>
                <a:t>FamFG</a:t>
              </a:r>
              <a:r>
                <a:rPr lang="de-DE" sz="2400" dirty="0" smtClean="0"/>
                <a:t> oder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400" dirty="0" smtClean="0"/>
                <a:t>im Verbund – hier gilt die ZPO stattfinden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endParaRPr lang="de-DE" sz="2400" dirty="0" smtClean="0"/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435768" y="2964124"/>
              <a:ext cx="10379870" cy="52397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Versorgungsausgleichssachen (§ 111 Nr. 7 </a:t>
              </a:r>
              <a:r>
                <a:rPr lang="de-DE" sz="2400" b="1" dirty="0" err="1" smtClean="0"/>
                <a:t>FamFG</a:t>
              </a:r>
              <a:r>
                <a:rPr lang="de-DE" sz="2400" b="1" smtClean="0"/>
                <a:t>) </a:t>
              </a:r>
              <a:r>
                <a:rPr lang="de-DE" sz="2400" b="1">
                  <a:sym typeface="Wingdings" panose="05000000000000000000" pitchFamily="2" charset="2"/>
                </a:rPr>
                <a:t></a:t>
              </a:r>
              <a:r>
                <a:rPr lang="de-DE" sz="2400" b="1" smtClean="0"/>
                <a:t> </a:t>
              </a:r>
              <a:r>
                <a:rPr lang="de-DE" sz="2400" b="1" dirty="0" smtClean="0"/>
                <a:t>§ 217 </a:t>
              </a:r>
              <a:r>
                <a:rPr lang="de-DE" sz="2400" b="1" dirty="0" err="1" smtClean="0"/>
                <a:t>FamFG</a:t>
              </a:r>
              <a:endParaRPr lang="de-DE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65619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1800224" y="4822226"/>
            <a:ext cx="8173307" cy="707679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800" dirty="0"/>
              <a:t>Angelegenheiten der freiwilligen Gerichtsbarkeit</a:t>
            </a:r>
          </a:p>
        </p:txBody>
      </p:sp>
      <p:sp>
        <p:nvSpPr>
          <p:cNvPr id="3" name="Abgerundetes Rechteck 2"/>
          <p:cNvSpPr/>
          <p:nvPr/>
        </p:nvSpPr>
        <p:spPr>
          <a:xfrm rot="10800000" flipH="1" flipV="1">
            <a:off x="1800224" y="2586036"/>
            <a:ext cx="5600701" cy="68479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800" dirty="0"/>
              <a:t>Ehesachen (§ 121 </a:t>
            </a:r>
            <a:r>
              <a:rPr lang="de-DE" sz="2800" dirty="0" err="1"/>
              <a:t>FamFG</a:t>
            </a:r>
            <a:r>
              <a:rPr lang="de-DE" sz="2800" dirty="0"/>
              <a:t>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1800224" y="3775503"/>
            <a:ext cx="6172200" cy="60896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800" dirty="0"/>
              <a:t>Familienstreitsachen (§ 112 </a:t>
            </a:r>
            <a:r>
              <a:rPr lang="de-DE" sz="2800" dirty="0" err="1"/>
              <a:t>FamFG</a:t>
            </a:r>
            <a:r>
              <a:rPr lang="de-DE" sz="2800" dirty="0"/>
              <a:t>)</a:t>
            </a:r>
          </a:p>
        </p:txBody>
      </p:sp>
      <p:sp>
        <p:nvSpPr>
          <p:cNvPr id="5" name="Gefaltete Ecke 4"/>
          <p:cNvSpPr/>
          <p:nvPr/>
        </p:nvSpPr>
        <p:spPr>
          <a:xfrm rot="21260758">
            <a:off x="7300769" y="1999870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lles was Ehe betrifft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314362">
            <a:off x="7777761" y="3378318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lles was Geld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betrifft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21447017">
            <a:off x="9173811" y="4659430"/>
            <a:ext cx="1483428" cy="1323481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lles was Personen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betrifft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3" grpId="0" animBg="1"/>
      <p:bldP spid="6" grpId="0" animBg="1"/>
      <p:bldP spid="5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Gefaltete Ecke 4"/>
          <p:cNvSpPr/>
          <p:nvPr/>
        </p:nvSpPr>
        <p:spPr>
          <a:xfrm rot="21260758">
            <a:off x="9786794" y="171621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lles was Ehe betrifft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446237" y="3429000"/>
            <a:ext cx="9558338" cy="207168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auf </a:t>
            </a:r>
            <a:r>
              <a:rPr lang="de-DE" sz="2400" dirty="0"/>
              <a:t>Scheidung der Ehe (Scheidungssachen)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400" dirty="0"/>
              <a:t>auf Aufhebung der Ehe und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400" dirty="0"/>
              <a:t>auf Feststellung des Bestehens / Nichtbestehens einer Ehe zwischen den Beteiligten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660049" y="2914007"/>
            <a:ext cx="4657725" cy="65177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dotted" dirty="0"/>
              <a:t>Ehesachen</a:t>
            </a:r>
            <a:r>
              <a:rPr lang="de-DE" sz="2400" b="1" dirty="0"/>
              <a:t> (§ 121 </a:t>
            </a:r>
            <a:r>
              <a:rPr lang="de-DE" sz="2400" b="1" dirty="0" err="1"/>
              <a:t>FamFG</a:t>
            </a:r>
            <a:r>
              <a:rPr lang="de-DE" sz="2400" b="1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63615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Gefaltete Ecke 4"/>
          <p:cNvSpPr/>
          <p:nvPr/>
        </p:nvSpPr>
        <p:spPr>
          <a:xfrm>
            <a:off x="8714801" y="1530716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lles was Geld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betrifft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446237" y="3133630"/>
            <a:ext cx="9558338" cy="3429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400" dirty="0" smtClean="0"/>
              <a:t>Unterhaltssachen </a:t>
            </a:r>
            <a:r>
              <a:rPr lang="de-DE" sz="2400" dirty="0"/>
              <a:t>nach § 231 I </a:t>
            </a:r>
            <a:r>
              <a:rPr lang="de-DE" sz="2400" dirty="0" err="1"/>
              <a:t>FamFG</a:t>
            </a:r>
            <a:r>
              <a:rPr lang="de-DE" sz="2400" dirty="0"/>
              <a:t> und Lebenspartnerschaftssachen nach </a:t>
            </a:r>
            <a:br>
              <a:rPr lang="de-DE" sz="2400" dirty="0"/>
            </a:br>
            <a:r>
              <a:rPr lang="de-DE" sz="2400" dirty="0"/>
              <a:t>§ 269 I Nr. 8 und 9 </a:t>
            </a:r>
            <a:r>
              <a:rPr lang="de-DE" sz="2400" dirty="0" err="1"/>
              <a:t>FamFG</a:t>
            </a:r>
            <a:endParaRPr lang="de-DE" sz="2400" dirty="0"/>
          </a:p>
          <a:p>
            <a:pPr lvl="1"/>
            <a:r>
              <a:rPr lang="de-DE" sz="2400" dirty="0"/>
              <a:t>Güterrechtssachen nach § 261 I </a:t>
            </a:r>
            <a:r>
              <a:rPr lang="de-DE" sz="2400" dirty="0" err="1"/>
              <a:t>FamFG</a:t>
            </a:r>
            <a:r>
              <a:rPr lang="de-DE" sz="2400" dirty="0"/>
              <a:t> und Lebenspartnerschaftssachen nach </a:t>
            </a:r>
            <a:br>
              <a:rPr lang="de-DE" sz="2400" dirty="0"/>
            </a:br>
            <a:r>
              <a:rPr lang="de-DE" sz="2400" dirty="0"/>
              <a:t>§ 269 I Nr. 10 </a:t>
            </a:r>
            <a:r>
              <a:rPr lang="de-DE" sz="2400" dirty="0" err="1"/>
              <a:t>FamFG</a:t>
            </a:r>
            <a:r>
              <a:rPr lang="de-DE" sz="2400" dirty="0"/>
              <a:t> sowie</a:t>
            </a:r>
          </a:p>
          <a:p>
            <a:pPr lvl="1"/>
            <a:r>
              <a:rPr lang="de-DE" sz="2400" dirty="0"/>
              <a:t>sonstige Familiensachen nach § 266 I </a:t>
            </a:r>
            <a:r>
              <a:rPr lang="de-DE" sz="2400" dirty="0" err="1"/>
              <a:t>FamFG</a:t>
            </a:r>
            <a:r>
              <a:rPr lang="de-DE" sz="2400" dirty="0"/>
              <a:t> und Lebenspartnerschaftssachen nach § 269 II </a:t>
            </a:r>
            <a:r>
              <a:rPr lang="de-DE" sz="2400" dirty="0" err="1"/>
              <a:t>FamFG</a:t>
            </a:r>
            <a:endParaRPr lang="de-DE" sz="2400" dirty="0"/>
          </a:p>
        </p:txBody>
      </p:sp>
      <p:sp>
        <p:nvSpPr>
          <p:cNvPr id="13" name="Abgerundetes Rechteck 12"/>
          <p:cNvSpPr/>
          <p:nvPr/>
        </p:nvSpPr>
        <p:spPr>
          <a:xfrm>
            <a:off x="617186" y="2510427"/>
            <a:ext cx="5226401" cy="65177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dotted" dirty="0" smtClean="0"/>
              <a:t>Familienstreitsachen</a:t>
            </a:r>
            <a:r>
              <a:rPr lang="de-DE" sz="2400" b="1" dirty="0" smtClean="0"/>
              <a:t> (§ 112 </a:t>
            </a:r>
            <a:r>
              <a:rPr lang="de-DE" sz="2400" b="1" dirty="0" err="1" smtClean="0"/>
              <a:t>FamFG</a:t>
            </a:r>
            <a:r>
              <a:rPr lang="de-DE" sz="2400" b="1" dirty="0" smtClean="0"/>
              <a:t>):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8950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446237" y="2886460"/>
            <a:ext cx="9558338" cy="376125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Unterhaltspflichten, die durch Verwandtschaft begründet sind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Unterhaltspflichten, die durch eine Ehe begründet sind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Unterhaltspflichten für ein minderjähriges, gemeinsames Kind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Unterhaltspflichten, die durch eine Lebenspartnerschaft begründet sind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Ansprüche aus Anlass der Geburt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Beerdigungskosten der Mutter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Ansprüche aus dem ehelichen Güterrecht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Ansprüche aus dem lebenspartnerschaftlichen Güterrecht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Ansprüche aus der Ehe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Ansprüche durch eine Verlobung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Ansprüche aus einem Eltern-Kind-Verhältnis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sonstige Lebenspartnerschaftssachen</a:t>
            </a:r>
            <a:endParaRPr lang="de-DE" sz="4000" dirty="0"/>
          </a:p>
        </p:txBody>
      </p:sp>
      <p:sp>
        <p:nvSpPr>
          <p:cNvPr id="13" name="Abgerundetes Rechteck 12"/>
          <p:cNvSpPr/>
          <p:nvPr/>
        </p:nvSpPr>
        <p:spPr>
          <a:xfrm>
            <a:off x="435769" y="2192456"/>
            <a:ext cx="8669689" cy="78998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400" dirty="0"/>
              <a:t>welche Verfahren gehören zu den Familienstreitsachen? – folgende Streitgegenstände gemäß </a:t>
            </a:r>
            <a:r>
              <a:rPr lang="de-DE" sz="2400" dirty="0" err="1"/>
              <a:t>FamFG</a:t>
            </a:r>
            <a:r>
              <a:rPr lang="de-DE" sz="2400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90466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Gefaltete Ecke 4"/>
          <p:cNvSpPr/>
          <p:nvPr/>
        </p:nvSpPr>
        <p:spPr>
          <a:xfrm rot="21221388">
            <a:off x="9795479" y="1209196"/>
            <a:ext cx="1152405" cy="10951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2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35769" y="2312346"/>
            <a:ext cx="6640864" cy="65177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u="dotted" dirty="0"/>
              <a:t>Angelegenheiten der freiwilligen Gerichtsbarkeit </a:t>
            </a:r>
            <a:endParaRPr lang="de-DE" sz="2400" b="1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2964124"/>
            <a:ext cx="10568806" cy="3600346"/>
            <a:chOff x="435769" y="2964124"/>
            <a:chExt cx="10568806" cy="3600346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7" name="Abgerundetes Rechteck 6"/>
            <p:cNvSpPr/>
            <p:nvPr/>
          </p:nvSpPr>
          <p:spPr>
            <a:xfrm>
              <a:off x="1446237" y="3135470"/>
              <a:ext cx="9558338" cy="34290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400" dirty="0" err="1" smtClean="0"/>
                <a:t>eSo</a:t>
              </a:r>
              <a:r>
                <a:rPr lang="de-DE" sz="2400" dirty="0"/>
                <a:t>, Umgangsrecht, Kindesherausgabe, Vormundschaft, Pflegschaft und Unterbringung eines Minderjährigen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400" dirty="0"/>
                <a:t>Verfahren, die den Aufenthalt, das Umgangsrecht oder die Herausgabe des Kindes betreffen sowie Verfahren bezüglich der Kindeswohlgefährdung vorrangig und beschleunigt behandeln (§ 155 </a:t>
              </a:r>
              <a:r>
                <a:rPr lang="de-DE" sz="2400" dirty="0" err="1"/>
                <a:t>FamFG</a:t>
              </a:r>
              <a:r>
                <a:rPr lang="de-DE" sz="2400" dirty="0"/>
                <a:t>)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435769" y="2964124"/>
              <a:ext cx="7179469" cy="52397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err="1"/>
                <a:t>Kindschaftssachen</a:t>
              </a:r>
              <a:r>
                <a:rPr lang="de-DE" sz="2400" b="1" dirty="0"/>
                <a:t> (§ 111 Nr. 2 </a:t>
              </a:r>
              <a:r>
                <a:rPr lang="de-DE" sz="2400" b="1" dirty="0" err="1"/>
                <a:t>FamFG</a:t>
              </a:r>
              <a:r>
                <a:rPr lang="de-DE" sz="2400" b="1" dirty="0"/>
                <a:t>) - § 151 </a:t>
              </a:r>
              <a:r>
                <a:rPr lang="de-DE" sz="2400" b="1" dirty="0" err="1"/>
                <a:t>FamFG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00765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Gefaltete Ecke 4"/>
          <p:cNvSpPr/>
          <p:nvPr/>
        </p:nvSpPr>
        <p:spPr>
          <a:xfrm rot="21221388">
            <a:off x="9795479" y="1209196"/>
            <a:ext cx="1152405" cy="10951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3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35769" y="2312346"/>
            <a:ext cx="6640864" cy="65177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u="dotted" dirty="0"/>
              <a:t>Angelegenheiten der freiwilligen Gerichtsbarkeit </a:t>
            </a:r>
            <a:endParaRPr lang="de-DE" sz="2400" b="1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2964124"/>
            <a:ext cx="10568806" cy="2665151"/>
            <a:chOff x="435769" y="2964124"/>
            <a:chExt cx="10568806" cy="2665151"/>
          </a:xfrm>
        </p:grpSpPr>
        <p:sp>
          <p:nvSpPr>
            <p:cNvPr id="7" name="Abgerundetes Rechteck 6"/>
            <p:cNvSpPr/>
            <p:nvPr/>
          </p:nvSpPr>
          <p:spPr>
            <a:xfrm>
              <a:off x="1446237" y="3135470"/>
              <a:ext cx="9558338" cy="249380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400" dirty="0" smtClean="0"/>
                <a:t>Feststellung </a:t>
              </a:r>
              <a:r>
                <a:rPr lang="de-DE" sz="2400" dirty="0"/>
                <a:t>des Bestehens / Nichtbestehens eines Eltern-Kind-Verhältnisses; Wirksamkeit einer Vaterschaftsanerkennung; Vaterschaftsanerkennung; Ersetzung der Einwilligung in eine genetische Abstammungsuntersuchung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435769" y="2964124"/>
              <a:ext cx="7650956" cy="52397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Abstammungssachen (§ 111 Nr. 3 </a:t>
              </a:r>
              <a:r>
                <a:rPr lang="de-DE" sz="2400" b="1" dirty="0" err="1" smtClean="0"/>
                <a:t>FamFG</a:t>
              </a:r>
              <a:r>
                <a:rPr lang="de-DE" sz="2400" b="1" dirty="0" smtClean="0"/>
                <a:t>) </a:t>
              </a:r>
              <a:r>
                <a:rPr lang="de-DE" sz="2400" b="1" dirty="0" smtClean="0">
                  <a:sym typeface="Wingdings" panose="05000000000000000000" pitchFamily="2" charset="2"/>
                </a:rPr>
                <a:t></a:t>
              </a:r>
              <a:r>
                <a:rPr lang="de-DE" sz="2400" b="1" dirty="0" smtClean="0"/>
                <a:t> § 169 </a:t>
              </a:r>
              <a:r>
                <a:rPr lang="de-DE" sz="2400" b="1" dirty="0" err="1" smtClean="0"/>
                <a:t>FamFG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46304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Gefaltete Ecke 4"/>
          <p:cNvSpPr/>
          <p:nvPr/>
        </p:nvSpPr>
        <p:spPr>
          <a:xfrm>
            <a:off x="9521803" y="1322990"/>
            <a:ext cx="1152405" cy="10951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4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35769" y="2312346"/>
            <a:ext cx="6640864" cy="65177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u="dotted" dirty="0"/>
              <a:t>Angelegenheiten der freiwilligen Gerichtsbarkeit </a:t>
            </a:r>
            <a:endParaRPr lang="de-DE" sz="2400" b="1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2964124"/>
            <a:ext cx="10568806" cy="2665151"/>
            <a:chOff x="435769" y="2964124"/>
            <a:chExt cx="10568806" cy="2665151"/>
          </a:xfrm>
        </p:grpSpPr>
        <p:sp>
          <p:nvSpPr>
            <p:cNvPr id="7" name="Abgerundetes Rechteck 6"/>
            <p:cNvSpPr/>
            <p:nvPr/>
          </p:nvSpPr>
          <p:spPr>
            <a:xfrm>
              <a:off x="1446237" y="3135470"/>
              <a:ext cx="9558338" cy="249380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400" dirty="0" smtClean="0"/>
                <a:t>Annahme als Kind; Ersetzung der Einwilligung zur Annahme als Kind; Aufhebung des Annahmeverhältnisses; Befreiung vom Eheverbot (§ 1308 I BGB)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435769" y="2964124"/>
              <a:ext cx="7650956" cy="52397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 smtClean="0"/>
                <a:t>Adoptionssachen (§ 111 Nr. 4 </a:t>
              </a:r>
              <a:r>
                <a:rPr lang="de-DE" sz="2400" dirty="0" err="1" smtClean="0"/>
                <a:t>FamFG</a:t>
              </a:r>
              <a:r>
                <a:rPr lang="de-DE" sz="2400" dirty="0" smtClean="0"/>
                <a:t>) </a:t>
              </a:r>
              <a:r>
                <a:rPr lang="de-DE" sz="2400" b="1" dirty="0">
                  <a:sym typeface="Wingdings" panose="05000000000000000000" pitchFamily="2" charset="2"/>
                </a:rPr>
                <a:t></a:t>
              </a:r>
              <a:r>
                <a:rPr lang="de-DE" sz="2400" dirty="0" smtClean="0"/>
                <a:t> § 186 </a:t>
              </a:r>
              <a:r>
                <a:rPr lang="de-DE" sz="2400" dirty="0" err="1" smtClean="0"/>
                <a:t>FamFG</a:t>
              </a:r>
              <a:endParaRPr lang="de-DE" sz="24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4145796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1435398"/>
            <a:ext cx="6198355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Untergliederung der Familiensachen in: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Gefaltete Ecke 4"/>
          <p:cNvSpPr/>
          <p:nvPr/>
        </p:nvSpPr>
        <p:spPr>
          <a:xfrm>
            <a:off x="9521803" y="1322990"/>
            <a:ext cx="1152405" cy="10951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5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35769" y="2312346"/>
            <a:ext cx="6640864" cy="65177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u="dotted" dirty="0"/>
              <a:t>Angelegenheiten der freiwilligen Gerichtsbarkeit </a:t>
            </a:r>
            <a:endParaRPr lang="de-DE" sz="2400" b="1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435768" y="2964124"/>
            <a:ext cx="10568807" cy="2665151"/>
            <a:chOff x="435768" y="2964124"/>
            <a:chExt cx="10568807" cy="2665151"/>
          </a:xfrm>
        </p:grpSpPr>
        <p:sp>
          <p:nvSpPr>
            <p:cNvPr id="7" name="Abgerundetes Rechteck 6"/>
            <p:cNvSpPr/>
            <p:nvPr/>
          </p:nvSpPr>
          <p:spPr>
            <a:xfrm>
              <a:off x="1446237" y="3135470"/>
              <a:ext cx="9558338" cy="249380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400" dirty="0" smtClean="0"/>
                <a:t>Regelung der künftigen Rechtsverhältnisse an der Ehewohnung und am Hausrat – Entscheidung, wer künftig die frühere Ehewohnung nutzen darf und wem die Haushaltsgegenstände zuzuteilen sind 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435768" y="2964124"/>
              <a:ext cx="9762461" cy="52397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Ehewohnungs- und Haushaltssachen (§ 111 Nr. 5 </a:t>
              </a:r>
              <a:r>
                <a:rPr lang="de-DE" sz="2400" b="1" dirty="0" err="1" smtClean="0"/>
                <a:t>FamFG</a:t>
              </a:r>
              <a:r>
                <a:rPr lang="de-DE" sz="2400" b="1" dirty="0" smtClean="0"/>
                <a:t>) </a:t>
              </a:r>
              <a:r>
                <a:rPr lang="de-DE" sz="2400" b="1" dirty="0">
                  <a:sym typeface="Wingdings" panose="05000000000000000000" pitchFamily="2" charset="2"/>
                </a:rPr>
                <a:t></a:t>
              </a:r>
              <a:r>
                <a:rPr lang="de-DE" sz="2400" b="1" dirty="0" smtClean="0"/>
                <a:t> § 200 </a:t>
              </a:r>
              <a:r>
                <a:rPr lang="de-DE" sz="2400" b="1" dirty="0" err="1" smtClean="0"/>
                <a:t>FamFG</a:t>
              </a:r>
              <a:endParaRPr lang="de-DE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67502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</Words>
  <Application>Microsoft Office PowerPoint</Application>
  <PresentationFormat>Breitbild</PresentationFormat>
  <Paragraphs>121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MV Boli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11</cp:revision>
  <dcterms:created xsi:type="dcterms:W3CDTF">2023-06-26T08:15:12Z</dcterms:created>
  <dcterms:modified xsi:type="dcterms:W3CDTF">2023-08-08T08:19:57Z</dcterms:modified>
</cp:coreProperties>
</file>