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5" r:id="rId4"/>
    <p:sldId id="266" r:id="rId5"/>
    <p:sldId id="267" r:id="rId6"/>
    <p:sldId id="268" r:id="rId7"/>
    <p:sldId id="269" r:id="rId8"/>
    <p:sldId id="270" r:id="rId9"/>
    <p:sldId id="271" r:id="rId10"/>
    <p:sldId id="272" r:id="rId11"/>
    <p:sldId id="273"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66" d="100"/>
          <a:sy n="66" d="100"/>
        </p:scale>
        <p:origin x="6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66B98190-BFE6-4633-97C1-B7B355A2192C}" type="datetimeFigureOut">
              <a:rPr lang="de-DE" smtClean="0"/>
              <a:t>21.01.2025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876023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6B98190-BFE6-4633-97C1-B7B355A2192C}" type="datetimeFigureOut">
              <a:rPr lang="de-DE" smtClean="0"/>
              <a:t>21.01.2025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171590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6B98190-BFE6-4633-97C1-B7B355A2192C}" type="datetimeFigureOut">
              <a:rPr lang="de-DE" smtClean="0"/>
              <a:t>21.01.2025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90821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6B98190-BFE6-4633-97C1-B7B355A2192C}" type="datetimeFigureOut">
              <a:rPr lang="de-DE" smtClean="0"/>
              <a:t>21.01.2025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368190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66B98190-BFE6-4633-97C1-B7B355A2192C}" type="datetimeFigureOut">
              <a:rPr lang="de-DE" smtClean="0"/>
              <a:t>21.01.2025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358868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66B98190-BFE6-4633-97C1-B7B355A2192C}" type="datetimeFigureOut">
              <a:rPr lang="de-DE" smtClean="0"/>
              <a:t>21.01.2025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4258361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66B98190-BFE6-4633-97C1-B7B355A2192C}" type="datetimeFigureOut">
              <a:rPr lang="de-DE" smtClean="0"/>
              <a:t>21.01.2025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385325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66B98190-BFE6-4633-97C1-B7B355A2192C}" type="datetimeFigureOut">
              <a:rPr lang="de-DE" smtClean="0"/>
              <a:t>21.01.2025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943721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6B98190-BFE6-4633-97C1-B7B355A2192C}" type="datetimeFigureOut">
              <a:rPr lang="de-DE" smtClean="0"/>
              <a:t>21.01.2025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2586217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66B98190-BFE6-4633-97C1-B7B355A2192C}" type="datetimeFigureOut">
              <a:rPr lang="de-DE" smtClean="0"/>
              <a:t>21.01.2025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416514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66B98190-BFE6-4633-97C1-B7B355A2192C}" type="datetimeFigureOut">
              <a:rPr lang="de-DE" smtClean="0"/>
              <a:t>21.01.2025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09B07AB-1E37-4BD4-9A40-2CE9A2A14DFF}" type="slidenum">
              <a:rPr lang="de-DE" smtClean="0"/>
              <a:t>‹Nr.›</a:t>
            </a:fld>
            <a:endParaRPr lang="de-DE"/>
          </a:p>
        </p:txBody>
      </p:sp>
    </p:spTree>
    <p:extLst>
      <p:ext uri="{BB962C8B-B14F-4D97-AF65-F5344CB8AC3E}">
        <p14:creationId xmlns:p14="http://schemas.microsoft.com/office/powerpoint/2010/main" val="395685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98190-BFE6-4633-97C1-B7B355A2192C}" type="datetimeFigureOut">
              <a:rPr lang="de-DE" smtClean="0"/>
              <a:t>21.01.2025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B07AB-1E37-4BD4-9A40-2CE9A2A14DFF}" type="slidenum">
              <a:rPr lang="de-DE" smtClean="0"/>
              <a:t>‹Nr.›</a:t>
            </a:fld>
            <a:endParaRPr lang="de-DE"/>
          </a:p>
        </p:txBody>
      </p:sp>
    </p:spTree>
    <p:extLst>
      <p:ext uri="{BB962C8B-B14F-4D97-AF65-F5344CB8AC3E}">
        <p14:creationId xmlns:p14="http://schemas.microsoft.com/office/powerpoint/2010/main" val="366749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solidFill>
                  <a:schemeClr val="tx1"/>
                </a:solidFill>
                <a:latin typeface="MV Boli" panose="02000500030200090000" pitchFamily="2" charset="0"/>
                <a:cs typeface="MV Boli" panose="02000500030200090000" pitchFamily="2" charset="0"/>
              </a:rPr>
              <a:t>Lösung</a:t>
            </a:r>
          </a:p>
          <a:p>
            <a:pPr algn="ctr"/>
            <a:r>
              <a:rPr lang="de-DE" sz="3600" b="1">
                <a:solidFill>
                  <a:schemeClr val="tx1"/>
                </a:solidFill>
                <a:latin typeface="MV Boli" panose="02000500030200090000" pitchFamily="2" charset="0"/>
                <a:cs typeface="MV Boli" panose="02000500030200090000" pitchFamily="2" charset="0"/>
              </a:rPr>
              <a:t>D13</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633318" y="2151510"/>
            <a:ext cx="8138766" cy="6677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Nennen Sie die Zuständigkeiten für das Verfahren </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a:t>
            </a:r>
          </a:p>
        </p:txBody>
      </p:sp>
      <p:sp>
        <p:nvSpPr>
          <p:cNvPr id="5" name="Abgerundetes Rechteck 4"/>
          <p:cNvSpPr/>
          <p:nvPr/>
        </p:nvSpPr>
        <p:spPr>
          <a:xfrm>
            <a:off x="2633318" y="3054656"/>
            <a:ext cx="8086725" cy="290500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t>sachlich:</a:t>
            </a:r>
            <a:r>
              <a:rPr lang="de-DE"/>
              <a:t> AG als Familiengericht (§§ 23a I Nr. 1, 23b GVG)</a:t>
            </a:r>
            <a:endParaRPr lang="de-DE" sz="2000"/>
          </a:p>
          <a:p>
            <a:r>
              <a:rPr lang="de-DE" u="sng"/>
              <a:t>örtlich:</a:t>
            </a:r>
            <a:r>
              <a:rPr lang="de-DE"/>
              <a:t> Gericht, in dessen Bezirk das Kind seinen gewöhnlichen Aufenthalt hat </a:t>
            </a:r>
            <a:br>
              <a:rPr lang="de-DE"/>
            </a:br>
            <a:r>
              <a:rPr lang="de-DE"/>
              <a:t>(§ 152 II FamFG); während der Anhängigkeit einer Ehesache, das Gericht ausschließlich, wo die Ehesache anhängig ist oder war (wenn gemeinschaftliche Kinder der Ehegatten) </a:t>
            </a:r>
            <a:br>
              <a:rPr lang="de-DE"/>
            </a:br>
            <a:r>
              <a:rPr lang="de-DE"/>
              <a:t>(§ 152 I FamFG); Gericht, in dessen Bezirk das Bedürfnis der Fürsorge bekannt wird (§ 152 III FamFG)</a:t>
            </a:r>
            <a:endParaRPr lang="de-DE" sz="2000"/>
          </a:p>
          <a:p>
            <a:r>
              <a:rPr lang="de-DE" u="sng"/>
              <a:t>funktionell:</a:t>
            </a:r>
            <a:r>
              <a:rPr lang="de-DE"/>
              <a:t> Richter (§§ 3, 14 RPflG):</a:t>
            </a:r>
            <a:endParaRPr lang="de-DE" sz="2000">
              <a:effectLst/>
            </a:endParaRP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2B2EB814-9D17-431B-87EB-11616DEED9A1}"/>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82175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633317" y="1928814"/>
            <a:ext cx="8096596"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Wie ergeht die Entscheidung und ist ein Rechtsmittel zulässig? </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j.</a:t>
            </a:r>
          </a:p>
        </p:txBody>
      </p:sp>
      <p:sp>
        <p:nvSpPr>
          <p:cNvPr id="5" name="Abgerundetes Rechteck 4"/>
          <p:cNvSpPr/>
          <p:nvPr/>
        </p:nvSpPr>
        <p:spPr>
          <a:xfrm>
            <a:off x="2633317" y="2727546"/>
            <a:ext cx="7253632" cy="186024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Entscheidung ergeht durch Beschluss</a:t>
            </a:r>
          </a:p>
          <a:p>
            <a:pPr marL="285750" indent="-285750">
              <a:buFont typeface="Arial" panose="020B0604020202020204" pitchFamily="34" charset="0"/>
              <a:buChar char="•"/>
            </a:pPr>
            <a:r>
              <a:rPr lang="de-DE" dirty="0"/>
              <a:t>Anordnung, was die Eltern zu unterlassen bzw. zu tun haben oder</a:t>
            </a:r>
          </a:p>
          <a:p>
            <a:pPr marL="285750" indent="-285750">
              <a:buFont typeface="Arial" panose="020B0604020202020204" pitchFamily="34" charset="0"/>
              <a:buChar char="•"/>
            </a:pPr>
            <a:r>
              <a:rPr lang="de-DE" dirty="0"/>
              <a:t>Entziehung der elterlichen Sorge oder</a:t>
            </a:r>
          </a:p>
          <a:p>
            <a:pPr marL="285750" indent="-285750">
              <a:buFont typeface="Arial" panose="020B0604020202020204" pitchFamily="34" charset="0"/>
              <a:buChar char="•"/>
            </a:pPr>
            <a:r>
              <a:rPr lang="de-DE" dirty="0"/>
              <a:t>dass keine gerichtlichen Maßnahmen nach § 1666 BGB zu treffen sind</a:t>
            </a:r>
          </a:p>
        </p:txBody>
      </p:sp>
      <p:sp>
        <p:nvSpPr>
          <p:cNvPr id="9" name="Abgerundetes Rechteck 8"/>
          <p:cNvSpPr/>
          <p:nvPr/>
        </p:nvSpPr>
        <p:spPr>
          <a:xfrm>
            <a:off x="2633317" y="4700588"/>
            <a:ext cx="7253632" cy="1914524"/>
          </a:xfrm>
          <a:prstGeom prst="round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Rechtsmittel: </a:t>
            </a:r>
          </a:p>
          <a:p>
            <a:pPr marL="285750" lvl="0" indent="-285750">
              <a:buFont typeface="Arial" panose="020B0604020202020204" pitchFamily="34" charset="0"/>
              <a:buChar char="•"/>
            </a:pPr>
            <a:r>
              <a:rPr lang="de-DE" dirty="0"/>
              <a:t>Beschwerde (§ 58 I </a:t>
            </a:r>
            <a:r>
              <a:rPr lang="de-DE" dirty="0" err="1"/>
              <a:t>FamFG</a:t>
            </a:r>
            <a:r>
              <a:rPr lang="de-DE" dirty="0"/>
              <a:t>), binnen 1 Monat (§ 63 I </a:t>
            </a:r>
            <a:r>
              <a:rPr lang="de-DE" dirty="0" err="1"/>
              <a:t>FamFG</a:t>
            </a:r>
            <a:r>
              <a:rPr lang="de-DE" dirty="0"/>
              <a:t>)</a:t>
            </a:r>
          </a:p>
          <a:p>
            <a:pPr marL="285750" lvl="0" indent="-285750">
              <a:buFont typeface="Arial" panose="020B0604020202020204" pitchFamily="34" charset="0"/>
              <a:buChar char="•"/>
            </a:pPr>
            <a:r>
              <a:rPr lang="de-DE" dirty="0"/>
              <a:t>im Wege der einstweiligen Anordnung: i. d. R. nicht anfechtbar, Ausnahmen: Gericht des ersten Rechtszugs aufgrund mündlicher Erörterung entschieden hat, Beschwerdefrist = 2 Wochen </a:t>
            </a:r>
          </a:p>
          <a:p>
            <a:pPr lvl="0"/>
            <a:r>
              <a:rPr lang="de-DE" dirty="0"/>
              <a:t>	(§ 63 II Nr. 1 </a:t>
            </a:r>
            <a:r>
              <a:rPr lang="de-DE" dirty="0" err="1"/>
              <a:t>FamFG</a:t>
            </a:r>
            <a:r>
              <a:rPr lang="de-DE" dirty="0"/>
              <a:t>)</a:t>
            </a:r>
          </a:p>
        </p:txBody>
      </p:sp>
      <p:sp>
        <p:nvSpPr>
          <p:cNvPr id="11" name="Abgerundetes Rechteck 10"/>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2" name="Rechteck 11">
            <a:extLst>
              <a:ext uri="{FF2B5EF4-FFF2-40B4-BE49-F238E27FC236}">
                <a16:creationId xmlns:a16="http://schemas.microsoft.com/office/drawing/2014/main" id="{D78F828A-EB71-488C-BE61-288432139E2E}"/>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228311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
        <p:nvSpPr>
          <p:cNvPr id="3" name="Abgerundetes Rechteck 2"/>
          <p:cNvSpPr/>
          <p:nvPr/>
        </p:nvSpPr>
        <p:spPr>
          <a:xfrm>
            <a:off x="2633317" y="1928814"/>
            <a:ext cx="8096596"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Gibt es eine Frist zur Überprüfung der gerichtlichen Anordnung?</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a:t>
            </a:r>
          </a:p>
        </p:txBody>
      </p:sp>
      <p:sp>
        <p:nvSpPr>
          <p:cNvPr id="5" name="Abgerundetes Rechteck 4"/>
          <p:cNvSpPr/>
          <p:nvPr/>
        </p:nvSpPr>
        <p:spPr>
          <a:xfrm>
            <a:off x="2633317" y="3220699"/>
            <a:ext cx="7253632" cy="7955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a:t>in einer angemessenen Zeit, i. d. R. nach drei Monaten (§ 166 III FamFG)</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Tree>
    <p:extLst>
      <p:ext uri="{BB962C8B-B14F-4D97-AF65-F5344CB8AC3E}">
        <p14:creationId xmlns:p14="http://schemas.microsoft.com/office/powerpoint/2010/main" val="302394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633318" y="2151510"/>
            <a:ext cx="8138766" cy="6677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Wie werden diese Verfahren in den meisten Fällen eingeleitet? </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a:t>
            </a:r>
          </a:p>
        </p:txBody>
      </p:sp>
      <p:sp>
        <p:nvSpPr>
          <p:cNvPr id="5" name="Abgerundetes Rechteck 4"/>
          <p:cNvSpPr/>
          <p:nvPr/>
        </p:nvSpPr>
        <p:spPr>
          <a:xfrm>
            <a:off x="2633318" y="3054656"/>
            <a:ext cx="8086725" cy="17409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i. d. R. durch Mitteilung von Behörden – z. B. JA, Schulamt, Strafgericht, Staats- oder Amtsanwaltschaft </a:t>
            </a:r>
          </a:p>
          <a:p>
            <a:pPr marL="285750" lvl="0" indent="-285750">
              <a:buFont typeface="Arial" panose="020B0604020202020204" pitchFamily="34" charset="0"/>
              <a:buChar char="•"/>
            </a:pPr>
            <a:r>
              <a:rPr lang="de-DE" dirty="0"/>
              <a:t>auch Privatpersonen können Mitteilungen zu Kindeswohlgefährdungen an das JA oder das Gericht veranlassen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AADC6961-FF0D-4B71-81EE-9D955B3F7476}"/>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177884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
        <p:nvSpPr>
          <p:cNvPr id="3" name="Abgerundetes Rechteck 2"/>
          <p:cNvSpPr/>
          <p:nvPr/>
        </p:nvSpPr>
        <p:spPr>
          <a:xfrm>
            <a:off x="2633318" y="2151510"/>
            <a:ext cx="8138766" cy="6677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In welchen Fällen trifft das Gericht Maßnahmen zur Abwendung der Gefahr? </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p>
        </p:txBody>
      </p:sp>
      <p:sp>
        <p:nvSpPr>
          <p:cNvPr id="5" name="Abgerundetes Rechteck 4"/>
          <p:cNvSpPr/>
          <p:nvPr/>
        </p:nvSpPr>
        <p:spPr>
          <a:xfrm>
            <a:off x="2633318" y="3054656"/>
            <a:ext cx="8086725" cy="26460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wird das körperliche, geistige und seelische Wohl des Kindes oder sein Vermögen gefährdet und sind die Eltern nicht in der Lage bzw. gewillt, diese Gefährdung abzuwenden, hat das Gericht Maßnahmen zu treffen, die zur Abwendung der Gefahr erforderlich sind</a:t>
            </a:r>
          </a:p>
          <a:p>
            <a:pPr marL="285750" lvl="0" indent="-285750">
              <a:buFont typeface="Arial" panose="020B0604020202020204" pitchFamily="34" charset="0"/>
              <a:buChar char="•"/>
            </a:pPr>
            <a:r>
              <a:rPr lang="de-DE" dirty="0"/>
              <a:t>z. B.: Misshandlung, Vernachlässigung, Verwahrlosung, Schule schwänzen, wiederholte Straffälligkeit, Unterernährung; Eltern sind nicht in der Lage das Vermögen des Kindes zu verwalten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Tree>
    <p:extLst>
      <p:ext uri="{BB962C8B-B14F-4D97-AF65-F5344CB8AC3E}">
        <p14:creationId xmlns:p14="http://schemas.microsoft.com/office/powerpoint/2010/main" val="304852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633318" y="2151510"/>
            <a:ext cx="8138766" cy="6677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Welche Maßnahmen kann das Gericht treffen und gibt es die Möglichkeit keine Maßnahme zu treffen?</a:t>
            </a:r>
            <a:endParaRPr lang="de-DE" sz="2000" dirty="0">
              <a:effectLst/>
            </a:endParaRPr>
          </a:p>
        </p:txBody>
      </p:sp>
      <p:sp>
        <p:nvSpPr>
          <p:cNvPr id="4" name="Flussdiagramm: Verbinder 3"/>
          <p:cNvSpPr/>
          <p:nvPr/>
        </p:nvSpPr>
        <p:spPr>
          <a:xfrm>
            <a:off x="2476155" y="1469973"/>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d.</a:t>
            </a:r>
          </a:p>
        </p:txBody>
      </p:sp>
      <p:sp>
        <p:nvSpPr>
          <p:cNvPr id="5" name="Abgerundetes Rechteck 4"/>
          <p:cNvSpPr/>
          <p:nvPr/>
        </p:nvSpPr>
        <p:spPr>
          <a:xfrm>
            <a:off x="2633318" y="3054656"/>
            <a:ext cx="8086725" cy="33175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effectLst>
                  <a:outerShdw blurRad="38100" dist="38100" dir="2700000" algn="tl">
                    <a:srgbClr val="000000">
                      <a:alpha val="43137"/>
                    </a:srgbClr>
                  </a:outerShdw>
                </a:effectLst>
              </a:rPr>
              <a:t>Maßnahmen im Sinne des § 1666 BGB: </a:t>
            </a:r>
          </a:p>
          <a:p>
            <a:pPr marL="742950" lvl="1" indent="-285750">
              <a:buFont typeface="Arial" panose="020B0604020202020204" pitchFamily="34" charset="0"/>
              <a:buChar char="•"/>
            </a:pPr>
            <a:r>
              <a:rPr lang="de-DE" dirty="0"/>
              <a:t>Gebote/Anordnung, öffentliche Hilfen in Anspruch zu nehmen, z.B. Leistungen der Kinder und Jugendhilfe oder Gesundheitsfürsorge</a:t>
            </a:r>
          </a:p>
          <a:p>
            <a:pPr marL="742950" lvl="1" indent="-285750">
              <a:buFont typeface="Arial" panose="020B0604020202020204" pitchFamily="34" charset="0"/>
              <a:buChar char="•"/>
            </a:pPr>
            <a:r>
              <a:rPr lang="de-DE" dirty="0"/>
              <a:t>Gebote/Anordnung, für Einhaltung der Schulpflicht zu sorgen</a:t>
            </a:r>
          </a:p>
          <a:p>
            <a:pPr marL="742950" lvl="1" indent="-285750">
              <a:buFont typeface="Arial" panose="020B0604020202020204" pitchFamily="34" charset="0"/>
              <a:buChar char="•"/>
            </a:pPr>
            <a:r>
              <a:rPr lang="de-DE" dirty="0"/>
              <a:t>Verbote, sich vorübergehend von dem Kind fernzuhalten, d. h. Auch die Familienwohnung nicht mehr aufzusuchen</a:t>
            </a:r>
          </a:p>
          <a:p>
            <a:pPr marL="742950" lvl="1" indent="-285750">
              <a:buFont typeface="Arial" panose="020B0604020202020204" pitchFamily="34" charset="0"/>
              <a:buChar char="•"/>
            </a:pPr>
            <a:r>
              <a:rPr lang="de-DE" dirty="0"/>
              <a:t>Verbote, Verbindung zum Kind aufzunehmen</a:t>
            </a:r>
          </a:p>
          <a:p>
            <a:pPr marL="742950" lvl="1" indent="-285750">
              <a:buFont typeface="Arial" panose="020B0604020202020204" pitchFamily="34" charset="0"/>
              <a:buChar char="•"/>
            </a:pPr>
            <a:r>
              <a:rPr lang="de-DE" dirty="0"/>
              <a:t>die Ersetzung der Erklärungen des Inhabers der elterlichen Sorgeberechtigung</a:t>
            </a:r>
          </a:p>
          <a:p>
            <a:pPr marL="742950" lvl="1" indent="-285750">
              <a:buFont typeface="Arial" panose="020B0604020202020204" pitchFamily="34" charset="0"/>
              <a:buChar char="•"/>
            </a:pPr>
            <a:r>
              <a:rPr lang="de-DE" dirty="0"/>
              <a:t>teilweise oder vollständige Entziehung der elterlichen Sorge</a:t>
            </a:r>
          </a:p>
          <a:p>
            <a:pPr marL="742950" lvl="1" indent="-285750">
              <a:buFont typeface="Arial" panose="020B0604020202020204" pitchFamily="34" charset="0"/>
              <a:buChar char="•"/>
            </a:pPr>
            <a:r>
              <a:rPr lang="de-DE" dirty="0"/>
              <a:t>es gibt die Möglichkeit keine Maßnahmen zu treffen </a:t>
            </a:r>
          </a:p>
          <a:p>
            <a:pPr lvl="1"/>
            <a:endParaRPr lang="de-DE" dirty="0"/>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C9A1CF6E-F337-44E1-AAAC-EA393A0850EE}"/>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35587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3" name="Abgerundetes Rechteck 2"/>
          <p:cNvSpPr/>
          <p:nvPr/>
        </p:nvSpPr>
        <p:spPr>
          <a:xfrm>
            <a:off x="2633318" y="1928814"/>
            <a:ext cx="6714282"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Gegen wen können diese Maßnahmen getroffen werden?</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e.</a:t>
            </a:r>
          </a:p>
        </p:txBody>
      </p:sp>
      <p:sp>
        <p:nvSpPr>
          <p:cNvPr id="5" name="Abgerundetes Rechteck 4"/>
          <p:cNvSpPr/>
          <p:nvPr/>
        </p:nvSpPr>
        <p:spPr>
          <a:xfrm>
            <a:off x="2633319" y="3054656"/>
            <a:ext cx="7253632" cy="16173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Eltern</a:t>
            </a:r>
          </a:p>
          <a:p>
            <a:pPr marL="285750" lvl="0" indent="-285750">
              <a:buFont typeface="Arial" panose="020B0604020202020204" pitchFamily="34" charset="0"/>
              <a:buChar char="•"/>
            </a:pPr>
            <a:r>
              <a:rPr lang="de-DE" dirty="0"/>
              <a:t>in Angelegenheiten der Personensorge gegen Dritte (§ 1666 IV BGB)</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Tree>
    <p:extLst>
      <p:ext uri="{BB962C8B-B14F-4D97-AF65-F5344CB8AC3E}">
        <p14:creationId xmlns:p14="http://schemas.microsoft.com/office/powerpoint/2010/main" val="92264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633317" y="1928814"/>
            <a:ext cx="7253633"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In welchen Fällen darf ein Kind von den Eltern getrennt werden?</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a:t>
            </a:r>
          </a:p>
        </p:txBody>
      </p:sp>
      <p:sp>
        <p:nvSpPr>
          <p:cNvPr id="5" name="Abgerundetes Rechteck 4"/>
          <p:cNvSpPr/>
          <p:nvPr/>
        </p:nvSpPr>
        <p:spPr>
          <a:xfrm>
            <a:off x="2633319" y="3054656"/>
            <a:ext cx="7253632" cy="16173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wenn der Gefahr nicht auf andere Weise, auch nicht durch öffentliche Hilfen, begegnet werden kann (§ 1666a I S. 1 BGB)</a:t>
            </a:r>
          </a:p>
          <a:p>
            <a:pPr marL="285750" lvl="0" indent="-285750">
              <a:buFont typeface="Arial" panose="020B0604020202020204" pitchFamily="34" charset="0"/>
              <a:buChar char="•"/>
            </a:pPr>
            <a:r>
              <a:rPr lang="de-DE" dirty="0"/>
              <a:t>(vorübergehende) Untersagung der Nutzung der Familienwohnung </a:t>
            </a:r>
          </a:p>
          <a:p>
            <a:pPr lvl="0"/>
            <a:r>
              <a:rPr lang="de-DE" dirty="0"/>
              <a:t>	(§ 1666a I S. 2 BGB)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877A87B3-5611-41E6-A214-86D318DBE700}"/>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261749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633317" y="1928814"/>
            <a:ext cx="8096596"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Wann darf die gesamte Personensorge entzogen werden? (§ 1666a II BGB)</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g.</a:t>
            </a:r>
          </a:p>
        </p:txBody>
      </p:sp>
      <p:sp>
        <p:nvSpPr>
          <p:cNvPr id="5" name="Abgerundetes Rechteck 4"/>
          <p:cNvSpPr/>
          <p:nvPr/>
        </p:nvSpPr>
        <p:spPr>
          <a:xfrm>
            <a:off x="2633319" y="3054656"/>
            <a:ext cx="7253632" cy="16173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a:t>wenn andere Maßnahmen erfolglos geblieben sind oder </a:t>
            </a:r>
          </a:p>
          <a:p>
            <a:pPr marL="285750" lvl="0" indent="-285750">
              <a:buFont typeface="Arial" panose="020B0604020202020204" pitchFamily="34" charset="0"/>
              <a:buChar char="•"/>
            </a:pPr>
            <a:r>
              <a:rPr lang="de-DE" dirty="0"/>
              <a:t>wenn anzunehmen ist, dass sie zur Abwendung der Gefahr nicht ausreichen </a:t>
            </a: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CEDA01A9-96B7-4CA3-B763-0ADBDBE6244B}"/>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313689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749433" y="1926368"/>
            <a:ext cx="8096596"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Wer ist in diesen Verfahren wie anzuhören und wer ist an dem Verfahren zu beteiligen? </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h.</a:t>
            </a:r>
          </a:p>
        </p:txBody>
      </p:sp>
      <p:sp>
        <p:nvSpPr>
          <p:cNvPr id="5" name="Abgerundetes Rechteck 4"/>
          <p:cNvSpPr/>
          <p:nvPr/>
        </p:nvSpPr>
        <p:spPr>
          <a:xfrm>
            <a:off x="2633319" y="3054656"/>
            <a:ext cx="7253632" cy="23317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dirty="0"/>
              <a:t>Eltern und in geeigneten Fällen das Kind (§§ 157 I, 159, 160 </a:t>
            </a:r>
            <a:r>
              <a:rPr lang="de-DE" dirty="0" err="1"/>
              <a:t>FamFG</a:t>
            </a:r>
            <a:r>
              <a:rPr lang="de-DE" dirty="0"/>
              <a:t>) </a:t>
            </a:r>
          </a:p>
          <a:p>
            <a:pPr marL="285750" indent="-285750">
              <a:buFont typeface="Arial" panose="020B0604020202020204" pitchFamily="34" charset="0"/>
              <a:buChar char="•"/>
            </a:pPr>
            <a:r>
              <a:rPr lang="de-DE" dirty="0"/>
              <a:t>das JA ist immer zu hinzuzuziehen bzw. zu beteiligen (§ 162 II </a:t>
            </a:r>
            <a:r>
              <a:rPr lang="de-DE" dirty="0" err="1"/>
              <a:t>FamFG</a:t>
            </a:r>
            <a:r>
              <a:rPr lang="de-DE" dirty="0"/>
              <a:t>) </a:t>
            </a:r>
          </a:p>
          <a:p>
            <a:pPr marL="285750" indent="-285750">
              <a:buFont typeface="Arial" panose="020B0604020202020204" pitchFamily="34" charset="0"/>
              <a:buChar char="•"/>
            </a:pPr>
            <a:r>
              <a:rPr lang="de-DE" dirty="0"/>
              <a:t>ein Verfahrensbeistand wird beteiligt</a:t>
            </a:r>
          </a:p>
          <a:p>
            <a:pPr marL="285750" indent="-285750">
              <a:buFont typeface="Arial" panose="020B0604020202020204" pitchFamily="34" charset="0"/>
              <a:buChar char="•"/>
            </a:pPr>
            <a:r>
              <a:rPr lang="de-DE" dirty="0"/>
              <a:t>Pflegeperson kann beteiligt werden, wenn das Kind seit längerer Zeit in Familienpflege lebt (§ 161 I </a:t>
            </a:r>
            <a:r>
              <a:rPr lang="de-DE" dirty="0" err="1"/>
              <a:t>FamFG</a:t>
            </a:r>
            <a:r>
              <a:rPr lang="de-DE" dirty="0"/>
              <a:t>) </a:t>
            </a:r>
          </a:p>
          <a:p>
            <a:pPr marL="285750" indent="-285750">
              <a:buFont typeface="Arial" panose="020B0604020202020204" pitchFamily="34" charset="0"/>
              <a:buChar char="•"/>
            </a:pPr>
            <a:r>
              <a:rPr lang="de-DE" dirty="0"/>
              <a:t>Ehegatten, Lebenspartner oder Umgangsberechtigte (§ 161 I S. 2 </a:t>
            </a:r>
            <a:r>
              <a:rPr lang="de-DE" dirty="0" err="1"/>
              <a:t>FamFG</a:t>
            </a:r>
            <a:r>
              <a:rPr lang="de-DE" dirty="0"/>
              <a:t>) </a:t>
            </a:r>
            <a:endParaRPr lang="de-DE" dirty="0">
              <a:effectLst/>
            </a:endParaRP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41B0A7B0-EDF9-40C3-AB47-41B47C1FDC6E}"/>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16178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p>
        </p:txBody>
      </p:sp>
      <p:sp>
        <p:nvSpPr>
          <p:cNvPr id="3" name="Abgerundetes Rechteck 2"/>
          <p:cNvSpPr/>
          <p:nvPr/>
        </p:nvSpPr>
        <p:spPr>
          <a:xfrm>
            <a:off x="2633317" y="1928814"/>
            <a:ext cx="8096596" cy="72866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Ist ein Verfahren im Wege der einstweiligen Anordnung möglich?</a:t>
            </a:r>
            <a:endParaRPr lang="de-DE" sz="2000" dirty="0">
              <a:effectLst/>
            </a:endParaRPr>
          </a:p>
        </p:txBody>
      </p:sp>
      <p:sp>
        <p:nvSpPr>
          <p:cNvPr id="4" name="Flussdiagramm: Verbinder 3"/>
          <p:cNvSpPr/>
          <p:nvPr/>
        </p:nvSpPr>
        <p:spPr>
          <a:xfrm>
            <a:off x="2467418" y="130166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i.</a:t>
            </a:r>
          </a:p>
        </p:txBody>
      </p:sp>
      <p:sp>
        <p:nvSpPr>
          <p:cNvPr id="5" name="Abgerundetes Rechteck 4"/>
          <p:cNvSpPr/>
          <p:nvPr/>
        </p:nvSpPr>
        <p:spPr>
          <a:xfrm>
            <a:off x="2633319" y="3054656"/>
            <a:ext cx="7253632" cy="13744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ja, das Gericht hat unverzüglich den Erlass einer einstweiligen Anordnung zu prüfen (§ 157 III </a:t>
            </a:r>
            <a:r>
              <a:rPr lang="de-DE" dirty="0" err="1"/>
              <a:t>FamFG</a:t>
            </a:r>
            <a:r>
              <a:rPr lang="de-DE" dirty="0"/>
              <a:t>) </a:t>
            </a:r>
            <a:endParaRPr lang="de-DE" dirty="0">
              <a:effectLst/>
            </a:endParaRPr>
          </a:p>
        </p:txBody>
      </p:sp>
      <p:sp>
        <p:nvSpPr>
          <p:cNvPr id="10" name="Abgerundetes Rechteck 9"/>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Gefährdung des Kindeswohls</a:t>
            </a:r>
          </a:p>
        </p:txBody>
      </p:sp>
      <p:sp>
        <p:nvSpPr>
          <p:cNvPr id="11" name="Rechteck 10">
            <a:extLst>
              <a:ext uri="{FF2B5EF4-FFF2-40B4-BE49-F238E27FC236}">
                <a16:creationId xmlns:a16="http://schemas.microsoft.com/office/drawing/2014/main" id="{18C575C0-6243-40B9-B457-EA49FDCA2F2F}"/>
              </a:ext>
            </a:extLst>
          </p:cNvPr>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a:t>
            </a:r>
          </a:p>
        </p:txBody>
      </p:sp>
    </p:spTree>
    <p:extLst>
      <p:ext uri="{BB962C8B-B14F-4D97-AF65-F5344CB8AC3E}">
        <p14:creationId xmlns:p14="http://schemas.microsoft.com/office/powerpoint/2010/main" val="44838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781</Words>
  <Application>Microsoft Office PowerPoint</Application>
  <PresentationFormat>Breitbild</PresentationFormat>
  <Paragraphs>94</Paragraphs>
  <Slides>11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19</cp:revision>
  <dcterms:created xsi:type="dcterms:W3CDTF">2023-08-24T14:22:30Z</dcterms:created>
  <dcterms:modified xsi:type="dcterms:W3CDTF">2025-01-21T10:05:06Z</dcterms:modified>
</cp:coreProperties>
</file>