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3" r:id="rId2"/>
    <p:sldId id="264" r:id="rId3"/>
    <p:sldId id="265" r:id="rId4"/>
    <p:sldId id="266" r:id="rId5"/>
    <p:sldId id="267" r:id="rId6"/>
    <p:sldId id="268" r:id="rId7"/>
    <p:sldId id="269" r:id="rId8"/>
    <p:sldId id="270" r:id="rId9"/>
    <p:sldId id="271" r:id="rId10"/>
    <p:sldId id="272" r:id="rId11"/>
    <p:sldId id="273" r:id="rId12"/>
  </p:sldIdLst>
  <p:sldSz cx="12192000" cy="6858000"/>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2" autoAdjust="0"/>
    <p:restoredTop sz="94660"/>
  </p:normalViewPr>
  <p:slideViewPr>
    <p:cSldViewPr snapToGrid="0" showGuides="1">
      <p:cViewPr varScale="1">
        <p:scale>
          <a:sx n="66" d="100"/>
          <a:sy n="66" d="100"/>
        </p:scale>
        <p:origin x="678" y="7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1524000" y="1122363"/>
            <a:ext cx="9144000" cy="2387600"/>
          </a:xfrm>
        </p:spPr>
        <p:txBody>
          <a:bodyPr anchor="b"/>
          <a:lstStyle>
            <a:lvl1pPr algn="ctr">
              <a:defRPr sz="6000"/>
            </a:lvl1pPr>
          </a:lstStyle>
          <a:p>
            <a:r>
              <a:rPr lang="de-DE"/>
              <a:t>Titelmasterformat durch Klicken bearbeiten</a:t>
            </a:r>
          </a:p>
        </p:txBody>
      </p:sp>
      <p:sp>
        <p:nvSpPr>
          <p:cNvPr id="3" name="Untertitel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a:t>Formatvorlage des Untertitelmasters durch Klicken bearbeiten</a:t>
            </a:r>
          </a:p>
        </p:txBody>
      </p:sp>
      <p:sp>
        <p:nvSpPr>
          <p:cNvPr id="4" name="Datumsplatzhalter 3"/>
          <p:cNvSpPr>
            <a:spLocks noGrp="1"/>
          </p:cNvSpPr>
          <p:nvPr>
            <p:ph type="dt" sz="half" idx="10"/>
          </p:nvPr>
        </p:nvSpPr>
        <p:spPr/>
        <p:txBody>
          <a:bodyPr/>
          <a:lstStyle/>
          <a:p>
            <a:fld id="{66B98190-BFE6-4633-97C1-B7B355A2192C}" type="datetimeFigureOut">
              <a:rPr lang="de-DE" smtClean="0"/>
              <a:t>21.01.2025</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E09B07AB-1E37-4BD4-9A40-2CE9A2A14DFF}" type="slidenum">
              <a:rPr lang="de-DE" smtClean="0"/>
              <a:t>‹Nr.›</a:t>
            </a:fld>
            <a:endParaRPr lang="de-DE"/>
          </a:p>
        </p:txBody>
      </p:sp>
    </p:spTree>
    <p:extLst>
      <p:ext uri="{BB962C8B-B14F-4D97-AF65-F5344CB8AC3E}">
        <p14:creationId xmlns:p14="http://schemas.microsoft.com/office/powerpoint/2010/main" val="287602309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Vertikaler Textplatzhalter 2"/>
          <p:cNvSpPr>
            <a:spLocks noGrp="1"/>
          </p:cNvSpPr>
          <p:nvPr>
            <p:ph type="body" orient="vert" idx="1"/>
          </p:nvPr>
        </p:nvSpPr>
        <p:spPr/>
        <p:txBody>
          <a:bodyPr vert="eaVert"/>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p:cNvSpPr>
            <a:spLocks noGrp="1"/>
          </p:cNvSpPr>
          <p:nvPr>
            <p:ph type="dt" sz="half" idx="10"/>
          </p:nvPr>
        </p:nvSpPr>
        <p:spPr/>
        <p:txBody>
          <a:bodyPr/>
          <a:lstStyle/>
          <a:p>
            <a:fld id="{66B98190-BFE6-4633-97C1-B7B355A2192C}" type="datetimeFigureOut">
              <a:rPr lang="de-DE" smtClean="0"/>
              <a:t>21.01.2025</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E09B07AB-1E37-4BD4-9A40-2CE9A2A14DFF}" type="slidenum">
              <a:rPr lang="de-DE" smtClean="0"/>
              <a:t>‹Nr.›</a:t>
            </a:fld>
            <a:endParaRPr lang="de-DE"/>
          </a:p>
        </p:txBody>
      </p:sp>
    </p:spTree>
    <p:extLst>
      <p:ext uri="{BB962C8B-B14F-4D97-AF65-F5344CB8AC3E}">
        <p14:creationId xmlns:p14="http://schemas.microsoft.com/office/powerpoint/2010/main" val="171590057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8724900" y="365125"/>
            <a:ext cx="2628900" cy="5811838"/>
          </a:xfrm>
        </p:spPr>
        <p:txBody>
          <a:bodyPr vert="eaVert"/>
          <a:lstStyle/>
          <a:p>
            <a:r>
              <a:rPr lang="de-DE"/>
              <a:t>Titelmasterformat durch Klicken bearbeiten</a:t>
            </a:r>
          </a:p>
        </p:txBody>
      </p:sp>
      <p:sp>
        <p:nvSpPr>
          <p:cNvPr id="3" name="Vertikaler Textplatzhalter 2"/>
          <p:cNvSpPr>
            <a:spLocks noGrp="1"/>
          </p:cNvSpPr>
          <p:nvPr>
            <p:ph type="body" orient="vert" idx="1"/>
          </p:nvPr>
        </p:nvSpPr>
        <p:spPr>
          <a:xfrm>
            <a:off x="838200" y="365125"/>
            <a:ext cx="7734300" cy="5811838"/>
          </a:xfrm>
        </p:spPr>
        <p:txBody>
          <a:bodyPr vert="eaVert"/>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p:cNvSpPr>
            <a:spLocks noGrp="1"/>
          </p:cNvSpPr>
          <p:nvPr>
            <p:ph type="dt" sz="half" idx="10"/>
          </p:nvPr>
        </p:nvSpPr>
        <p:spPr/>
        <p:txBody>
          <a:bodyPr/>
          <a:lstStyle/>
          <a:p>
            <a:fld id="{66B98190-BFE6-4633-97C1-B7B355A2192C}" type="datetimeFigureOut">
              <a:rPr lang="de-DE" smtClean="0"/>
              <a:t>21.01.2025</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E09B07AB-1E37-4BD4-9A40-2CE9A2A14DFF}" type="slidenum">
              <a:rPr lang="de-DE" smtClean="0"/>
              <a:t>‹Nr.›</a:t>
            </a:fld>
            <a:endParaRPr lang="de-DE"/>
          </a:p>
        </p:txBody>
      </p:sp>
    </p:spTree>
    <p:extLst>
      <p:ext uri="{BB962C8B-B14F-4D97-AF65-F5344CB8AC3E}">
        <p14:creationId xmlns:p14="http://schemas.microsoft.com/office/powerpoint/2010/main" val="29082191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Inhaltsplatzhalter 2"/>
          <p:cNvSpPr>
            <a:spLocks noGrp="1"/>
          </p:cNvSpPr>
          <p:nvPr>
            <p:ph idx="1"/>
          </p:nvPr>
        </p:nvSpPr>
        <p:spPr/>
        <p:txBody>
          <a:body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p:cNvSpPr>
            <a:spLocks noGrp="1"/>
          </p:cNvSpPr>
          <p:nvPr>
            <p:ph type="dt" sz="half" idx="10"/>
          </p:nvPr>
        </p:nvSpPr>
        <p:spPr/>
        <p:txBody>
          <a:bodyPr/>
          <a:lstStyle/>
          <a:p>
            <a:fld id="{66B98190-BFE6-4633-97C1-B7B355A2192C}" type="datetimeFigureOut">
              <a:rPr lang="de-DE" smtClean="0"/>
              <a:t>21.01.2025</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E09B07AB-1E37-4BD4-9A40-2CE9A2A14DFF}" type="slidenum">
              <a:rPr lang="de-DE" smtClean="0"/>
              <a:t>‹Nr.›</a:t>
            </a:fld>
            <a:endParaRPr lang="de-DE"/>
          </a:p>
        </p:txBody>
      </p:sp>
    </p:spTree>
    <p:extLst>
      <p:ext uri="{BB962C8B-B14F-4D97-AF65-F5344CB8AC3E}">
        <p14:creationId xmlns:p14="http://schemas.microsoft.com/office/powerpoint/2010/main" val="36819013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831850" y="1709738"/>
            <a:ext cx="10515600" cy="2852737"/>
          </a:xfrm>
        </p:spPr>
        <p:txBody>
          <a:bodyPr anchor="b"/>
          <a:lstStyle>
            <a:lvl1pPr>
              <a:defRPr sz="6000"/>
            </a:lvl1pPr>
          </a:lstStyle>
          <a:p>
            <a:r>
              <a:rPr lang="de-DE"/>
              <a:t>Titelmasterformat durch Klicken bearbeiten</a:t>
            </a:r>
          </a:p>
        </p:txBody>
      </p:sp>
      <p:sp>
        <p:nvSpPr>
          <p:cNvPr id="3" name="Textplatzhalt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e-DE"/>
              <a:t>Formatvorlagen des Textmasters bearbeiten</a:t>
            </a:r>
          </a:p>
        </p:txBody>
      </p:sp>
      <p:sp>
        <p:nvSpPr>
          <p:cNvPr id="4" name="Datumsplatzhalter 3"/>
          <p:cNvSpPr>
            <a:spLocks noGrp="1"/>
          </p:cNvSpPr>
          <p:nvPr>
            <p:ph type="dt" sz="half" idx="10"/>
          </p:nvPr>
        </p:nvSpPr>
        <p:spPr/>
        <p:txBody>
          <a:bodyPr/>
          <a:lstStyle/>
          <a:p>
            <a:fld id="{66B98190-BFE6-4633-97C1-B7B355A2192C}" type="datetimeFigureOut">
              <a:rPr lang="de-DE" smtClean="0"/>
              <a:t>21.01.2025</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E09B07AB-1E37-4BD4-9A40-2CE9A2A14DFF}" type="slidenum">
              <a:rPr lang="de-DE" smtClean="0"/>
              <a:t>‹Nr.›</a:t>
            </a:fld>
            <a:endParaRPr lang="de-DE"/>
          </a:p>
        </p:txBody>
      </p:sp>
    </p:spTree>
    <p:extLst>
      <p:ext uri="{BB962C8B-B14F-4D97-AF65-F5344CB8AC3E}">
        <p14:creationId xmlns:p14="http://schemas.microsoft.com/office/powerpoint/2010/main" val="23588687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Inhaltsplatzhalter 2"/>
          <p:cNvSpPr>
            <a:spLocks noGrp="1"/>
          </p:cNvSpPr>
          <p:nvPr>
            <p:ph sz="half" idx="1"/>
          </p:nvPr>
        </p:nvSpPr>
        <p:spPr>
          <a:xfrm>
            <a:off x="838200" y="1825625"/>
            <a:ext cx="5181600" cy="4351338"/>
          </a:xfrm>
        </p:spPr>
        <p:txBody>
          <a:body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p>
        </p:txBody>
      </p:sp>
      <p:sp>
        <p:nvSpPr>
          <p:cNvPr id="4" name="Inhaltsplatzhalter 3"/>
          <p:cNvSpPr>
            <a:spLocks noGrp="1"/>
          </p:cNvSpPr>
          <p:nvPr>
            <p:ph sz="half" idx="2"/>
          </p:nvPr>
        </p:nvSpPr>
        <p:spPr>
          <a:xfrm>
            <a:off x="6172200" y="1825625"/>
            <a:ext cx="5181600" cy="4351338"/>
          </a:xfrm>
        </p:spPr>
        <p:txBody>
          <a:body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p>
        </p:txBody>
      </p:sp>
      <p:sp>
        <p:nvSpPr>
          <p:cNvPr id="5" name="Datumsplatzhalter 4"/>
          <p:cNvSpPr>
            <a:spLocks noGrp="1"/>
          </p:cNvSpPr>
          <p:nvPr>
            <p:ph type="dt" sz="half" idx="10"/>
          </p:nvPr>
        </p:nvSpPr>
        <p:spPr/>
        <p:txBody>
          <a:bodyPr/>
          <a:lstStyle/>
          <a:p>
            <a:fld id="{66B98190-BFE6-4633-97C1-B7B355A2192C}" type="datetimeFigureOut">
              <a:rPr lang="de-DE" smtClean="0"/>
              <a:t>21.01.2025</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E09B07AB-1E37-4BD4-9A40-2CE9A2A14DFF}" type="slidenum">
              <a:rPr lang="de-DE" smtClean="0"/>
              <a:t>‹Nr.›</a:t>
            </a:fld>
            <a:endParaRPr lang="de-DE"/>
          </a:p>
        </p:txBody>
      </p:sp>
    </p:spTree>
    <p:extLst>
      <p:ext uri="{BB962C8B-B14F-4D97-AF65-F5344CB8AC3E}">
        <p14:creationId xmlns:p14="http://schemas.microsoft.com/office/powerpoint/2010/main" val="425836198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839788" y="365125"/>
            <a:ext cx="10515600" cy="1325563"/>
          </a:xfrm>
        </p:spPr>
        <p:txBody>
          <a:bodyPr/>
          <a:lstStyle/>
          <a:p>
            <a:r>
              <a:rPr lang="de-DE"/>
              <a:t>Titelmasterformat durch Klicken bearbeiten</a:t>
            </a:r>
          </a:p>
        </p:txBody>
      </p:sp>
      <p:sp>
        <p:nvSpPr>
          <p:cNvPr id="3" name="Textplatzhalt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Formatvorlagen des Textmasters bearbeiten</a:t>
            </a:r>
          </a:p>
        </p:txBody>
      </p:sp>
      <p:sp>
        <p:nvSpPr>
          <p:cNvPr id="4" name="Inhaltsplatzhalter 3"/>
          <p:cNvSpPr>
            <a:spLocks noGrp="1"/>
          </p:cNvSpPr>
          <p:nvPr>
            <p:ph sz="half" idx="2"/>
          </p:nvPr>
        </p:nvSpPr>
        <p:spPr>
          <a:xfrm>
            <a:off x="839788" y="2505075"/>
            <a:ext cx="5157787" cy="3684588"/>
          </a:xfrm>
        </p:spPr>
        <p:txBody>
          <a:body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p>
        </p:txBody>
      </p:sp>
      <p:sp>
        <p:nvSpPr>
          <p:cNvPr id="5" name="Textplatzhalt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Formatvorlagen des Textmasters bearbeiten</a:t>
            </a:r>
          </a:p>
        </p:txBody>
      </p:sp>
      <p:sp>
        <p:nvSpPr>
          <p:cNvPr id="6" name="Inhaltsplatzhalter 5"/>
          <p:cNvSpPr>
            <a:spLocks noGrp="1"/>
          </p:cNvSpPr>
          <p:nvPr>
            <p:ph sz="quarter" idx="4"/>
          </p:nvPr>
        </p:nvSpPr>
        <p:spPr>
          <a:xfrm>
            <a:off x="6172200" y="2505075"/>
            <a:ext cx="5183188" cy="3684588"/>
          </a:xfrm>
        </p:spPr>
        <p:txBody>
          <a:body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p>
        </p:txBody>
      </p:sp>
      <p:sp>
        <p:nvSpPr>
          <p:cNvPr id="7" name="Datumsplatzhalter 6"/>
          <p:cNvSpPr>
            <a:spLocks noGrp="1"/>
          </p:cNvSpPr>
          <p:nvPr>
            <p:ph type="dt" sz="half" idx="10"/>
          </p:nvPr>
        </p:nvSpPr>
        <p:spPr/>
        <p:txBody>
          <a:bodyPr/>
          <a:lstStyle/>
          <a:p>
            <a:fld id="{66B98190-BFE6-4633-97C1-B7B355A2192C}" type="datetimeFigureOut">
              <a:rPr lang="de-DE" smtClean="0"/>
              <a:t>21.01.2025</a:t>
            </a:fld>
            <a:endParaRPr lang="de-DE"/>
          </a:p>
        </p:txBody>
      </p:sp>
      <p:sp>
        <p:nvSpPr>
          <p:cNvPr id="8" name="Fußzeilenplatzhalter 7"/>
          <p:cNvSpPr>
            <a:spLocks noGrp="1"/>
          </p:cNvSpPr>
          <p:nvPr>
            <p:ph type="ftr" sz="quarter" idx="11"/>
          </p:nvPr>
        </p:nvSpPr>
        <p:spPr/>
        <p:txBody>
          <a:bodyPr/>
          <a:lstStyle/>
          <a:p>
            <a:endParaRPr lang="de-DE"/>
          </a:p>
        </p:txBody>
      </p:sp>
      <p:sp>
        <p:nvSpPr>
          <p:cNvPr id="9" name="Foliennummernplatzhalter 8"/>
          <p:cNvSpPr>
            <a:spLocks noGrp="1"/>
          </p:cNvSpPr>
          <p:nvPr>
            <p:ph type="sldNum" sz="quarter" idx="12"/>
          </p:nvPr>
        </p:nvSpPr>
        <p:spPr/>
        <p:txBody>
          <a:bodyPr/>
          <a:lstStyle/>
          <a:p>
            <a:fld id="{E09B07AB-1E37-4BD4-9A40-2CE9A2A14DFF}" type="slidenum">
              <a:rPr lang="de-DE" smtClean="0"/>
              <a:t>‹Nr.›</a:t>
            </a:fld>
            <a:endParaRPr lang="de-DE"/>
          </a:p>
        </p:txBody>
      </p:sp>
    </p:spTree>
    <p:extLst>
      <p:ext uri="{BB962C8B-B14F-4D97-AF65-F5344CB8AC3E}">
        <p14:creationId xmlns:p14="http://schemas.microsoft.com/office/powerpoint/2010/main" val="38532528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Datumsplatzhalter 2"/>
          <p:cNvSpPr>
            <a:spLocks noGrp="1"/>
          </p:cNvSpPr>
          <p:nvPr>
            <p:ph type="dt" sz="half" idx="10"/>
          </p:nvPr>
        </p:nvSpPr>
        <p:spPr/>
        <p:txBody>
          <a:bodyPr/>
          <a:lstStyle/>
          <a:p>
            <a:fld id="{66B98190-BFE6-4633-97C1-B7B355A2192C}" type="datetimeFigureOut">
              <a:rPr lang="de-DE" smtClean="0"/>
              <a:t>21.01.2025</a:t>
            </a:fld>
            <a:endParaRPr lang="de-DE"/>
          </a:p>
        </p:txBody>
      </p:sp>
      <p:sp>
        <p:nvSpPr>
          <p:cNvPr id="4" name="Fußzeilenplatzhalter 3"/>
          <p:cNvSpPr>
            <a:spLocks noGrp="1"/>
          </p:cNvSpPr>
          <p:nvPr>
            <p:ph type="ftr" sz="quarter" idx="11"/>
          </p:nvPr>
        </p:nvSpPr>
        <p:spPr/>
        <p:txBody>
          <a:bodyPr/>
          <a:lstStyle/>
          <a:p>
            <a:endParaRPr lang="de-DE"/>
          </a:p>
        </p:txBody>
      </p:sp>
      <p:sp>
        <p:nvSpPr>
          <p:cNvPr id="5" name="Foliennummernplatzhalter 4"/>
          <p:cNvSpPr>
            <a:spLocks noGrp="1"/>
          </p:cNvSpPr>
          <p:nvPr>
            <p:ph type="sldNum" sz="quarter" idx="12"/>
          </p:nvPr>
        </p:nvSpPr>
        <p:spPr/>
        <p:txBody>
          <a:bodyPr/>
          <a:lstStyle/>
          <a:p>
            <a:fld id="{E09B07AB-1E37-4BD4-9A40-2CE9A2A14DFF}" type="slidenum">
              <a:rPr lang="de-DE" smtClean="0"/>
              <a:t>‹Nr.›</a:t>
            </a:fld>
            <a:endParaRPr lang="de-DE"/>
          </a:p>
        </p:txBody>
      </p:sp>
    </p:spTree>
    <p:extLst>
      <p:ext uri="{BB962C8B-B14F-4D97-AF65-F5344CB8AC3E}">
        <p14:creationId xmlns:p14="http://schemas.microsoft.com/office/powerpoint/2010/main" val="94372137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p:cNvSpPr>
            <a:spLocks noGrp="1"/>
          </p:cNvSpPr>
          <p:nvPr>
            <p:ph type="dt" sz="half" idx="10"/>
          </p:nvPr>
        </p:nvSpPr>
        <p:spPr/>
        <p:txBody>
          <a:bodyPr/>
          <a:lstStyle/>
          <a:p>
            <a:fld id="{66B98190-BFE6-4633-97C1-B7B355A2192C}" type="datetimeFigureOut">
              <a:rPr lang="de-DE" smtClean="0"/>
              <a:t>21.01.2025</a:t>
            </a:fld>
            <a:endParaRPr lang="de-DE"/>
          </a:p>
        </p:txBody>
      </p:sp>
      <p:sp>
        <p:nvSpPr>
          <p:cNvPr id="3" name="Fußzeilenplatzhalter 2"/>
          <p:cNvSpPr>
            <a:spLocks noGrp="1"/>
          </p:cNvSpPr>
          <p:nvPr>
            <p:ph type="ftr" sz="quarter" idx="11"/>
          </p:nvPr>
        </p:nvSpPr>
        <p:spPr/>
        <p:txBody>
          <a:bodyPr/>
          <a:lstStyle/>
          <a:p>
            <a:endParaRPr lang="de-DE"/>
          </a:p>
        </p:txBody>
      </p:sp>
      <p:sp>
        <p:nvSpPr>
          <p:cNvPr id="4" name="Foliennummernplatzhalter 3"/>
          <p:cNvSpPr>
            <a:spLocks noGrp="1"/>
          </p:cNvSpPr>
          <p:nvPr>
            <p:ph type="sldNum" sz="quarter" idx="12"/>
          </p:nvPr>
        </p:nvSpPr>
        <p:spPr/>
        <p:txBody>
          <a:bodyPr/>
          <a:lstStyle/>
          <a:p>
            <a:fld id="{E09B07AB-1E37-4BD4-9A40-2CE9A2A14DFF}" type="slidenum">
              <a:rPr lang="de-DE" smtClean="0"/>
              <a:t>‹Nr.›</a:t>
            </a:fld>
            <a:endParaRPr lang="de-DE"/>
          </a:p>
        </p:txBody>
      </p:sp>
    </p:spTree>
    <p:extLst>
      <p:ext uri="{BB962C8B-B14F-4D97-AF65-F5344CB8AC3E}">
        <p14:creationId xmlns:p14="http://schemas.microsoft.com/office/powerpoint/2010/main" val="258621775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839788" y="457200"/>
            <a:ext cx="3932237" cy="1600200"/>
          </a:xfrm>
        </p:spPr>
        <p:txBody>
          <a:bodyPr anchor="b"/>
          <a:lstStyle>
            <a:lvl1pPr>
              <a:defRPr sz="3200"/>
            </a:lvl1pPr>
          </a:lstStyle>
          <a:p>
            <a:r>
              <a:rPr lang="de-DE"/>
              <a:t>Titelmasterformat durch Klicken bearbeiten</a:t>
            </a:r>
          </a:p>
        </p:txBody>
      </p:sp>
      <p:sp>
        <p:nvSpPr>
          <p:cNvPr id="3" name="Inhaltsplatzhalt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p>
        </p:txBody>
      </p:sp>
      <p:sp>
        <p:nvSpPr>
          <p:cNvPr id="4" name="Textplatzhalt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Formatvorlagen des Textmasters bearbeiten</a:t>
            </a:r>
          </a:p>
        </p:txBody>
      </p:sp>
      <p:sp>
        <p:nvSpPr>
          <p:cNvPr id="5" name="Datumsplatzhalter 4"/>
          <p:cNvSpPr>
            <a:spLocks noGrp="1"/>
          </p:cNvSpPr>
          <p:nvPr>
            <p:ph type="dt" sz="half" idx="10"/>
          </p:nvPr>
        </p:nvSpPr>
        <p:spPr/>
        <p:txBody>
          <a:bodyPr/>
          <a:lstStyle/>
          <a:p>
            <a:fld id="{66B98190-BFE6-4633-97C1-B7B355A2192C}" type="datetimeFigureOut">
              <a:rPr lang="de-DE" smtClean="0"/>
              <a:t>21.01.2025</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E09B07AB-1E37-4BD4-9A40-2CE9A2A14DFF}" type="slidenum">
              <a:rPr lang="de-DE" smtClean="0"/>
              <a:t>‹Nr.›</a:t>
            </a:fld>
            <a:endParaRPr lang="de-DE"/>
          </a:p>
        </p:txBody>
      </p:sp>
    </p:spTree>
    <p:extLst>
      <p:ext uri="{BB962C8B-B14F-4D97-AF65-F5344CB8AC3E}">
        <p14:creationId xmlns:p14="http://schemas.microsoft.com/office/powerpoint/2010/main" val="41651465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839788" y="457200"/>
            <a:ext cx="3932237" cy="1600200"/>
          </a:xfrm>
        </p:spPr>
        <p:txBody>
          <a:bodyPr anchor="b"/>
          <a:lstStyle>
            <a:lvl1pPr>
              <a:defRPr sz="3200"/>
            </a:lvl1pPr>
          </a:lstStyle>
          <a:p>
            <a:r>
              <a:rPr lang="de-DE"/>
              <a:t>Titelmasterformat durch Klicken bearbeiten</a:t>
            </a:r>
          </a:p>
        </p:txBody>
      </p:sp>
      <p:sp>
        <p:nvSpPr>
          <p:cNvPr id="3" name="Bildplatzhalt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DE"/>
          </a:p>
        </p:txBody>
      </p:sp>
      <p:sp>
        <p:nvSpPr>
          <p:cNvPr id="4" name="Textplatzhalt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Formatvorlagen des Textmasters bearbeiten</a:t>
            </a:r>
          </a:p>
        </p:txBody>
      </p:sp>
      <p:sp>
        <p:nvSpPr>
          <p:cNvPr id="5" name="Datumsplatzhalter 4"/>
          <p:cNvSpPr>
            <a:spLocks noGrp="1"/>
          </p:cNvSpPr>
          <p:nvPr>
            <p:ph type="dt" sz="half" idx="10"/>
          </p:nvPr>
        </p:nvSpPr>
        <p:spPr/>
        <p:txBody>
          <a:bodyPr/>
          <a:lstStyle/>
          <a:p>
            <a:fld id="{66B98190-BFE6-4633-97C1-B7B355A2192C}" type="datetimeFigureOut">
              <a:rPr lang="de-DE" smtClean="0"/>
              <a:t>21.01.2025</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E09B07AB-1E37-4BD4-9A40-2CE9A2A14DFF}" type="slidenum">
              <a:rPr lang="de-DE" smtClean="0"/>
              <a:t>‹Nr.›</a:t>
            </a:fld>
            <a:endParaRPr lang="de-DE"/>
          </a:p>
        </p:txBody>
      </p:sp>
    </p:spTree>
    <p:extLst>
      <p:ext uri="{BB962C8B-B14F-4D97-AF65-F5344CB8AC3E}">
        <p14:creationId xmlns:p14="http://schemas.microsoft.com/office/powerpoint/2010/main" val="39568582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elplatzhalt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de-DE"/>
              <a:t>Titelmasterformat durch Klicken bearbeiten</a:t>
            </a:r>
          </a:p>
        </p:txBody>
      </p:sp>
      <p:sp>
        <p:nvSpPr>
          <p:cNvPr id="3" name="Textplatzhalt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6B98190-BFE6-4633-97C1-B7B355A2192C}" type="datetimeFigureOut">
              <a:rPr lang="de-DE" smtClean="0"/>
              <a:t>21.01.2025</a:t>
            </a:fld>
            <a:endParaRPr lang="de-DE"/>
          </a:p>
        </p:txBody>
      </p:sp>
      <p:sp>
        <p:nvSpPr>
          <p:cNvPr id="5" name="Fußzeilenplatzhalt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e-DE"/>
          </a:p>
        </p:txBody>
      </p:sp>
      <p:sp>
        <p:nvSpPr>
          <p:cNvPr id="6" name="Foliennummernplatzhalt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09B07AB-1E37-4BD4-9A40-2CE9A2A14DFF}" type="slidenum">
              <a:rPr lang="de-DE" smtClean="0"/>
              <a:t>‹Nr.›</a:t>
            </a:fld>
            <a:endParaRPr lang="de-DE"/>
          </a:p>
        </p:txBody>
      </p:sp>
    </p:spTree>
    <p:extLst>
      <p:ext uri="{BB962C8B-B14F-4D97-AF65-F5344CB8AC3E}">
        <p14:creationId xmlns:p14="http://schemas.microsoft.com/office/powerpoint/2010/main" val="36674943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Abgerundetes Rechteck 5"/>
          <p:cNvSpPr/>
          <p:nvPr/>
        </p:nvSpPr>
        <p:spPr>
          <a:xfrm>
            <a:off x="2874612" y="69375"/>
            <a:ext cx="6472988" cy="422276"/>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36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rPr>
              <a:t>Familiensachen</a:t>
            </a:r>
          </a:p>
        </p:txBody>
      </p:sp>
      <p:sp>
        <p:nvSpPr>
          <p:cNvPr id="19" name="Gefaltete Ecke 18"/>
          <p:cNvSpPr/>
          <p:nvPr/>
        </p:nvSpPr>
        <p:spPr>
          <a:xfrm rot="21106200">
            <a:off x="390674" y="512296"/>
            <a:ext cx="1961055" cy="1879517"/>
          </a:xfrm>
          <a:prstGeom prst="foldedCorner">
            <a:avLst/>
          </a:prstGeom>
          <a:solidFill>
            <a:schemeClr val="accent6">
              <a:lumMod val="40000"/>
              <a:lumOff val="60000"/>
            </a:schemeClr>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3600" b="1" dirty="0">
                <a:solidFill>
                  <a:schemeClr val="tx1"/>
                </a:solidFill>
                <a:latin typeface="MV Boli" panose="02000500030200090000" pitchFamily="2" charset="0"/>
                <a:cs typeface="MV Boli" panose="02000500030200090000" pitchFamily="2" charset="0"/>
              </a:rPr>
              <a:t>Lösung</a:t>
            </a:r>
          </a:p>
          <a:p>
            <a:pPr algn="ctr"/>
            <a:r>
              <a:rPr lang="de-DE" sz="3600" b="1">
                <a:solidFill>
                  <a:schemeClr val="tx1"/>
                </a:solidFill>
                <a:latin typeface="MV Boli" panose="02000500030200090000" pitchFamily="2" charset="0"/>
                <a:cs typeface="MV Boli" panose="02000500030200090000" pitchFamily="2" charset="0"/>
              </a:rPr>
              <a:t>D13</a:t>
            </a:r>
            <a:endParaRPr lang="de-DE" sz="3600" b="1" dirty="0">
              <a:solidFill>
                <a:schemeClr val="tx1"/>
              </a:solidFill>
              <a:latin typeface="MV Boli" panose="02000500030200090000" pitchFamily="2" charset="0"/>
              <a:cs typeface="MV Boli" panose="02000500030200090000" pitchFamily="2" charset="0"/>
            </a:endParaRPr>
          </a:p>
        </p:txBody>
      </p:sp>
      <p:sp>
        <p:nvSpPr>
          <p:cNvPr id="3" name="Abgerundetes Rechteck 2"/>
          <p:cNvSpPr/>
          <p:nvPr/>
        </p:nvSpPr>
        <p:spPr>
          <a:xfrm>
            <a:off x="2633318" y="2151510"/>
            <a:ext cx="8138766" cy="667774"/>
          </a:xfrm>
          <a:prstGeom prst="round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000" dirty="0"/>
              <a:t>Nennen Sie die Zuständigkeiten für das Verfahren </a:t>
            </a:r>
            <a:endParaRPr lang="de-DE" sz="2000" dirty="0">
              <a:effectLst/>
            </a:endParaRPr>
          </a:p>
        </p:txBody>
      </p:sp>
      <p:sp>
        <p:nvSpPr>
          <p:cNvPr id="4" name="Flussdiagramm: Verbinder 3"/>
          <p:cNvSpPr/>
          <p:nvPr/>
        </p:nvSpPr>
        <p:spPr>
          <a:xfrm>
            <a:off x="2476155" y="1469973"/>
            <a:ext cx="814387" cy="757238"/>
          </a:xfrm>
          <a:prstGeom prst="flowChartConnector">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a:t>a.</a:t>
            </a:r>
          </a:p>
        </p:txBody>
      </p:sp>
      <p:sp>
        <p:nvSpPr>
          <p:cNvPr id="5" name="Abgerundetes Rechteck 4"/>
          <p:cNvSpPr/>
          <p:nvPr/>
        </p:nvSpPr>
        <p:spPr>
          <a:xfrm>
            <a:off x="2633318" y="3054656"/>
            <a:ext cx="8086725" cy="2905007"/>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u="sng"/>
              <a:t>sachlich:</a:t>
            </a:r>
            <a:r>
              <a:rPr lang="de-DE"/>
              <a:t> AG als Familiengericht (§§ 23a I Nr. 1, 23b GVG)</a:t>
            </a:r>
            <a:endParaRPr lang="de-DE" sz="2000"/>
          </a:p>
          <a:p>
            <a:r>
              <a:rPr lang="de-DE" u="sng"/>
              <a:t>örtlich:</a:t>
            </a:r>
            <a:r>
              <a:rPr lang="de-DE"/>
              <a:t> Gericht, in dessen Bezirk das Kind seinen gewöhnlichen Aufenthalt hat </a:t>
            </a:r>
            <a:br>
              <a:rPr lang="de-DE"/>
            </a:br>
            <a:r>
              <a:rPr lang="de-DE"/>
              <a:t>(§ 152 II FamFG); während der Anhängigkeit einer Ehesache, das Gericht ausschließlich, wo die Ehesache anhängig ist oder war (wenn gemeinschaftliche Kinder der Ehegatten) </a:t>
            </a:r>
            <a:br>
              <a:rPr lang="de-DE"/>
            </a:br>
            <a:r>
              <a:rPr lang="de-DE"/>
              <a:t>(§ 152 I FamFG); Gericht, in dessen Bezirk das Bedürfnis der Fürsorge bekannt wird (§ 152 III FamFG)</a:t>
            </a:r>
            <a:endParaRPr lang="de-DE" sz="2000"/>
          </a:p>
          <a:p>
            <a:r>
              <a:rPr lang="de-DE" u="sng"/>
              <a:t>funktionell:</a:t>
            </a:r>
            <a:r>
              <a:rPr lang="de-DE"/>
              <a:t> Richter (§§ 3, 14 RPflG):</a:t>
            </a:r>
            <a:endParaRPr lang="de-DE" sz="2000">
              <a:effectLst/>
            </a:endParaRPr>
          </a:p>
        </p:txBody>
      </p:sp>
      <p:sp>
        <p:nvSpPr>
          <p:cNvPr id="10" name="Abgerundetes Rechteck 9"/>
          <p:cNvSpPr/>
          <p:nvPr/>
        </p:nvSpPr>
        <p:spPr>
          <a:xfrm>
            <a:off x="3782243" y="491651"/>
            <a:ext cx="4657725" cy="571500"/>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800" b="1" dirty="0"/>
              <a:t>Gefährdung des Kindeswohls</a:t>
            </a:r>
          </a:p>
        </p:txBody>
      </p:sp>
      <p:sp>
        <p:nvSpPr>
          <p:cNvPr id="11" name="Rechteck 10">
            <a:extLst>
              <a:ext uri="{FF2B5EF4-FFF2-40B4-BE49-F238E27FC236}">
                <a16:creationId xmlns:a16="http://schemas.microsoft.com/office/drawing/2014/main" id="{2B2EB814-9D17-431B-87EB-11616DEED9A1}"/>
              </a:ext>
            </a:extLst>
          </p:cNvPr>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1800" b="0" i="0" u="none" strike="noStrike" kern="1200" cap="none" spc="0" normalizeH="0" baseline="0" noProof="0" dirty="0">
                <a:ln>
                  <a:noFill/>
                </a:ln>
                <a:solidFill>
                  <a:prstClr val="black"/>
                </a:solidFill>
                <a:effectLst/>
                <a:uLnTx/>
                <a:uFillTx/>
                <a:latin typeface="Calibri" panose="020F0502020204030204"/>
                <a:ea typeface="+mn-ea"/>
                <a:cs typeface="+mn-cs"/>
              </a:rPr>
              <a:t>KG-Ref.AF </a:t>
            </a:r>
          </a:p>
        </p:txBody>
      </p:sp>
    </p:spTree>
    <p:extLst>
      <p:ext uri="{BB962C8B-B14F-4D97-AF65-F5344CB8AC3E}">
        <p14:creationId xmlns:p14="http://schemas.microsoft.com/office/powerpoint/2010/main" val="8217530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heel(1)">
                                      <p:cBhvr>
                                        <p:cTn id="7" dur="20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 calcmode="lin" valueType="num">
                                      <p:cBhvr additive="base">
                                        <p:cTn id="12" dur="500" fill="hold"/>
                                        <p:tgtEl>
                                          <p:spTgt spid="3"/>
                                        </p:tgtEl>
                                        <p:attrNameLst>
                                          <p:attrName>ppt_x</p:attrName>
                                        </p:attrNameLst>
                                      </p:cBhvr>
                                      <p:tavLst>
                                        <p:tav tm="0">
                                          <p:val>
                                            <p:strVal val="#ppt_x"/>
                                          </p:val>
                                        </p:tav>
                                        <p:tav tm="100000">
                                          <p:val>
                                            <p:strVal val="#ppt_x"/>
                                          </p:val>
                                        </p:tav>
                                      </p:tavLst>
                                    </p:anim>
                                    <p:anim calcmode="lin" valueType="num">
                                      <p:cBhvr additive="base">
                                        <p:cTn id="13"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grpId="0" nodeType="clickEffect">
                                  <p:stCondLst>
                                    <p:cond delay="0"/>
                                  </p:stCondLst>
                                  <p:childTnLst>
                                    <p:set>
                                      <p:cBhvr>
                                        <p:cTn id="17" dur="1" fill="hold">
                                          <p:stCondLst>
                                            <p:cond delay="0"/>
                                          </p:stCondLst>
                                        </p:cTn>
                                        <p:tgtEl>
                                          <p:spTgt spid="5"/>
                                        </p:tgtEl>
                                        <p:attrNameLst>
                                          <p:attrName>style.visibility</p:attrName>
                                        </p:attrNameLst>
                                      </p:cBhvr>
                                      <p:to>
                                        <p:strVal val="visible"/>
                                      </p:to>
                                    </p:set>
                                    <p:anim calcmode="lin" valueType="num">
                                      <p:cBhvr additive="base">
                                        <p:cTn id="18" dur="500" fill="hold"/>
                                        <p:tgtEl>
                                          <p:spTgt spid="5"/>
                                        </p:tgtEl>
                                        <p:attrNameLst>
                                          <p:attrName>ppt_x</p:attrName>
                                        </p:attrNameLst>
                                      </p:cBhvr>
                                      <p:tavLst>
                                        <p:tav tm="0">
                                          <p:val>
                                            <p:strVal val="#ppt_x"/>
                                          </p:val>
                                        </p:tav>
                                        <p:tav tm="100000">
                                          <p:val>
                                            <p:strVal val="#ppt_x"/>
                                          </p:val>
                                        </p:tav>
                                      </p:tavLst>
                                    </p:anim>
                                    <p:anim calcmode="lin" valueType="num">
                                      <p:cBhvr additive="base">
                                        <p:cTn id="19"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animBg="1"/>
      <p:bldP spid="5" grpId="0" animBg="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Abgerundetes Rechteck 5"/>
          <p:cNvSpPr/>
          <p:nvPr/>
        </p:nvSpPr>
        <p:spPr>
          <a:xfrm>
            <a:off x="2874612" y="69375"/>
            <a:ext cx="6472988" cy="422276"/>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36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rPr>
              <a:t>Familiensachen</a:t>
            </a:r>
          </a:p>
        </p:txBody>
      </p:sp>
      <p:sp>
        <p:nvSpPr>
          <p:cNvPr id="3" name="Abgerundetes Rechteck 2"/>
          <p:cNvSpPr/>
          <p:nvPr/>
        </p:nvSpPr>
        <p:spPr>
          <a:xfrm>
            <a:off x="2633317" y="1928814"/>
            <a:ext cx="8096596" cy="728662"/>
          </a:xfrm>
          <a:prstGeom prst="round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000"/>
              <a:t>Wie ergeht die Entscheidung und ist ein Rechtsmittel zulässig? </a:t>
            </a:r>
            <a:endParaRPr lang="de-DE" sz="2000" dirty="0">
              <a:effectLst/>
            </a:endParaRPr>
          </a:p>
        </p:txBody>
      </p:sp>
      <p:sp>
        <p:nvSpPr>
          <p:cNvPr id="4" name="Flussdiagramm: Verbinder 3"/>
          <p:cNvSpPr/>
          <p:nvPr/>
        </p:nvSpPr>
        <p:spPr>
          <a:xfrm>
            <a:off x="2467418" y="1301665"/>
            <a:ext cx="814387" cy="757238"/>
          </a:xfrm>
          <a:prstGeom prst="flowChartConnector">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a:t>j.</a:t>
            </a:r>
          </a:p>
        </p:txBody>
      </p:sp>
      <p:sp>
        <p:nvSpPr>
          <p:cNvPr id="5" name="Abgerundetes Rechteck 4"/>
          <p:cNvSpPr/>
          <p:nvPr/>
        </p:nvSpPr>
        <p:spPr>
          <a:xfrm>
            <a:off x="2633317" y="2727546"/>
            <a:ext cx="7253632" cy="1860244"/>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dirty="0"/>
              <a:t>Entscheidung ergeht durch Beschluss</a:t>
            </a:r>
          </a:p>
          <a:p>
            <a:pPr marL="285750" indent="-285750">
              <a:buFont typeface="Arial" panose="020B0604020202020204" pitchFamily="34" charset="0"/>
              <a:buChar char="•"/>
            </a:pPr>
            <a:r>
              <a:rPr lang="de-DE" dirty="0"/>
              <a:t>Anordnung, was die Eltern zu unterlassen bzw. zu tun haben oder</a:t>
            </a:r>
          </a:p>
          <a:p>
            <a:pPr marL="285750" indent="-285750">
              <a:buFont typeface="Arial" panose="020B0604020202020204" pitchFamily="34" charset="0"/>
              <a:buChar char="•"/>
            </a:pPr>
            <a:r>
              <a:rPr lang="de-DE" dirty="0"/>
              <a:t>Entziehung der elterlichen Sorge oder</a:t>
            </a:r>
          </a:p>
          <a:p>
            <a:pPr marL="285750" indent="-285750">
              <a:buFont typeface="Arial" panose="020B0604020202020204" pitchFamily="34" charset="0"/>
              <a:buChar char="•"/>
            </a:pPr>
            <a:r>
              <a:rPr lang="de-DE" dirty="0"/>
              <a:t>dass keine gerichtlichen Maßnahmen nach § 1666 BGB zu treffen sind</a:t>
            </a:r>
          </a:p>
        </p:txBody>
      </p:sp>
      <p:sp>
        <p:nvSpPr>
          <p:cNvPr id="9" name="Abgerundetes Rechteck 8"/>
          <p:cNvSpPr/>
          <p:nvPr/>
        </p:nvSpPr>
        <p:spPr>
          <a:xfrm>
            <a:off x="2633317" y="4700588"/>
            <a:ext cx="7253632" cy="1914524"/>
          </a:xfrm>
          <a:prstGeom prst="roundRect">
            <a:avLst/>
          </a:prstGeom>
          <a:solidFill>
            <a:schemeClr val="accent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b="1" dirty="0">
                <a:effectLst>
                  <a:outerShdw blurRad="38100" dist="38100" dir="2700000" algn="tl">
                    <a:srgbClr val="000000">
                      <a:alpha val="43137"/>
                    </a:srgbClr>
                  </a:outerShdw>
                </a:effectLst>
              </a:rPr>
              <a:t>Rechtsmittel: </a:t>
            </a:r>
          </a:p>
          <a:p>
            <a:pPr marL="285750" lvl="0" indent="-285750">
              <a:buFont typeface="Arial" panose="020B0604020202020204" pitchFamily="34" charset="0"/>
              <a:buChar char="•"/>
            </a:pPr>
            <a:r>
              <a:rPr lang="de-DE" dirty="0"/>
              <a:t>Beschwerde (§ 58 I </a:t>
            </a:r>
            <a:r>
              <a:rPr lang="de-DE" dirty="0" err="1"/>
              <a:t>FamFG</a:t>
            </a:r>
            <a:r>
              <a:rPr lang="de-DE" dirty="0"/>
              <a:t>), binnen 1 Monat (§ 63 I </a:t>
            </a:r>
            <a:r>
              <a:rPr lang="de-DE" dirty="0" err="1"/>
              <a:t>FamFG</a:t>
            </a:r>
            <a:r>
              <a:rPr lang="de-DE" dirty="0"/>
              <a:t>)</a:t>
            </a:r>
          </a:p>
          <a:p>
            <a:pPr marL="285750" lvl="0" indent="-285750">
              <a:buFont typeface="Arial" panose="020B0604020202020204" pitchFamily="34" charset="0"/>
              <a:buChar char="•"/>
            </a:pPr>
            <a:r>
              <a:rPr lang="de-DE" dirty="0"/>
              <a:t>im Wege der einstweiligen Anordnung: i. d. R. nicht anfechtbar, Ausnahmen: Gericht des ersten Rechtszugs aufgrund mündlicher Erörterung entschieden hat, Beschwerdefrist = 2 Wochen </a:t>
            </a:r>
          </a:p>
          <a:p>
            <a:pPr lvl="0"/>
            <a:r>
              <a:rPr lang="de-DE" dirty="0"/>
              <a:t>	(§ 63 II Nr. 1 </a:t>
            </a:r>
            <a:r>
              <a:rPr lang="de-DE" dirty="0" err="1"/>
              <a:t>FamFG</a:t>
            </a:r>
            <a:r>
              <a:rPr lang="de-DE" dirty="0"/>
              <a:t>)</a:t>
            </a:r>
          </a:p>
        </p:txBody>
      </p:sp>
      <p:sp>
        <p:nvSpPr>
          <p:cNvPr id="11" name="Abgerundetes Rechteck 10"/>
          <p:cNvSpPr/>
          <p:nvPr/>
        </p:nvSpPr>
        <p:spPr>
          <a:xfrm>
            <a:off x="3782243" y="491651"/>
            <a:ext cx="4657725" cy="571500"/>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800" b="1" dirty="0"/>
              <a:t>Gefährdung des Kindeswohls</a:t>
            </a:r>
          </a:p>
        </p:txBody>
      </p:sp>
      <p:sp>
        <p:nvSpPr>
          <p:cNvPr id="12" name="Rechteck 11">
            <a:extLst>
              <a:ext uri="{FF2B5EF4-FFF2-40B4-BE49-F238E27FC236}">
                <a16:creationId xmlns:a16="http://schemas.microsoft.com/office/drawing/2014/main" id="{D78F828A-EB71-488C-BE61-288432139E2E}"/>
              </a:ext>
            </a:extLst>
          </p:cNvPr>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1800" b="0" i="0" u="none" strike="noStrike" kern="1200" cap="none" spc="0" normalizeH="0" baseline="0" noProof="0" dirty="0">
                <a:ln>
                  <a:noFill/>
                </a:ln>
                <a:solidFill>
                  <a:prstClr val="black"/>
                </a:solidFill>
                <a:effectLst/>
                <a:uLnTx/>
                <a:uFillTx/>
                <a:latin typeface="Calibri" panose="020F0502020204030204"/>
                <a:ea typeface="+mn-ea"/>
                <a:cs typeface="+mn-cs"/>
              </a:rPr>
              <a:t>KG-Ref.AF </a:t>
            </a:r>
          </a:p>
        </p:txBody>
      </p:sp>
    </p:spTree>
    <p:extLst>
      <p:ext uri="{BB962C8B-B14F-4D97-AF65-F5344CB8AC3E}">
        <p14:creationId xmlns:p14="http://schemas.microsoft.com/office/powerpoint/2010/main" val="22831158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heel(1)">
                                      <p:cBhvr>
                                        <p:cTn id="7" dur="20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 calcmode="lin" valueType="num">
                                      <p:cBhvr additive="base">
                                        <p:cTn id="12" dur="500" fill="hold"/>
                                        <p:tgtEl>
                                          <p:spTgt spid="3"/>
                                        </p:tgtEl>
                                        <p:attrNameLst>
                                          <p:attrName>ppt_x</p:attrName>
                                        </p:attrNameLst>
                                      </p:cBhvr>
                                      <p:tavLst>
                                        <p:tav tm="0">
                                          <p:val>
                                            <p:strVal val="#ppt_x"/>
                                          </p:val>
                                        </p:tav>
                                        <p:tav tm="100000">
                                          <p:val>
                                            <p:strVal val="#ppt_x"/>
                                          </p:val>
                                        </p:tav>
                                      </p:tavLst>
                                    </p:anim>
                                    <p:anim calcmode="lin" valueType="num">
                                      <p:cBhvr additive="base">
                                        <p:cTn id="13"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grpId="0" nodeType="clickEffect">
                                  <p:stCondLst>
                                    <p:cond delay="0"/>
                                  </p:stCondLst>
                                  <p:childTnLst>
                                    <p:set>
                                      <p:cBhvr>
                                        <p:cTn id="17" dur="1" fill="hold">
                                          <p:stCondLst>
                                            <p:cond delay="0"/>
                                          </p:stCondLst>
                                        </p:cTn>
                                        <p:tgtEl>
                                          <p:spTgt spid="5"/>
                                        </p:tgtEl>
                                        <p:attrNameLst>
                                          <p:attrName>style.visibility</p:attrName>
                                        </p:attrNameLst>
                                      </p:cBhvr>
                                      <p:to>
                                        <p:strVal val="visible"/>
                                      </p:to>
                                    </p:set>
                                    <p:anim calcmode="lin" valueType="num">
                                      <p:cBhvr additive="base">
                                        <p:cTn id="18" dur="500" fill="hold"/>
                                        <p:tgtEl>
                                          <p:spTgt spid="5"/>
                                        </p:tgtEl>
                                        <p:attrNameLst>
                                          <p:attrName>ppt_x</p:attrName>
                                        </p:attrNameLst>
                                      </p:cBhvr>
                                      <p:tavLst>
                                        <p:tav tm="0">
                                          <p:val>
                                            <p:strVal val="#ppt_x"/>
                                          </p:val>
                                        </p:tav>
                                        <p:tav tm="100000">
                                          <p:val>
                                            <p:strVal val="#ppt_x"/>
                                          </p:val>
                                        </p:tav>
                                      </p:tavLst>
                                    </p:anim>
                                    <p:anim calcmode="lin" valueType="num">
                                      <p:cBhvr additive="base">
                                        <p:cTn id="19"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2" presetClass="entr" presetSubtype="4" fill="hold" grpId="0" nodeType="clickEffect">
                                  <p:stCondLst>
                                    <p:cond delay="0"/>
                                  </p:stCondLst>
                                  <p:childTnLst>
                                    <p:set>
                                      <p:cBhvr>
                                        <p:cTn id="23" dur="1" fill="hold">
                                          <p:stCondLst>
                                            <p:cond delay="0"/>
                                          </p:stCondLst>
                                        </p:cTn>
                                        <p:tgtEl>
                                          <p:spTgt spid="9"/>
                                        </p:tgtEl>
                                        <p:attrNameLst>
                                          <p:attrName>style.visibility</p:attrName>
                                        </p:attrNameLst>
                                      </p:cBhvr>
                                      <p:to>
                                        <p:strVal val="visible"/>
                                      </p:to>
                                    </p:set>
                                    <p:anim calcmode="lin" valueType="num">
                                      <p:cBhvr additive="base">
                                        <p:cTn id="24" dur="500" fill="hold"/>
                                        <p:tgtEl>
                                          <p:spTgt spid="9"/>
                                        </p:tgtEl>
                                        <p:attrNameLst>
                                          <p:attrName>ppt_x</p:attrName>
                                        </p:attrNameLst>
                                      </p:cBhvr>
                                      <p:tavLst>
                                        <p:tav tm="0">
                                          <p:val>
                                            <p:strVal val="#ppt_x"/>
                                          </p:val>
                                        </p:tav>
                                        <p:tav tm="100000">
                                          <p:val>
                                            <p:strVal val="#ppt_x"/>
                                          </p:val>
                                        </p:tav>
                                      </p:tavLst>
                                    </p:anim>
                                    <p:anim calcmode="lin" valueType="num">
                                      <p:cBhvr additive="base">
                                        <p:cTn id="25" dur="500" fill="hold"/>
                                        <p:tgtEl>
                                          <p:spTgt spid="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animBg="1"/>
      <p:bldP spid="5" grpId="0" animBg="1"/>
      <p:bldP spid="9"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Abgerundetes Rechteck 5"/>
          <p:cNvSpPr/>
          <p:nvPr/>
        </p:nvSpPr>
        <p:spPr>
          <a:xfrm>
            <a:off x="2874612" y="69375"/>
            <a:ext cx="6472988" cy="422276"/>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36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rPr>
              <a:t>Familiensachen</a:t>
            </a:r>
          </a:p>
        </p:txBody>
      </p:sp>
      <p:sp>
        <p:nvSpPr>
          <p:cNvPr id="8" name="Rechteck 7"/>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1800" b="0" i="0" u="none" strike="noStrike" kern="1200" cap="none" spc="0" normalizeH="0" baseline="0" noProof="0" dirty="0">
                <a:ln>
                  <a:noFill/>
                </a:ln>
                <a:solidFill>
                  <a:prstClr val="black"/>
                </a:solidFill>
                <a:effectLst/>
                <a:uLnTx/>
                <a:uFillTx/>
                <a:latin typeface="Calibri" panose="020F0502020204030204"/>
                <a:ea typeface="+mn-ea"/>
                <a:cs typeface="+mn-cs"/>
              </a:rPr>
              <a:t>KG-Ref.AF </a:t>
            </a:r>
          </a:p>
        </p:txBody>
      </p:sp>
      <p:sp>
        <p:nvSpPr>
          <p:cNvPr id="3" name="Abgerundetes Rechteck 2"/>
          <p:cNvSpPr/>
          <p:nvPr/>
        </p:nvSpPr>
        <p:spPr>
          <a:xfrm>
            <a:off x="2633317" y="1928814"/>
            <a:ext cx="8096596" cy="728662"/>
          </a:xfrm>
          <a:prstGeom prst="round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000"/>
              <a:t>Gibt es eine Frist zur Überprüfung der gerichtlichen Anordnung?</a:t>
            </a:r>
            <a:endParaRPr lang="de-DE" sz="2000" dirty="0">
              <a:effectLst/>
            </a:endParaRPr>
          </a:p>
        </p:txBody>
      </p:sp>
      <p:sp>
        <p:nvSpPr>
          <p:cNvPr id="4" name="Flussdiagramm: Verbinder 3"/>
          <p:cNvSpPr/>
          <p:nvPr/>
        </p:nvSpPr>
        <p:spPr>
          <a:xfrm>
            <a:off x="2467418" y="1301665"/>
            <a:ext cx="814387" cy="757238"/>
          </a:xfrm>
          <a:prstGeom prst="flowChartConnector">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a:t>k.</a:t>
            </a:r>
          </a:p>
        </p:txBody>
      </p:sp>
      <p:sp>
        <p:nvSpPr>
          <p:cNvPr id="5" name="Abgerundetes Rechteck 4"/>
          <p:cNvSpPr/>
          <p:nvPr/>
        </p:nvSpPr>
        <p:spPr>
          <a:xfrm>
            <a:off x="2633317" y="3220699"/>
            <a:ext cx="7253632" cy="795593"/>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r>
              <a:rPr lang="de-DE"/>
              <a:t>in einer angemessenen Zeit, i. d. R. nach drei Monaten (§ 166 III FamFG)</a:t>
            </a:r>
          </a:p>
        </p:txBody>
      </p:sp>
      <p:sp>
        <p:nvSpPr>
          <p:cNvPr id="10" name="Abgerundetes Rechteck 9"/>
          <p:cNvSpPr/>
          <p:nvPr/>
        </p:nvSpPr>
        <p:spPr>
          <a:xfrm>
            <a:off x="3782243" y="491651"/>
            <a:ext cx="4657725" cy="571500"/>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800" b="1" dirty="0"/>
              <a:t>Gefährdung des Kindeswohls</a:t>
            </a:r>
          </a:p>
        </p:txBody>
      </p:sp>
    </p:spTree>
    <p:extLst>
      <p:ext uri="{BB962C8B-B14F-4D97-AF65-F5344CB8AC3E}">
        <p14:creationId xmlns:p14="http://schemas.microsoft.com/office/powerpoint/2010/main" val="30239454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heel(1)">
                                      <p:cBhvr>
                                        <p:cTn id="7" dur="20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 calcmode="lin" valueType="num">
                                      <p:cBhvr additive="base">
                                        <p:cTn id="12" dur="500" fill="hold"/>
                                        <p:tgtEl>
                                          <p:spTgt spid="3"/>
                                        </p:tgtEl>
                                        <p:attrNameLst>
                                          <p:attrName>ppt_x</p:attrName>
                                        </p:attrNameLst>
                                      </p:cBhvr>
                                      <p:tavLst>
                                        <p:tav tm="0">
                                          <p:val>
                                            <p:strVal val="#ppt_x"/>
                                          </p:val>
                                        </p:tav>
                                        <p:tav tm="100000">
                                          <p:val>
                                            <p:strVal val="#ppt_x"/>
                                          </p:val>
                                        </p:tav>
                                      </p:tavLst>
                                    </p:anim>
                                    <p:anim calcmode="lin" valueType="num">
                                      <p:cBhvr additive="base">
                                        <p:cTn id="13"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grpId="0" nodeType="clickEffect">
                                  <p:stCondLst>
                                    <p:cond delay="0"/>
                                  </p:stCondLst>
                                  <p:childTnLst>
                                    <p:set>
                                      <p:cBhvr>
                                        <p:cTn id="17" dur="1" fill="hold">
                                          <p:stCondLst>
                                            <p:cond delay="0"/>
                                          </p:stCondLst>
                                        </p:cTn>
                                        <p:tgtEl>
                                          <p:spTgt spid="5"/>
                                        </p:tgtEl>
                                        <p:attrNameLst>
                                          <p:attrName>style.visibility</p:attrName>
                                        </p:attrNameLst>
                                      </p:cBhvr>
                                      <p:to>
                                        <p:strVal val="visible"/>
                                      </p:to>
                                    </p:set>
                                    <p:anim calcmode="lin" valueType="num">
                                      <p:cBhvr additive="base">
                                        <p:cTn id="18" dur="500" fill="hold"/>
                                        <p:tgtEl>
                                          <p:spTgt spid="5"/>
                                        </p:tgtEl>
                                        <p:attrNameLst>
                                          <p:attrName>ppt_x</p:attrName>
                                        </p:attrNameLst>
                                      </p:cBhvr>
                                      <p:tavLst>
                                        <p:tav tm="0">
                                          <p:val>
                                            <p:strVal val="#ppt_x"/>
                                          </p:val>
                                        </p:tav>
                                        <p:tav tm="100000">
                                          <p:val>
                                            <p:strVal val="#ppt_x"/>
                                          </p:val>
                                        </p:tav>
                                      </p:tavLst>
                                    </p:anim>
                                    <p:anim calcmode="lin" valueType="num">
                                      <p:cBhvr additive="base">
                                        <p:cTn id="19"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animBg="1"/>
      <p:bldP spid="5"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Abgerundetes Rechteck 5"/>
          <p:cNvSpPr/>
          <p:nvPr/>
        </p:nvSpPr>
        <p:spPr>
          <a:xfrm>
            <a:off x="2874612" y="69375"/>
            <a:ext cx="6472988" cy="422276"/>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36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rPr>
              <a:t>Familiensachen</a:t>
            </a:r>
          </a:p>
        </p:txBody>
      </p:sp>
      <p:sp>
        <p:nvSpPr>
          <p:cNvPr id="3" name="Abgerundetes Rechteck 2"/>
          <p:cNvSpPr/>
          <p:nvPr/>
        </p:nvSpPr>
        <p:spPr>
          <a:xfrm>
            <a:off x="2633318" y="2151510"/>
            <a:ext cx="8138766" cy="667774"/>
          </a:xfrm>
          <a:prstGeom prst="round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000"/>
              <a:t>Wie werden diese Verfahren in den meisten Fällen eingeleitet? </a:t>
            </a:r>
            <a:endParaRPr lang="de-DE" sz="2000" dirty="0">
              <a:effectLst/>
            </a:endParaRPr>
          </a:p>
        </p:txBody>
      </p:sp>
      <p:sp>
        <p:nvSpPr>
          <p:cNvPr id="4" name="Flussdiagramm: Verbinder 3"/>
          <p:cNvSpPr/>
          <p:nvPr/>
        </p:nvSpPr>
        <p:spPr>
          <a:xfrm>
            <a:off x="2476155" y="1469973"/>
            <a:ext cx="814387" cy="757238"/>
          </a:xfrm>
          <a:prstGeom prst="flowChartConnector">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a:t>b.</a:t>
            </a:r>
          </a:p>
        </p:txBody>
      </p:sp>
      <p:sp>
        <p:nvSpPr>
          <p:cNvPr id="5" name="Abgerundetes Rechteck 4"/>
          <p:cNvSpPr/>
          <p:nvPr/>
        </p:nvSpPr>
        <p:spPr>
          <a:xfrm>
            <a:off x="2633318" y="3054656"/>
            <a:ext cx="8086725" cy="1740947"/>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lvl="0" indent="-285750">
              <a:buFont typeface="Arial" panose="020B0604020202020204" pitchFamily="34" charset="0"/>
              <a:buChar char="•"/>
            </a:pPr>
            <a:r>
              <a:rPr lang="de-DE" dirty="0"/>
              <a:t>i. d. R. durch Mitteilung von Behörden – z. B. JA, Schulamt, Strafgericht, Staats- oder Amtsanwaltschaft </a:t>
            </a:r>
          </a:p>
          <a:p>
            <a:pPr marL="285750" lvl="0" indent="-285750">
              <a:buFont typeface="Arial" panose="020B0604020202020204" pitchFamily="34" charset="0"/>
              <a:buChar char="•"/>
            </a:pPr>
            <a:r>
              <a:rPr lang="de-DE" dirty="0"/>
              <a:t>auch Privatpersonen können Mitteilungen zu Kindeswohlgefährdungen an das JA oder das Gericht veranlassen </a:t>
            </a:r>
          </a:p>
        </p:txBody>
      </p:sp>
      <p:sp>
        <p:nvSpPr>
          <p:cNvPr id="10" name="Abgerundetes Rechteck 9"/>
          <p:cNvSpPr/>
          <p:nvPr/>
        </p:nvSpPr>
        <p:spPr>
          <a:xfrm>
            <a:off x="3782243" y="491651"/>
            <a:ext cx="4657725" cy="571500"/>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800" b="1" dirty="0"/>
              <a:t>Gefährdung des Kindeswohls</a:t>
            </a:r>
          </a:p>
        </p:txBody>
      </p:sp>
      <p:sp>
        <p:nvSpPr>
          <p:cNvPr id="11" name="Rechteck 10">
            <a:extLst>
              <a:ext uri="{FF2B5EF4-FFF2-40B4-BE49-F238E27FC236}">
                <a16:creationId xmlns:a16="http://schemas.microsoft.com/office/drawing/2014/main" id="{AADC6961-FF0D-4B71-81EE-9D955B3F7476}"/>
              </a:ext>
            </a:extLst>
          </p:cNvPr>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1800" b="0" i="0" u="none" strike="noStrike" kern="1200" cap="none" spc="0" normalizeH="0" baseline="0" noProof="0" dirty="0">
                <a:ln>
                  <a:noFill/>
                </a:ln>
                <a:solidFill>
                  <a:prstClr val="black"/>
                </a:solidFill>
                <a:effectLst/>
                <a:uLnTx/>
                <a:uFillTx/>
                <a:latin typeface="Calibri" panose="020F0502020204030204"/>
                <a:ea typeface="+mn-ea"/>
                <a:cs typeface="+mn-cs"/>
              </a:rPr>
              <a:t>KG-Ref.AF </a:t>
            </a:r>
          </a:p>
        </p:txBody>
      </p:sp>
    </p:spTree>
    <p:extLst>
      <p:ext uri="{BB962C8B-B14F-4D97-AF65-F5344CB8AC3E}">
        <p14:creationId xmlns:p14="http://schemas.microsoft.com/office/powerpoint/2010/main" val="17788408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heel(1)">
                                      <p:cBhvr>
                                        <p:cTn id="7" dur="20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 calcmode="lin" valueType="num">
                                      <p:cBhvr additive="base">
                                        <p:cTn id="12" dur="500" fill="hold"/>
                                        <p:tgtEl>
                                          <p:spTgt spid="3"/>
                                        </p:tgtEl>
                                        <p:attrNameLst>
                                          <p:attrName>ppt_x</p:attrName>
                                        </p:attrNameLst>
                                      </p:cBhvr>
                                      <p:tavLst>
                                        <p:tav tm="0">
                                          <p:val>
                                            <p:strVal val="#ppt_x"/>
                                          </p:val>
                                        </p:tav>
                                        <p:tav tm="100000">
                                          <p:val>
                                            <p:strVal val="#ppt_x"/>
                                          </p:val>
                                        </p:tav>
                                      </p:tavLst>
                                    </p:anim>
                                    <p:anim calcmode="lin" valueType="num">
                                      <p:cBhvr additive="base">
                                        <p:cTn id="13"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grpId="0" nodeType="clickEffect">
                                  <p:stCondLst>
                                    <p:cond delay="0"/>
                                  </p:stCondLst>
                                  <p:childTnLst>
                                    <p:set>
                                      <p:cBhvr>
                                        <p:cTn id="17" dur="1" fill="hold">
                                          <p:stCondLst>
                                            <p:cond delay="0"/>
                                          </p:stCondLst>
                                        </p:cTn>
                                        <p:tgtEl>
                                          <p:spTgt spid="5"/>
                                        </p:tgtEl>
                                        <p:attrNameLst>
                                          <p:attrName>style.visibility</p:attrName>
                                        </p:attrNameLst>
                                      </p:cBhvr>
                                      <p:to>
                                        <p:strVal val="visible"/>
                                      </p:to>
                                    </p:set>
                                    <p:anim calcmode="lin" valueType="num">
                                      <p:cBhvr additive="base">
                                        <p:cTn id="18" dur="500" fill="hold"/>
                                        <p:tgtEl>
                                          <p:spTgt spid="5"/>
                                        </p:tgtEl>
                                        <p:attrNameLst>
                                          <p:attrName>ppt_x</p:attrName>
                                        </p:attrNameLst>
                                      </p:cBhvr>
                                      <p:tavLst>
                                        <p:tav tm="0">
                                          <p:val>
                                            <p:strVal val="#ppt_x"/>
                                          </p:val>
                                        </p:tav>
                                        <p:tav tm="100000">
                                          <p:val>
                                            <p:strVal val="#ppt_x"/>
                                          </p:val>
                                        </p:tav>
                                      </p:tavLst>
                                    </p:anim>
                                    <p:anim calcmode="lin" valueType="num">
                                      <p:cBhvr additive="base">
                                        <p:cTn id="19"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animBg="1"/>
      <p:bldP spid="5"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Abgerundetes Rechteck 5"/>
          <p:cNvSpPr/>
          <p:nvPr/>
        </p:nvSpPr>
        <p:spPr>
          <a:xfrm>
            <a:off x="2874612" y="69375"/>
            <a:ext cx="6472988" cy="422276"/>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36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rPr>
              <a:t>Familiensachen</a:t>
            </a:r>
          </a:p>
        </p:txBody>
      </p:sp>
      <p:sp>
        <p:nvSpPr>
          <p:cNvPr id="8" name="Rechteck 7"/>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1800" b="0" i="0" u="none" strike="noStrike" kern="1200" cap="none" spc="0" normalizeH="0" baseline="0" noProof="0" dirty="0">
                <a:ln>
                  <a:noFill/>
                </a:ln>
                <a:solidFill>
                  <a:prstClr val="black"/>
                </a:solidFill>
                <a:effectLst/>
                <a:uLnTx/>
                <a:uFillTx/>
                <a:latin typeface="Calibri" panose="020F0502020204030204"/>
                <a:ea typeface="+mn-ea"/>
                <a:cs typeface="+mn-cs"/>
              </a:rPr>
              <a:t>KG-Ref.AF </a:t>
            </a:r>
          </a:p>
        </p:txBody>
      </p:sp>
      <p:sp>
        <p:nvSpPr>
          <p:cNvPr id="3" name="Abgerundetes Rechteck 2"/>
          <p:cNvSpPr/>
          <p:nvPr/>
        </p:nvSpPr>
        <p:spPr>
          <a:xfrm>
            <a:off x="2633318" y="2151510"/>
            <a:ext cx="8138766" cy="667774"/>
          </a:xfrm>
          <a:prstGeom prst="round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000"/>
              <a:t>In welchen Fällen trifft das Gericht Maßnahmen zur Abwendung der Gefahr? </a:t>
            </a:r>
            <a:endParaRPr lang="de-DE" sz="2000" dirty="0">
              <a:effectLst/>
            </a:endParaRPr>
          </a:p>
        </p:txBody>
      </p:sp>
      <p:sp>
        <p:nvSpPr>
          <p:cNvPr id="4" name="Flussdiagramm: Verbinder 3"/>
          <p:cNvSpPr/>
          <p:nvPr/>
        </p:nvSpPr>
        <p:spPr>
          <a:xfrm>
            <a:off x="2476155" y="1469973"/>
            <a:ext cx="814387" cy="757238"/>
          </a:xfrm>
          <a:prstGeom prst="flowChartConnector">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a:t>c.</a:t>
            </a:r>
          </a:p>
        </p:txBody>
      </p:sp>
      <p:sp>
        <p:nvSpPr>
          <p:cNvPr id="5" name="Abgerundetes Rechteck 4"/>
          <p:cNvSpPr/>
          <p:nvPr/>
        </p:nvSpPr>
        <p:spPr>
          <a:xfrm>
            <a:off x="2633318" y="3054656"/>
            <a:ext cx="8086725" cy="2646057"/>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lvl="0" indent="-285750">
              <a:buFont typeface="Arial" panose="020B0604020202020204" pitchFamily="34" charset="0"/>
              <a:buChar char="•"/>
            </a:pPr>
            <a:r>
              <a:rPr lang="de-DE" dirty="0"/>
              <a:t>wird das körperliche, geistige und seelische Wohl des Kindes oder sein Vermögen gefährdet und sind die Eltern nicht in der Lage bzw. gewillt, diese Gefährdung abzuwenden, hat das Gericht Maßnahmen zu treffen, die zur Abwendung der Gefahr erforderlich sind</a:t>
            </a:r>
          </a:p>
          <a:p>
            <a:pPr marL="285750" lvl="0" indent="-285750">
              <a:buFont typeface="Arial" panose="020B0604020202020204" pitchFamily="34" charset="0"/>
              <a:buChar char="•"/>
            </a:pPr>
            <a:r>
              <a:rPr lang="de-DE" dirty="0"/>
              <a:t>z. B.: Misshandlung, Vernachlässigung, Verwahrlosung, Schule schwänzen, wiederholte Straffälligkeit, Unterernährung; Eltern sind nicht in der Lage das Vermögen des Kindes zu verwalten </a:t>
            </a:r>
          </a:p>
        </p:txBody>
      </p:sp>
      <p:sp>
        <p:nvSpPr>
          <p:cNvPr id="10" name="Abgerundetes Rechteck 9"/>
          <p:cNvSpPr/>
          <p:nvPr/>
        </p:nvSpPr>
        <p:spPr>
          <a:xfrm>
            <a:off x="3782243" y="491651"/>
            <a:ext cx="4657725" cy="571500"/>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800" b="1" dirty="0"/>
              <a:t>Gefährdung des Kindeswohls</a:t>
            </a:r>
          </a:p>
        </p:txBody>
      </p:sp>
    </p:spTree>
    <p:extLst>
      <p:ext uri="{BB962C8B-B14F-4D97-AF65-F5344CB8AC3E}">
        <p14:creationId xmlns:p14="http://schemas.microsoft.com/office/powerpoint/2010/main" val="30485228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heel(1)">
                                      <p:cBhvr>
                                        <p:cTn id="7" dur="20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 calcmode="lin" valueType="num">
                                      <p:cBhvr additive="base">
                                        <p:cTn id="12" dur="500" fill="hold"/>
                                        <p:tgtEl>
                                          <p:spTgt spid="3"/>
                                        </p:tgtEl>
                                        <p:attrNameLst>
                                          <p:attrName>ppt_x</p:attrName>
                                        </p:attrNameLst>
                                      </p:cBhvr>
                                      <p:tavLst>
                                        <p:tav tm="0">
                                          <p:val>
                                            <p:strVal val="#ppt_x"/>
                                          </p:val>
                                        </p:tav>
                                        <p:tav tm="100000">
                                          <p:val>
                                            <p:strVal val="#ppt_x"/>
                                          </p:val>
                                        </p:tav>
                                      </p:tavLst>
                                    </p:anim>
                                    <p:anim calcmode="lin" valueType="num">
                                      <p:cBhvr additive="base">
                                        <p:cTn id="13"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grpId="0" nodeType="clickEffect">
                                  <p:stCondLst>
                                    <p:cond delay="0"/>
                                  </p:stCondLst>
                                  <p:childTnLst>
                                    <p:set>
                                      <p:cBhvr>
                                        <p:cTn id="17" dur="1" fill="hold">
                                          <p:stCondLst>
                                            <p:cond delay="0"/>
                                          </p:stCondLst>
                                        </p:cTn>
                                        <p:tgtEl>
                                          <p:spTgt spid="5"/>
                                        </p:tgtEl>
                                        <p:attrNameLst>
                                          <p:attrName>style.visibility</p:attrName>
                                        </p:attrNameLst>
                                      </p:cBhvr>
                                      <p:to>
                                        <p:strVal val="visible"/>
                                      </p:to>
                                    </p:set>
                                    <p:anim calcmode="lin" valueType="num">
                                      <p:cBhvr additive="base">
                                        <p:cTn id="18" dur="500" fill="hold"/>
                                        <p:tgtEl>
                                          <p:spTgt spid="5"/>
                                        </p:tgtEl>
                                        <p:attrNameLst>
                                          <p:attrName>ppt_x</p:attrName>
                                        </p:attrNameLst>
                                      </p:cBhvr>
                                      <p:tavLst>
                                        <p:tav tm="0">
                                          <p:val>
                                            <p:strVal val="#ppt_x"/>
                                          </p:val>
                                        </p:tav>
                                        <p:tav tm="100000">
                                          <p:val>
                                            <p:strVal val="#ppt_x"/>
                                          </p:val>
                                        </p:tav>
                                      </p:tavLst>
                                    </p:anim>
                                    <p:anim calcmode="lin" valueType="num">
                                      <p:cBhvr additive="base">
                                        <p:cTn id="19"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animBg="1"/>
      <p:bldP spid="5"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Abgerundetes Rechteck 5"/>
          <p:cNvSpPr/>
          <p:nvPr/>
        </p:nvSpPr>
        <p:spPr>
          <a:xfrm>
            <a:off x="2874612" y="69375"/>
            <a:ext cx="6472988" cy="422276"/>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36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rPr>
              <a:t>Familiensachen</a:t>
            </a:r>
          </a:p>
        </p:txBody>
      </p:sp>
      <p:sp>
        <p:nvSpPr>
          <p:cNvPr id="3" name="Abgerundetes Rechteck 2"/>
          <p:cNvSpPr/>
          <p:nvPr/>
        </p:nvSpPr>
        <p:spPr>
          <a:xfrm>
            <a:off x="2633318" y="2151510"/>
            <a:ext cx="8138766" cy="667774"/>
          </a:xfrm>
          <a:prstGeom prst="round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000"/>
              <a:t>Welche Maßnahmen kann das Gericht treffen und gibt es die Möglichkeit keine Maßnahme zu treffen?</a:t>
            </a:r>
            <a:endParaRPr lang="de-DE" sz="2000" dirty="0">
              <a:effectLst/>
            </a:endParaRPr>
          </a:p>
        </p:txBody>
      </p:sp>
      <p:sp>
        <p:nvSpPr>
          <p:cNvPr id="4" name="Flussdiagramm: Verbinder 3"/>
          <p:cNvSpPr/>
          <p:nvPr/>
        </p:nvSpPr>
        <p:spPr>
          <a:xfrm>
            <a:off x="2476155" y="1469973"/>
            <a:ext cx="814387" cy="757238"/>
          </a:xfrm>
          <a:prstGeom prst="flowChartConnector">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a:t>d.</a:t>
            </a:r>
          </a:p>
        </p:txBody>
      </p:sp>
      <p:sp>
        <p:nvSpPr>
          <p:cNvPr id="5" name="Abgerundetes Rechteck 4"/>
          <p:cNvSpPr/>
          <p:nvPr/>
        </p:nvSpPr>
        <p:spPr>
          <a:xfrm>
            <a:off x="2633318" y="3054656"/>
            <a:ext cx="8086725" cy="3317569"/>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r>
              <a:rPr lang="de-DE" b="1" dirty="0">
                <a:effectLst>
                  <a:outerShdw blurRad="38100" dist="38100" dir="2700000" algn="tl">
                    <a:srgbClr val="000000">
                      <a:alpha val="43137"/>
                    </a:srgbClr>
                  </a:outerShdw>
                </a:effectLst>
              </a:rPr>
              <a:t>Maßnahmen im Sinne des § 1666 BGB: </a:t>
            </a:r>
          </a:p>
          <a:p>
            <a:pPr marL="742950" lvl="1" indent="-285750">
              <a:buFont typeface="Arial" panose="020B0604020202020204" pitchFamily="34" charset="0"/>
              <a:buChar char="•"/>
            </a:pPr>
            <a:r>
              <a:rPr lang="de-DE" dirty="0"/>
              <a:t>Gebote/Anordnung, öffentliche Hilfen in Anspruch zu nehmen, z.B. Leistungen der Kinder und Jugendhilfe oder Gesundheitsfürsorge</a:t>
            </a:r>
          </a:p>
          <a:p>
            <a:pPr marL="742950" lvl="1" indent="-285750">
              <a:buFont typeface="Arial" panose="020B0604020202020204" pitchFamily="34" charset="0"/>
              <a:buChar char="•"/>
            </a:pPr>
            <a:r>
              <a:rPr lang="de-DE" dirty="0"/>
              <a:t>Gebote/Anordnung, für Einhaltung der Schulpflicht zu sorgen</a:t>
            </a:r>
          </a:p>
          <a:p>
            <a:pPr marL="742950" lvl="1" indent="-285750">
              <a:buFont typeface="Arial" panose="020B0604020202020204" pitchFamily="34" charset="0"/>
              <a:buChar char="•"/>
            </a:pPr>
            <a:r>
              <a:rPr lang="de-DE" dirty="0"/>
              <a:t>Verbote, sich vorübergehend von dem Kind fernzuhalten, d. h. Auch die Familienwohnung nicht mehr aufzusuchen</a:t>
            </a:r>
          </a:p>
          <a:p>
            <a:pPr marL="742950" lvl="1" indent="-285750">
              <a:buFont typeface="Arial" panose="020B0604020202020204" pitchFamily="34" charset="0"/>
              <a:buChar char="•"/>
            </a:pPr>
            <a:r>
              <a:rPr lang="de-DE" dirty="0"/>
              <a:t>Verbote, Verbindung zum Kind aufzunehmen</a:t>
            </a:r>
          </a:p>
          <a:p>
            <a:pPr marL="742950" lvl="1" indent="-285750">
              <a:buFont typeface="Arial" panose="020B0604020202020204" pitchFamily="34" charset="0"/>
              <a:buChar char="•"/>
            </a:pPr>
            <a:r>
              <a:rPr lang="de-DE" dirty="0"/>
              <a:t>die Ersetzung der Erklärungen des Inhabers der elterlichen Sorgeberechtigung</a:t>
            </a:r>
          </a:p>
          <a:p>
            <a:pPr marL="742950" lvl="1" indent="-285750">
              <a:buFont typeface="Arial" panose="020B0604020202020204" pitchFamily="34" charset="0"/>
              <a:buChar char="•"/>
            </a:pPr>
            <a:r>
              <a:rPr lang="de-DE" dirty="0"/>
              <a:t>teilweise oder vollständige Entziehung der elterlichen Sorge</a:t>
            </a:r>
          </a:p>
          <a:p>
            <a:pPr marL="742950" lvl="1" indent="-285750">
              <a:buFont typeface="Arial" panose="020B0604020202020204" pitchFamily="34" charset="0"/>
              <a:buChar char="•"/>
            </a:pPr>
            <a:r>
              <a:rPr lang="de-DE" dirty="0"/>
              <a:t>es gibt die Möglichkeit keine Maßnahmen zu treffen </a:t>
            </a:r>
          </a:p>
          <a:p>
            <a:pPr lvl="1"/>
            <a:endParaRPr lang="de-DE" dirty="0"/>
          </a:p>
        </p:txBody>
      </p:sp>
      <p:sp>
        <p:nvSpPr>
          <p:cNvPr id="10" name="Abgerundetes Rechteck 9"/>
          <p:cNvSpPr/>
          <p:nvPr/>
        </p:nvSpPr>
        <p:spPr>
          <a:xfrm>
            <a:off x="3782243" y="491651"/>
            <a:ext cx="4657725" cy="571500"/>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800" b="1" dirty="0"/>
              <a:t>Gefährdung des Kindeswohls</a:t>
            </a:r>
          </a:p>
        </p:txBody>
      </p:sp>
      <p:sp>
        <p:nvSpPr>
          <p:cNvPr id="11" name="Rechteck 10">
            <a:extLst>
              <a:ext uri="{FF2B5EF4-FFF2-40B4-BE49-F238E27FC236}">
                <a16:creationId xmlns:a16="http://schemas.microsoft.com/office/drawing/2014/main" id="{C9A1CF6E-F337-44E1-AAAC-EA393A0850EE}"/>
              </a:ext>
            </a:extLst>
          </p:cNvPr>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1800" b="0" i="0" u="none" strike="noStrike" kern="1200" cap="none" spc="0" normalizeH="0" baseline="0" noProof="0" dirty="0">
                <a:ln>
                  <a:noFill/>
                </a:ln>
                <a:solidFill>
                  <a:prstClr val="black"/>
                </a:solidFill>
                <a:effectLst/>
                <a:uLnTx/>
                <a:uFillTx/>
                <a:latin typeface="Calibri" panose="020F0502020204030204"/>
                <a:ea typeface="+mn-ea"/>
                <a:cs typeface="+mn-cs"/>
              </a:rPr>
              <a:t>KG-Ref.AF </a:t>
            </a:r>
          </a:p>
        </p:txBody>
      </p:sp>
    </p:spTree>
    <p:extLst>
      <p:ext uri="{BB962C8B-B14F-4D97-AF65-F5344CB8AC3E}">
        <p14:creationId xmlns:p14="http://schemas.microsoft.com/office/powerpoint/2010/main" val="3558754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heel(1)">
                                      <p:cBhvr>
                                        <p:cTn id="7" dur="20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 calcmode="lin" valueType="num">
                                      <p:cBhvr additive="base">
                                        <p:cTn id="12" dur="500" fill="hold"/>
                                        <p:tgtEl>
                                          <p:spTgt spid="3"/>
                                        </p:tgtEl>
                                        <p:attrNameLst>
                                          <p:attrName>ppt_x</p:attrName>
                                        </p:attrNameLst>
                                      </p:cBhvr>
                                      <p:tavLst>
                                        <p:tav tm="0">
                                          <p:val>
                                            <p:strVal val="#ppt_x"/>
                                          </p:val>
                                        </p:tav>
                                        <p:tav tm="100000">
                                          <p:val>
                                            <p:strVal val="#ppt_x"/>
                                          </p:val>
                                        </p:tav>
                                      </p:tavLst>
                                    </p:anim>
                                    <p:anim calcmode="lin" valueType="num">
                                      <p:cBhvr additive="base">
                                        <p:cTn id="13"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grpId="0" nodeType="clickEffect">
                                  <p:stCondLst>
                                    <p:cond delay="0"/>
                                  </p:stCondLst>
                                  <p:childTnLst>
                                    <p:set>
                                      <p:cBhvr>
                                        <p:cTn id="17" dur="1" fill="hold">
                                          <p:stCondLst>
                                            <p:cond delay="0"/>
                                          </p:stCondLst>
                                        </p:cTn>
                                        <p:tgtEl>
                                          <p:spTgt spid="5"/>
                                        </p:tgtEl>
                                        <p:attrNameLst>
                                          <p:attrName>style.visibility</p:attrName>
                                        </p:attrNameLst>
                                      </p:cBhvr>
                                      <p:to>
                                        <p:strVal val="visible"/>
                                      </p:to>
                                    </p:set>
                                    <p:anim calcmode="lin" valueType="num">
                                      <p:cBhvr additive="base">
                                        <p:cTn id="18" dur="500" fill="hold"/>
                                        <p:tgtEl>
                                          <p:spTgt spid="5"/>
                                        </p:tgtEl>
                                        <p:attrNameLst>
                                          <p:attrName>ppt_x</p:attrName>
                                        </p:attrNameLst>
                                      </p:cBhvr>
                                      <p:tavLst>
                                        <p:tav tm="0">
                                          <p:val>
                                            <p:strVal val="#ppt_x"/>
                                          </p:val>
                                        </p:tav>
                                        <p:tav tm="100000">
                                          <p:val>
                                            <p:strVal val="#ppt_x"/>
                                          </p:val>
                                        </p:tav>
                                      </p:tavLst>
                                    </p:anim>
                                    <p:anim calcmode="lin" valueType="num">
                                      <p:cBhvr additive="base">
                                        <p:cTn id="19"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animBg="1"/>
      <p:bldP spid="5"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Abgerundetes Rechteck 5"/>
          <p:cNvSpPr/>
          <p:nvPr/>
        </p:nvSpPr>
        <p:spPr>
          <a:xfrm>
            <a:off x="2874612" y="69375"/>
            <a:ext cx="6472988" cy="422276"/>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36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rPr>
              <a:t>Familiensachen</a:t>
            </a:r>
          </a:p>
        </p:txBody>
      </p:sp>
      <p:sp>
        <p:nvSpPr>
          <p:cNvPr id="8" name="Rechteck 7"/>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1800" b="0" i="0" u="none" strike="noStrike" kern="1200" cap="none" spc="0" normalizeH="0" baseline="0" noProof="0" dirty="0">
                <a:ln>
                  <a:noFill/>
                </a:ln>
                <a:solidFill>
                  <a:prstClr val="black"/>
                </a:solidFill>
                <a:effectLst/>
                <a:uLnTx/>
                <a:uFillTx/>
                <a:latin typeface="Calibri" panose="020F0502020204030204"/>
                <a:ea typeface="+mn-ea"/>
                <a:cs typeface="+mn-cs"/>
              </a:rPr>
              <a:t>KG-Ref.AF Carus</a:t>
            </a:r>
          </a:p>
        </p:txBody>
      </p:sp>
      <p:sp>
        <p:nvSpPr>
          <p:cNvPr id="3" name="Abgerundetes Rechteck 2"/>
          <p:cNvSpPr/>
          <p:nvPr/>
        </p:nvSpPr>
        <p:spPr>
          <a:xfrm>
            <a:off x="2633318" y="1928814"/>
            <a:ext cx="6714282" cy="728662"/>
          </a:xfrm>
          <a:prstGeom prst="round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000" dirty="0"/>
              <a:t>Gegen wen können diese Maßnahmen getroffen werden?</a:t>
            </a:r>
            <a:endParaRPr lang="de-DE" sz="2000" dirty="0">
              <a:effectLst/>
            </a:endParaRPr>
          </a:p>
        </p:txBody>
      </p:sp>
      <p:sp>
        <p:nvSpPr>
          <p:cNvPr id="4" name="Flussdiagramm: Verbinder 3"/>
          <p:cNvSpPr/>
          <p:nvPr/>
        </p:nvSpPr>
        <p:spPr>
          <a:xfrm>
            <a:off x="2467418" y="1301665"/>
            <a:ext cx="814387" cy="757238"/>
          </a:xfrm>
          <a:prstGeom prst="flowChartConnector">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a:t>e.</a:t>
            </a:r>
          </a:p>
        </p:txBody>
      </p:sp>
      <p:sp>
        <p:nvSpPr>
          <p:cNvPr id="5" name="Abgerundetes Rechteck 4"/>
          <p:cNvSpPr/>
          <p:nvPr/>
        </p:nvSpPr>
        <p:spPr>
          <a:xfrm>
            <a:off x="2633319" y="3054656"/>
            <a:ext cx="7253632" cy="1617357"/>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lvl="0" indent="-285750">
              <a:buFont typeface="Arial" panose="020B0604020202020204" pitchFamily="34" charset="0"/>
              <a:buChar char="•"/>
            </a:pPr>
            <a:r>
              <a:rPr lang="de-DE" dirty="0"/>
              <a:t>Eltern</a:t>
            </a:r>
          </a:p>
          <a:p>
            <a:pPr marL="285750" lvl="0" indent="-285750">
              <a:buFont typeface="Arial" panose="020B0604020202020204" pitchFamily="34" charset="0"/>
              <a:buChar char="•"/>
            </a:pPr>
            <a:r>
              <a:rPr lang="de-DE" dirty="0"/>
              <a:t>in Angelegenheiten der Personensorge gegen Dritte (§ 1666 IV BGB)</a:t>
            </a:r>
          </a:p>
        </p:txBody>
      </p:sp>
      <p:sp>
        <p:nvSpPr>
          <p:cNvPr id="10" name="Abgerundetes Rechteck 9"/>
          <p:cNvSpPr/>
          <p:nvPr/>
        </p:nvSpPr>
        <p:spPr>
          <a:xfrm>
            <a:off x="3782243" y="491651"/>
            <a:ext cx="4657725" cy="571500"/>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800" b="1" dirty="0"/>
              <a:t>Gefährdung des Kindeswohls</a:t>
            </a:r>
          </a:p>
        </p:txBody>
      </p:sp>
    </p:spTree>
    <p:extLst>
      <p:ext uri="{BB962C8B-B14F-4D97-AF65-F5344CB8AC3E}">
        <p14:creationId xmlns:p14="http://schemas.microsoft.com/office/powerpoint/2010/main" val="9226432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heel(1)">
                                      <p:cBhvr>
                                        <p:cTn id="7" dur="20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 calcmode="lin" valueType="num">
                                      <p:cBhvr additive="base">
                                        <p:cTn id="12" dur="500" fill="hold"/>
                                        <p:tgtEl>
                                          <p:spTgt spid="3"/>
                                        </p:tgtEl>
                                        <p:attrNameLst>
                                          <p:attrName>ppt_x</p:attrName>
                                        </p:attrNameLst>
                                      </p:cBhvr>
                                      <p:tavLst>
                                        <p:tav tm="0">
                                          <p:val>
                                            <p:strVal val="#ppt_x"/>
                                          </p:val>
                                        </p:tav>
                                        <p:tav tm="100000">
                                          <p:val>
                                            <p:strVal val="#ppt_x"/>
                                          </p:val>
                                        </p:tav>
                                      </p:tavLst>
                                    </p:anim>
                                    <p:anim calcmode="lin" valueType="num">
                                      <p:cBhvr additive="base">
                                        <p:cTn id="13"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grpId="0" nodeType="clickEffect">
                                  <p:stCondLst>
                                    <p:cond delay="0"/>
                                  </p:stCondLst>
                                  <p:childTnLst>
                                    <p:set>
                                      <p:cBhvr>
                                        <p:cTn id="17" dur="1" fill="hold">
                                          <p:stCondLst>
                                            <p:cond delay="0"/>
                                          </p:stCondLst>
                                        </p:cTn>
                                        <p:tgtEl>
                                          <p:spTgt spid="5"/>
                                        </p:tgtEl>
                                        <p:attrNameLst>
                                          <p:attrName>style.visibility</p:attrName>
                                        </p:attrNameLst>
                                      </p:cBhvr>
                                      <p:to>
                                        <p:strVal val="visible"/>
                                      </p:to>
                                    </p:set>
                                    <p:anim calcmode="lin" valueType="num">
                                      <p:cBhvr additive="base">
                                        <p:cTn id="18" dur="500" fill="hold"/>
                                        <p:tgtEl>
                                          <p:spTgt spid="5"/>
                                        </p:tgtEl>
                                        <p:attrNameLst>
                                          <p:attrName>ppt_x</p:attrName>
                                        </p:attrNameLst>
                                      </p:cBhvr>
                                      <p:tavLst>
                                        <p:tav tm="0">
                                          <p:val>
                                            <p:strVal val="#ppt_x"/>
                                          </p:val>
                                        </p:tav>
                                        <p:tav tm="100000">
                                          <p:val>
                                            <p:strVal val="#ppt_x"/>
                                          </p:val>
                                        </p:tav>
                                      </p:tavLst>
                                    </p:anim>
                                    <p:anim calcmode="lin" valueType="num">
                                      <p:cBhvr additive="base">
                                        <p:cTn id="19"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animBg="1"/>
      <p:bldP spid="5"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Abgerundetes Rechteck 5"/>
          <p:cNvSpPr/>
          <p:nvPr/>
        </p:nvSpPr>
        <p:spPr>
          <a:xfrm>
            <a:off x="2874612" y="69375"/>
            <a:ext cx="6472988" cy="422276"/>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36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rPr>
              <a:t>Familiensachen</a:t>
            </a:r>
          </a:p>
        </p:txBody>
      </p:sp>
      <p:sp>
        <p:nvSpPr>
          <p:cNvPr id="3" name="Abgerundetes Rechteck 2"/>
          <p:cNvSpPr/>
          <p:nvPr/>
        </p:nvSpPr>
        <p:spPr>
          <a:xfrm>
            <a:off x="2633317" y="1928814"/>
            <a:ext cx="7253633" cy="728662"/>
          </a:xfrm>
          <a:prstGeom prst="round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000"/>
              <a:t>In welchen Fällen darf ein Kind von den Eltern getrennt werden?</a:t>
            </a:r>
            <a:endParaRPr lang="de-DE" sz="2000" dirty="0">
              <a:effectLst/>
            </a:endParaRPr>
          </a:p>
        </p:txBody>
      </p:sp>
      <p:sp>
        <p:nvSpPr>
          <p:cNvPr id="4" name="Flussdiagramm: Verbinder 3"/>
          <p:cNvSpPr/>
          <p:nvPr/>
        </p:nvSpPr>
        <p:spPr>
          <a:xfrm>
            <a:off x="2467418" y="1301665"/>
            <a:ext cx="814387" cy="757238"/>
          </a:xfrm>
          <a:prstGeom prst="flowChartConnector">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a:t>f.</a:t>
            </a:r>
          </a:p>
        </p:txBody>
      </p:sp>
      <p:sp>
        <p:nvSpPr>
          <p:cNvPr id="5" name="Abgerundetes Rechteck 4"/>
          <p:cNvSpPr/>
          <p:nvPr/>
        </p:nvSpPr>
        <p:spPr>
          <a:xfrm>
            <a:off x="2633319" y="3054656"/>
            <a:ext cx="7253632" cy="1617357"/>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lvl="0" indent="-285750">
              <a:buFont typeface="Arial" panose="020B0604020202020204" pitchFamily="34" charset="0"/>
              <a:buChar char="•"/>
            </a:pPr>
            <a:r>
              <a:rPr lang="de-DE" dirty="0"/>
              <a:t>wenn der Gefahr nicht auf andere Weise, auch nicht durch öffentliche Hilfen, begegnet werden kann (§ 1666a I S. 1 BGB)</a:t>
            </a:r>
          </a:p>
          <a:p>
            <a:pPr marL="285750" lvl="0" indent="-285750">
              <a:buFont typeface="Arial" panose="020B0604020202020204" pitchFamily="34" charset="0"/>
              <a:buChar char="•"/>
            </a:pPr>
            <a:r>
              <a:rPr lang="de-DE" dirty="0"/>
              <a:t>(vorübergehende) Untersagung der Nutzung der Familienwohnung </a:t>
            </a:r>
          </a:p>
          <a:p>
            <a:pPr lvl="0"/>
            <a:r>
              <a:rPr lang="de-DE" dirty="0"/>
              <a:t>	(§ 1666a I S. 2 BGB) </a:t>
            </a:r>
          </a:p>
        </p:txBody>
      </p:sp>
      <p:sp>
        <p:nvSpPr>
          <p:cNvPr id="10" name="Abgerundetes Rechteck 9"/>
          <p:cNvSpPr/>
          <p:nvPr/>
        </p:nvSpPr>
        <p:spPr>
          <a:xfrm>
            <a:off x="3782243" y="491651"/>
            <a:ext cx="4657725" cy="571500"/>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800" b="1" dirty="0"/>
              <a:t>Gefährdung des Kindeswohls</a:t>
            </a:r>
          </a:p>
        </p:txBody>
      </p:sp>
      <p:sp>
        <p:nvSpPr>
          <p:cNvPr id="11" name="Rechteck 10">
            <a:extLst>
              <a:ext uri="{FF2B5EF4-FFF2-40B4-BE49-F238E27FC236}">
                <a16:creationId xmlns:a16="http://schemas.microsoft.com/office/drawing/2014/main" id="{877A87B3-5611-41E6-A214-86D318DBE700}"/>
              </a:ext>
            </a:extLst>
          </p:cNvPr>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1800" b="0" i="0" u="none" strike="noStrike" kern="1200" cap="none" spc="0" normalizeH="0" baseline="0" noProof="0" dirty="0">
                <a:ln>
                  <a:noFill/>
                </a:ln>
                <a:solidFill>
                  <a:prstClr val="black"/>
                </a:solidFill>
                <a:effectLst/>
                <a:uLnTx/>
                <a:uFillTx/>
                <a:latin typeface="Calibri" panose="020F0502020204030204"/>
                <a:ea typeface="+mn-ea"/>
                <a:cs typeface="+mn-cs"/>
              </a:rPr>
              <a:t>KG-Ref.AF </a:t>
            </a:r>
          </a:p>
        </p:txBody>
      </p:sp>
    </p:spTree>
    <p:extLst>
      <p:ext uri="{BB962C8B-B14F-4D97-AF65-F5344CB8AC3E}">
        <p14:creationId xmlns:p14="http://schemas.microsoft.com/office/powerpoint/2010/main" val="26174912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heel(1)">
                                      <p:cBhvr>
                                        <p:cTn id="7" dur="20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 calcmode="lin" valueType="num">
                                      <p:cBhvr additive="base">
                                        <p:cTn id="12" dur="500" fill="hold"/>
                                        <p:tgtEl>
                                          <p:spTgt spid="3"/>
                                        </p:tgtEl>
                                        <p:attrNameLst>
                                          <p:attrName>ppt_x</p:attrName>
                                        </p:attrNameLst>
                                      </p:cBhvr>
                                      <p:tavLst>
                                        <p:tav tm="0">
                                          <p:val>
                                            <p:strVal val="#ppt_x"/>
                                          </p:val>
                                        </p:tav>
                                        <p:tav tm="100000">
                                          <p:val>
                                            <p:strVal val="#ppt_x"/>
                                          </p:val>
                                        </p:tav>
                                      </p:tavLst>
                                    </p:anim>
                                    <p:anim calcmode="lin" valueType="num">
                                      <p:cBhvr additive="base">
                                        <p:cTn id="13"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grpId="0" nodeType="clickEffect">
                                  <p:stCondLst>
                                    <p:cond delay="0"/>
                                  </p:stCondLst>
                                  <p:childTnLst>
                                    <p:set>
                                      <p:cBhvr>
                                        <p:cTn id="17" dur="1" fill="hold">
                                          <p:stCondLst>
                                            <p:cond delay="0"/>
                                          </p:stCondLst>
                                        </p:cTn>
                                        <p:tgtEl>
                                          <p:spTgt spid="5"/>
                                        </p:tgtEl>
                                        <p:attrNameLst>
                                          <p:attrName>style.visibility</p:attrName>
                                        </p:attrNameLst>
                                      </p:cBhvr>
                                      <p:to>
                                        <p:strVal val="visible"/>
                                      </p:to>
                                    </p:set>
                                    <p:anim calcmode="lin" valueType="num">
                                      <p:cBhvr additive="base">
                                        <p:cTn id="18" dur="500" fill="hold"/>
                                        <p:tgtEl>
                                          <p:spTgt spid="5"/>
                                        </p:tgtEl>
                                        <p:attrNameLst>
                                          <p:attrName>ppt_x</p:attrName>
                                        </p:attrNameLst>
                                      </p:cBhvr>
                                      <p:tavLst>
                                        <p:tav tm="0">
                                          <p:val>
                                            <p:strVal val="#ppt_x"/>
                                          </p:val>
                                        </p:tav>
                                        <p:tav tm="100000">
                                          <p:val>
                                            <p:strVal val="#ppt_x"/>
                                          </p:val>
                                        </p:tav>
                                      </p:tavLst>
                                    </p:anim>
                                    <p:anim calcmode="lin" valueType="num">
                                      <p:cBhvr additive="base">
                                        <p:cTn id="19"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animBg="1"/>
      <p:bldP spid="5"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Abgerundetes Rechteck 5"/>
          <p:cNvSpPr/>
          <p:nvPr/>
        </p:nvSpPr>
        <p:spPr>
          <a:xfrm>
            <a:off x="2874612" y="69375"/>
            <a:ext cx="6472988" cy="422276"/>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36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rPr>
              <a:t>Familiensachen</a:t>
            </a:r>
          </a:p>
        </p:txBody>
      </p:sp>
      <p:sp>
        <p:nvSpPr>
          <p:cNvPr id="3" name="Abgerundetes Rechteck 2"/>
          <p:cNvSpPr/>
          <p:nvPr/>
        </p:nvSpPr>
        <p:spPr>
          <a:xfrm>
            <a:off x="2633317" y="1928814"/>
            <a:ext cx="8096596" cy="728662"/>
          </a:xfrm>
          <a:prstGeom prst="round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000"/>
              <a:t>Wann darf die gesamte Personensorge entzogen werden? (§ 1666a II BGB)</a:t>
            </a:r>
            <a:endParaRPr lang="de-DE" sz="2000" dirty="0">
              <a:effectLst/>
            </a:endParaRPr>
          </a:p>
        </p:txBody>
      </p:sp>
      <p:sp>
        <p:nvSpPr>
          <p:cNvPr id="4" name="Flussdiagramm: Verbinder 3"/>
          <p:cNvSpPr/>
          <p:nvPr/>
        </p:nvSpPr>
        <p:spPr>
          <a:xfrm>
            <a:off x="2467418" y="1301665"/>
            <a:ext cx="814387" cy="757238"/>
          </a:xfrm>
          <a:prstGeom prst="flowChartConnector">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a:t>g.</a:t>
            </a:r>
          </a:p>
        </p:txBody>
      </p:sp>
      <p:sp>
        <p:nvSpPr>
          <p:cNvPr id="5" name="Abgerundetes Rechteck 4"/>
          <p:cNvSpPr/>
          <p:nvPr/>
        </p:nvSpPr>
        <p:spPr>
          <a:xfrm>
            <a:off x="2633319" y="3054656"/>
            <a:ext cx="7253632" cy="1617357"/>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lvl="0" indent="-285750">
              <a:buFont typeface="Arial" panose="020B0604020202020204" pitchFamily="34" charset="0"/>
              <a:buChar char="•"/>
            </a:pPr>
            <a:r>
              <a:rPr lang="de-DE" dirty="0"/>
              <a:t>wenn andere Maßnahmen erfolglos geblieben sind oder </a:t>
            </a:r>
          </a:p>
          <a:p>
            <a:pPr marL="285750" lvl="0" indent="-285750">
              <a:buFont typeface="Arial" panose="020B0604020202020204" pitchFamily="34" charset="0"/>
              <a:buChar char="•"/>
            </a:pPr>
            <a:r>
              <a:rPr lang="de-DE" dirty="0"/>
              <a:t>wenn anzunehmen ist, dass sie zur Abwendung der Gefahr nicht ausreichen </a:t>
            </a:r>
          </a:p>
        </p:txBody>
      </p:sp>
      <p:sp>
        <p:nvSpPr>
          <p:cNvPr id="10" name="Abgerundetes Rechteck 9"/>
          <p:cNvSpPr/>
          <p:nvPr/>
        </p:nvSpPr>
        <p:spPr>
          <a:xfrm>
            <a:off x="3782243" y="491651"/>
            <a:ext cx="4657725" cy="571500"/>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800" b="1" dirty="0"/>
              <a:t>Gefährdung des Kindeswohls</a:t>
            </a:r>
          </a:p>
        </p:txBody>
      </p:sp>
      <p:sp>
        <p:nvSpPr>
          <p:cNvPr id="11" name="Rechteck 10">
            <a:extLst>
              <a:ext uri="{FF2B5EF4-FFF2-40B4-BE49-F238E27FC236}">
                <a16:creationId xmlns:a16="http://schemas.microsoft.com/office/drawing/2014/main" id="{CEDA01A9-96B7-4CA3-B763-0ADBDBE6244B}"/>
              </a:ext>
            </a:extLst>
          </p:cNvPr>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1800" b="0" i="0" u="none" strike="noStrike" kern="1200" cap="none" spc="0" normalizeH="0" baseline="0" noProof="0" dirty="0">
                <a:ln>
                  <a:noFill/>
                </a:ln>
                <a:solidFill>
                  <a:prstClr val="black"/>
                </a:solidFill>
                <a:effectLst/>
                <a:uLnTx/>
                <a:uFillTx/>
                <a:latin typeface="Calibri" panose="020F0502020204030204"/>
                <a:ea typeface="+mn-ea"/>
                <a:cs typeface="+mn-cs"/>
              </a:rPr>
              <a:t>KG-Ref.AF </a:t>
            </a:r>
          </a:p>
        </p:txBody>
      </p:sp>
    </p:spTree>
    <p:extLst>
      <p:ext uri="{BB962C8B-B14F-4D97-AF65-F5344CB8AC3E}">
        <p14:creationId xmlns:p14="http://schemas.microsoft.com/office/powerpoint/2010/main" val="31368946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heel(1)">
                                      <p:cBhvr>
                                        <p:cTn id="7" dur="20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 calcmode="lin" valueType="num">
                                      <p:cBhvr additive="base">
                                        <p:cTn id="12" dur="500" fill="hold"/>
                                        <p:tgtEl>
                                          <p:spTgt spid="3"/>
                                        </p:tgtEl>
                                        <p:attrNameLst>
                                          <p:attrName>ppt_x</p:attrName>
                                        </p:attrNameLst>
                                      </p:cBhvr>
                                      <p:tavLst>
                                        <p:tav tm="0">
                                          <p:val>
                                            <p:strVal val="#ppt_x"/>
                                          </p:val>
                                        </p:tav>
                                        <p:tav tm="100000">
                                          <p:val>
                                            <p:strVal val="#ppt_x"/>
                                          </p:val>
                                        </p:tav>
                                      </p:tavLst>
                                    </p:anim>
                                    <p:anim calcmode="lin" valueType="num">
                                      <p:cBhvr additive="base">
                                        <p:cTn id="13"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grpId="0" nodeType="clickEffect">
                                  <p:stCondLst>
                                    <p:cond delay="0"/>
                                  </p:stCondLst>
                                  <p:childTnLst>
                                    <p:set>
                                      <p:cBhvr>
                                        <p:cTn id="17" dur="1" fill="hold">
                                          <p:stCondLst>
                                            <p:cond delay="0"/>
                                          </p:stCondLst>
                                        </p:cTn>
                                        <p:tgtEl>
                                          <p:spTgt spid="5"/>
                                        </p:tgtEl>
                                        <p:attrNameLst>
                                          <p:attrName>style.visibility</p:attrName>
                                        </p:attrNameLst>
                                      </p:cBhvr>
                                      <p:to>
                                        <p:strVal val="visible"/>
                                      </p:to>
                                    </p:set>
                                    <p:anim calcmode="lin" valueType="num">
                                      <p:cBhvr additive="base">
                                        <p:cTn id="18" dur="500" fill="hold"/>
                                        <p:tgtEl>
                                          <p:spTgt spid="5"/>
                                        </p:tgtEl>
                                        <p:attrNameLst>
                                          <p:attrName>ppt_x</p:attrName>
                                        </p:attrNameLst>
                                      </p:cBhvr>
                                      <p:tavLst>
                                        <p:tav tm="0">
                                          <p:val>
                                            <p:strVal val="#ppt_x"/>
                                          </p:val>
                                        </p:tav>
                                        <p:tav tm="100000">
                                          <p:val>
                                            <p:strVal val="#ppt_x"/>
                                          </p:val>
                                        </p:tav>
                                      </p:tavLst>
                                    </p:anim>
                                    <p:anim calcmode="lin" valueType="num">
                                      <p:cBhvr additive="base">
                                        <p:cTn id="19"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animBg="1"/>
      <p:bldP spid="5"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Abgerundetes Rechteck 5"/>
          <p:cNvSpPr/>
          <p:nvPr/>
        </p:nvSpPr>
        <p:spPr>
          <a:xfrm>
            <a:off x="2874612" y="69375"/>
            <a:ext cx="6472988" cy="422276"/>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36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rPr>
              <a:t>Familiensachen</a:t>
            </a:r>
          </a:p>
        </p:txBody>
      </p:sp>
      <p:sp>
        <p:nvSpPr>
          <p:cNvPr id="3" name="Abgerundetes Rechteck 2"/>
          <p:cNvSpPr/>
          <p:nvPr/>
        </p:nvSpPr>
        <p:spPr>
          <a:xfrm>
            <a:off x="2749433" y="1926368"/>
            <a:ext cx="8096596" cy="728662"/>
          </a:xfrm>
          <a:prstGeom prst="round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000"/>
              <a:t>Wer ist in diesen Verfahren wie anzuhören und wer ist an dem Verfahren zu beteiligen? </a:t>
            </a:r>
            <a:endParaRPr lang="de-DE" sz="2000" dirty="0">
              <a:effectLst/>
            </a:endParaRPr>
          </a:p>
        </p:txBody>
      </p:sp>
      <p:sp>
        <p:nvSpPr>
          <p:cNvPr id="4" name="Flussdiagramm: Verbinder 3"/>
          <p:cNvSpPr/>
          <p:nvPr/>
        </p:nvSpPr>
        <p:spPr>
          <a:xfrm>
            <a:off x="2467418" y="1301665"/>
            <a:ext cx="814387" cy="757238"/>
          </a:xfrm>
          <a:prstGeom prst="flowChartConnector">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a:t>h.</a:t>
            </a:r>
          </a:p>
        </p:txBody>
      </p:sp>
      <p:sp>
        <p:nvSpPr>
          <p:cNvPr id="5" name="Abgerundetes Rechteck 4"/>
          <p:cNvSpPr/>
          <p:nvPr/>
        </p:nvSpPr>
        <p:spPr>
          <a:xfrm>
            <a:off x="2633319" y="3054656"/>
            <a:ext cx="7253632" cy="2331732"/>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indent="-285750">
              <a:buFont typeface="Arial" panose="020B0604020202020204" pitchFamily="34" charset="0"/>
              <a:buChar char="•"/>
            </a:pPr>
            <a:r>
              <a:rPr lang="de-DE" dirty="0"/>
              <a:t>Eltern und in geeigneten Fällen das Kind (§§ 157 I, 159, 160 </a:t>
            </a:r>
            <a:r>
              <a:rPr lang="de-DE" dirty="0" err="1"/>
              <a:t>FamFG</a:t>
            </a:r>
            <a:r>
              <a:rPr lang="de-DE" dirty="0"/>
              <a:t>) </a:t>
            </a:r>
          </a:p>
          <a:p>
            <a:pPr marL="285750" indent="-285750">
              <a:buFont typeface="Arial" panose="020B0604020202020204" pitchFamily="34" charset="0"/>
              <a:buChar char="•"/>
            </a:pPr>
            <a:r>
              <a:rPr lang="de-DE" dirty="0"/>
              <a:t>das JA ist immer zu hinzuzuziehen bzw. zu beteiligen (§ 162 II </a:t>
            </a:r>
            <a:r>
              <a:rPr lang="de-DE" dirty="0" err="1"/>
              <a:t>FamFG</a:t>
            </a:r>
            <a:r>
              <a:rPr lang="de-DE" dirty="0"/>
              <a:t>) </a:t>
            </a:r>
          </a:p>
          <a:p>
            <a:pPr marL="285750" indent="-285750">
              <a:buFont typeface="Arial" panose="020B0604020202020204" pitchFamily="34" charset="0"/>
              <a:buChar char="•"/>
            </a:pPr>
            <a:r>
              <a:rPr lang="de-DE" dirty="0"/>
              <a:t>ein Verfahrensbeistand wird beteiligt</a:t>
            </a:r>
          </a:p>
          <a:p>
            <a:pPr marL="285750" indent="-285750">
              <a:buFont typeface="Arial" panose="020B0604020202020204" pitchFamily="34" charset="0"/>
              <a:buChar char="•"/>
            </a:pPr>
            <a:r>
              <a:rPr lang="de-DE" dirty="0"/>
              <a:t>Pflegeperson kann beteiligt werden, wenn das Kind seit längerer Zeit in Familienpflege lebt (§ 161 I </a:t>
            </a:r>
            <a:r>
              <a:rPr lang="de-DE" dirty="0" err="1"/>
              <a:t>FamFG</a:t>
            </a:r>
            <a:r>
              <a:rPr lang="de-DE" dirty="0"/>
              <a:t>) </a:t>
            </a:r>
          </a:p>
          <a:p>
            <a:pPr marL="285750" indent="-285750">
              <a:buFont typeface="Arial" panose="020B0604020202020204" pitchFamily="34" charset="0"/>
              <a:buChar char="•"/>
            </a:pPr>
            <a:r>
              <a:rPr lang="de-DE" dirty="0"/>
              <a:t>Ehegatten, Lebenspartner oder Umgangsberechtigte (§ 161 I S. 2 </a:t>
            </a:r>
            <a:r>
              <a:rPr lang="de-DE" dirty="0" err="1"/>
              <a:t>FamFG</a:t>
            </a:r>
            <a:r>
              <a:rPr lang="de-DE" dirty="0"/>
              <a:t>) </a:t>
            </a:r>
            <a:endParaRPr lang="de-DE" dirty="0">
              <a:effectLst/>
            </a:endParaRPr>
          </a:p>
        </p:txBody>
      </p:sp>
      <p:sp>
        <p:nvSpPr>
          <p:cNvPr id="10" name="Abgerundetes Rechteck 9"/>
          <p:cNvSpPr/>
          <p:nvPr/>
        </p:nvSpPr>
        <p:spPr>
          <a:xfrm>
            <a:off x="3782243" y="491651"/>
            <a:ext cx="4657725" cy="571500"/>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800" b="1" dirty="0"/>
              <a:t>Gefährdung des Kindeswohls</a:t>
            </a:r>
          </a:p>
        </p:txBody>
      </p:sp>
      <p:sp>
        <p:nvSpPr>
          <p:cNvPr id="11" name="Rechteck 10">
            <a:extLst>
              <a:ext uri="{FF2B5EF4-FFF2-40B4-BE49-F238E27FC236}">
                <a16:creationId xmlns:a16="http://schemas.microsoft.com/office/drawing/2014/main" id="{41B0A7B0-EDF9-40C3-AB47-41B47C1FDC6E}"/>
              </a:ext>
            </a:extLst>
          </p:cNvPr>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1800" b="0" i="0" u="none" strike="noStrike" kern="1200" cap="none" spc="0" normalizeH="0" baseline="0" noProof="0" dirty="0">
                <a:ln>
                  <a:noFill/>
                </a:ln>
                <a:solidFill>
                  <a:prstClr val="black"/>
                </a:solidFill>
                <a:effectLst/>
                <a:uLnTx/>
                <a:uFillTx/>
                <a:latin typeface="Calibri" panose="020F0502020204030204"/>
                <a:ea typeface="+mn-ea"/>
                <a:cs typeface="+mn-cs"/>
              </a:rPr>
              <a:t>KG-Ref.AF </a:t>
            </a:r>
          </a:p>
        </p:txBody>
      </p:sp>
    </p:spTree>
    <p:extLst>
      <p:ext uri="{BB962C8B-B14F-4D97-AF65-F5344CB8AC3E}">
        <p14:creationId xmlns:p14="http://schemas.microsoft.com/office/powerpoint/2010/main" val="1617848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heel(1)">
                                      <p:cBhvr>
                                        <p:cTn id="7" dur="20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 calcmode="lin" valueType="num">
                                      <p:cBhvr additive="base">
                                        <p:cTn id="12" dur="500" fill="hold"/>
                                        <p:tgtEl>
                                          <p:spTgt spid="3"/>
                                        </p:tgtEl>
                                        <p:attrNameLst>
                                          <p:attrName>ppt_x</p:attrName>
                                        </p:attrNameLst>
                                      </p:cBhvr>
                                      <p:tavLst>
                                        <p:tav tm="0">
                                          <p:val>
                                            <p:strVal val="#ppt_x"/>
                                          </p:val>
                                        </p:tav>
                                        <p:tav tm="100000">
                                          <p:val>
                                            <p:strVal val="#ppt_x"/>
                                          </p:val>
                                        </p:tav>
                                      </p:tavLst>
                                    </p:anim>
                                    <p:anim calcmode="lin" valueType="num">
                                      <p:cBhvr additive="base">
                                        <p:cTn id="13"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grpId="0" nodeType="clickEffect">
                                  <p:stCondLst>
                                    <p:cond delay="0"/>
                                  </p:stCondLst>
                                  <p:childTnLst>
                                    <p:set>
                                      <p:cBhvr>
                                        <p:cTn id="17" dur="1" fill="hold">
                                          <p:stCondLst>
                                            <p:cond delay="0"/>
                                          </p:stCondLst>
                                        </p:cTn>
                                        <p:tgtEl>
                                          <p:spTgt spid="5"/>
                                        </p:tgtEl>
                                        <p:attrNameLst>
                                          <p:attrName>style.visibility</p:attrName>
                                        </p:attrNameLst>
                                      </p:cBhvr>
                                      <p:to>
                                        <p:strVal val="visible"/>
                                      </p:to>
                                    </p:set>
                                    <p:anim calcmode="lin" valueType="num">
                                      <p:cBhvr additive="base">
                                        <p:cTn id="18" dur="500" fill="hold"/>
                                        <p:tgtEl>
                                          <p:spTgt spid="5"/>
                                        </p:tgtEl>
                                        <p:attrNameLst>
                                          <p:attrName>ppt_x</p:attrName>
                                        </p:attrNameLst>
                                      </p:cBhvr>
                                      <p:tavLst>
                                        <p:tav tm="0">
                                          <p:val>
                                            <p:strVal val="#ppt_x"/>
                                          </p:val>
                                        </p:tav>
                                        <p:tav tm="100000">
                                          <p:val>
                                            <p:strVal val="#ppt_x"/>
                                          </p:val>
                                        </p:tav>
                                      </p:tavLst>
                                    </p:anim>
                                    <p:anim calcmode="lin" valueType="num">
                                      <p:cBhvr additive="base">
                                        <p:cTn id="19"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animBg="1"/>
      <p:bldP spid="5"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Abgerundetes Rechteck 5"/>
          <p:cNvSpPr/>
          <p:nvPr/>
        </p:nvSpPr>
        <p:spPr>
          <a:xfrm>
            <a:off x="2874612" y="69375"/>
            <a:ext cx="6472988" cy="422276"/>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36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rPr>
              <a:t>Familiensachen</a:t>
            </a:r>
          </a:p>
        </p:txBody>
      </p:sp>
      <p:sp>
        <p:nvSpPr>
          <p:cNvPr id="3" name="Abgerundetes Rechteck 2"/>
          <p:cNvSpPr/>
          <p:nvPr/>
        </p:nvSpPr>
        <p:spPr>
          <a:xfrm>
            <a:off x="2633317" y="1928814"/>
            <a:ext cx="8096596" cy="728662"/>
          </a:xfrm>
          <a:prstGeom prst="round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000"/>
              <a:t>Ist ein Verfahren im Wege der einstweiligen Anordnung möglich?</a:t>
            </a:r>
            <a:endParaRPr lang="de-DE" sz="2000" dirty="0">
              <a:effectLst/>
            </a:endParaRPr>
          </a:p>
        </p:txBody>
      </p:sp>
      <p:sp>
        <p:nvSpPr>
          <p:cNvPr id="4" name="Flussdiagramm: Verbinder 3"/>
          <p:cNvSpPr/>
          <p:nvPr/>
        </p:nvSpPr>
        <p:spPr>
          <a:xfrm>
            <a:off x="2467418" y="1301665"/>
            <a:ext cx="814387" cy="757238"/>
          </a:xfrm>
          <a:prstGeom prst="flowChartConnector">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a:t>i.</a:t>
            </a:r>
          </a:p>
        </p:txBody>
      </p:sp>
      <p:sp>
        <p:nvSpPr>
          <p:cNvPr id="5" name="Abgerundetes Rechteck 4"/>
          <p:cNvSpPr/>
          <p:nvPr/>
        </p:nvSpPr>
        <p:spPr>
          <a:xfrm>
            <a:off x="2633319" y="3054656"/>
            <a:ext cx="7253632" cy="1374469"/>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dirty="0"/>
              <a:t>ja, das Gericht hat unverzüglich den Erlass einer einstweiligen Anordnung zu prüfen (§ 157 III </a:t>
            </a:r>
            <a:r>
              <a:rPr lang="de-DE" dirty="0" err="1"/>
              <a:t>FamFG</a:t>
            </a:r>
            <a:r>
              <a:rPr lang="de-DE" dirty="0"/>
              <a:t>) </a:t>
            </a:r>
            <a:endParaRPr lang="de-DE" dirty="0">
              <a:effectLst/>
            </a:endParaRPr>
          </a:p>
        </p:txBody>
      </p:sp>
      <p:sp>
        <p:nvSpPr>
          <p:cNvPr id="10" name="Abgerundetes Rechteck 9"/>
          <p:cNvSpPr/>
          <p:nvPr/>
        </p:nvSpPr>
        <p:spPr>
          <a:xfrm>
            <a:off x="3782243" y="491651"/>
            <a:ext cx="4657725" cy="571500"/>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800" b="1" dirty="0"/>
              <a:t>Gefährdung des Kindeswohls</a:t>
            </a:r>
          </a:p>
        </p:txBody>
      </p:sp>
      <p:sp>
        <p:nvSpPr>
          <p:cNvPr id="11" name="Rechteck 10">
            <a:extLst>
              <a:ext uri="{FF2B5EF4-FFF2-40B4-BE49-F238E27FC236}">
                <a16:creationId xmlns:a16="http://schemas.microsoft.com/office/drawing/2014/main" id="{18C575C0-6243-40B9-B457-EA49FDCA2F2F}"/>
              </a:ext>
            </a:extLst>
          </p:cNvPr>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1800" b="0" i="0" u="none" strike="noStrike" kern="1200" cap="none" spc="0" normalizeH="0" baseline="0" noProof="0" dirty="0">
                <a:ln>
                  <a:noFill/>
                </a:ln>
                <a:solidFill>
                  <a:prstClr val="black"/>
                </a:solidFill>
                <a:effectLst/>
                <a:uLnTx/>
                <a:uFillTx/>
                <a:latin typeface="Calibri" panose="020F0502020204030204"/>
                <a:ea typeface="+mn-ea"/>
                <a:cs typeface="+mn-cs"/>
              </a:rPr>
              <a:t>KG-Ref.AF </a:t>
            </a:r>
          </a:p>
        </p:txBody>
      </p:sp>
    </p:spTree>
    <p:extLst>
      <p:ext uri="{BB962C8B-B14F-4D97-AF65-F5344CB8AC3E}">
        <p14:creationId xmlns:p14="http://schemas.microsoft.com/office/powerpoint/2010/main" val="4483864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heel(1)">
                                      <p:cBhvr>
                                        <p:cTn id="7" dur="20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 calcmode="lin" valueType="num">
                                      <p:cBhvr additive="base">
                                        <p:cTn id="12" dur="500" fill="hold"/>
                                        <p:tgtEl>
                                          <p:spTgt spid="3"/>
                                        </p:tgtEl>
                                        <p:attrNameLst>
                                          <p:attrName>ppt_x</p:attrName>
                                        </p:attrNameLst>
                                      </p:cBhvr>
                                      <p:tavLst>
                                        <p:tav tm="0">
                                          <p:val>
                                            <p:strVal val="#ppt_x"/>
                                          </p:val>
                                        </p:tav>
                                        <p:tav tm="100000">
                                          <p:val>
                                            <p:strVal val="#ppt_x"/>
                                          </p:val>
                                        </p:tav>
                                      </p:tavLst>
                                    </p:anim>
                                    <p:anim calcmode="lin" valueType="num">
                                      <p:cBhvr additive="base">
                                        <p:cTn id="13"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grpId="0" nodeType="clickEffect">
                                  <p:stCondLst>
                                    <p:cond delay="0"/>
                                  </p:stCondLst>
                                  <p:childTnLst>
                                    <p:set>
                                      <p:cBhvr>
                                        <p:cTn id="17" dur="1" fill="hold">
                                          <p:stCondLst>
                                            <p:cond delay="0"/>
                                          </p:stCondLst>
                                        </p:cTn>
                                        <p:tgtEl>
                                          <p:spTgt spid="5"/>
                                        </p:tgtEl>
                                        <p:attrNameLst>
                                          <p:attrName>style.visibility</p:attrName>
                                        </p:attrNameLst>
                                      </p:cBhvr>
                                      <p:to>
                                        <p:strVal val="visible"/>
                                      </p:to>
                                    </p:set>
                                    <p:anim calcmode="lin" valueType="num">
                                      <p:cBhvr additive="base">
                                        <p:cTn id="18" dur="500" fill="hold"/>
                                        <p:tgtEl>
                                          <p:spTgt spid="5"/>
                                        </p:tgtEl>
                                        <p:attrNameLst>
                                          <p:attrName>ppt_x</p:attrName>
                                        </p:attrNameLst>
                                      </p:cBhvr>
                                      <p:tavLst>
                                        <p:tav tm="0">
                                          <p:val>
                                            <p:strVal val="#ppt_x"/>
                                          </p:val>
                                        </p:tav>
                                        <p:tav tm="100000">
                                          <p:val>
                                            <p:strVal val="#ppt_x"/>
                                          </p:val>
                                        </p:tav>
                                      </p:tavLst>
                                    </p:anim>
                                    <p:anim calcmode="lin" valueType="num">
                                      <p:cBhvr additive="base">
                                        <p:cTn id="19"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animBg="1"/>
      <p:bldP spid="5" grpId="0" animBg="1"/>
    </p:bldLst>
  </p:timing>
</p:sld>
</file>

<file path=ppt/theme/theme1.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781</Words>
  <Application>Microsoft Office PowerPoint</Application>
  <PresentationFormat>Breitbild</PresentationFormat>
  <Paragraphs>94</Paragraphs>
  <Slides>11</Slides>
  <Notes>0</Notes>
  <HiddenSlides>0</HiddenSlides>
  <MMClips>0</MMClips>
  <ScaleCrop>false</ScaleCrop>
  <HeadingPairs>
    <vt:vector size="6" baseType="variant">
      <vt:variant>
        <vt:lpstr>Verwendete Schriftarten</vt:lpstr>
      </vt:variant>
      <vt:variant>
        <vt:i4>4</vt:i4>
      </vt:variant>
      <vt:variant>
        <vt:lpstr>Design</vt:lpstr>
      </vt:variant>
      <vt:variant>
        <vt:i4>1</vt:i4>
      </vt:variant>
      <vt:variant>
        <vt:lpstr>Folientitel</vt:lpstr>
      </vt:variant>
      <vt:variant>
        <vt:i4>11</vt:i4>
      </vt:variant>
    </vt:vector>
  </HeadingPairs>
  <TitlesOfParts>
    <vt:vector size="16" baseType="lpstr">
      <vt:lpstr>Arial</vt:lpstr>
      <vt:lpstr>Calibri</vt:lpstr>
      <vt:lpstr>Calibri Light</vt:lpstr>
      <vt:lpstr>MV Boli</vt:lpstr>
      <vt:lpstr>Office</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vector>
  </TitlesOfParts>
  <Company>ITDZ-Berlin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Carus, Natascha</dc:creator>
  <cp:lastModifiedBy>Carus, Natascha</cp:lastModifiedBy>
  <cp:revision>19</cp:revision>
  <dcterms:created xsi:type="dcterms:W3CDTF">2023-08-24T14:22:30Z</dcterms:created>
  <dcterms:modified xsi:type="dcterms:W3CDTF">2025-01-21T10:05:06Z</dcterms:modified>
</cp:coreProperties>
</file>