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0"/>
  </p:handoutMasterIdLst>
  <p:sldIdLst>
    <p:sldId id="264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669088" cy="9926638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F7BA1"/>
    <a:srgbClr val="EB9E6F"/>
    <a:srgbClr val="CE326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2" autoAdjust="0"/>
    <p:restoredTop sz="94660"/>
  </p:normalViewPr>
  <p:slideViewPr>
    <p:cSldViewPr snapToGrid="0" showGuides="1">
      <p:cViewPr varScale="1">
        <p:scale>
          <a:sx n="123" d="100"/>
          <a:sy n="123" d="100"/>
        </p:scale>
        <p:origin x="114" y="28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777607" y="0"/>
            <a:ext cx="2889938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0D239C-E70A-49FB-BA66-FF8F8C322E90}" type="datetimeFigureOut">
              <a:rPr lang="de-DE" smtClean="0"/>
              <a:t>09.10.2024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889938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777607" y="9428584"/>
            <a:ext cx="2889938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B50EE3-451F-445B-BB18-35EE9FFB5B4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2007241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8C308-9866-4A1E-8076-150B27A33A33}" type="datetimeFigureOut">
              <a:rPr lang="de-DE" smtClean="0"/>
              <a:t>09.10.2024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009BB-F58E-48E9-9ADA-79B89907802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304914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8C308-9866-4A1E-8076-150B27A33A33}" type="datetimeFigureOut">
              <a:rPr lang="de-DE" smtClean="0"/>
              <a:t>09.10.2024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009BB-F58E-48E9-9ADA-79B89907802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45534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8C308-9866-4A1E-8076-150B27A33A33}" type="datetimeFigureOut">
              <a:rPr lang="de-DE" smtClean="0"/>
              <a:t>09.10.2024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009BB-F58E-48E9-9ADA-79B89907802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142534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8C308-9866-4A1E-8076-150B27A33A33}" type="datetimeFigureOut">
              <a:rPr lang="de-DE" smtClean="0"/>
              <a:t>09.10.2024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009BB-F58E-48E9-9ADA-79B89907802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501446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8C308-9866-4A1E-8076-150B27A33A33}" type="datetimeFigureOut">
              <a:rPr lang="de-DE" smtClean="0"/>
              <a:t>09.10.2024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009BB-F58E-48E9-9ADA-79B89907802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73850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8C308-9866-4A1E-8076-150B27A33A33}" type="datetimeFigureOut">
              <a:rPr lang="de-DE" smtClean="0"/>
              <a:t>09.10.2024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009BB-F58E-48E9-9ADA-79B89907802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43840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8C308-9866-4A1E-8076-150B27A33A33}" type="datetimeFigureOut">
              <a:rPr lang="de-DE" smtClean="0"/>
              <a:t>09.10.2024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009BB-F58E-48E9-9ADA-79B89907802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361545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8C308-9866-4A1E-8076-150B27A33A33}" type="datetimeFigureOut">
              <a:rPr lang="de-DE" smtClean="0"/>
              <a:t>09.10.2024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009BB-F58E-48E9-9ADA-79B89907802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943979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8C308-9866-4A1E-8076-150B27A33A33}" type="datetimeFigureOut">
              <a:rPr lang="de-DE" smtClean="0"/>
              <a:t>09.10.2024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009BB-F58E-48E9-9ADA-79B89907802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277456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8C308-9866-4A1E-8076-150B27A33A33}" type="datetimeFigureOut">
              <a:rPr lang="de-DE" smtClean="0"/>
              <a:t>09.10.2024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009BB-F58E-48E9-9ADA-79B89907802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36244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8C308-9866-4A1E-8076-150B27A33A33}" type="datetimeFigureOut">
              <a:rPr lang="de-DE" smtClean="0"/>
              <a:t>09.10.2024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009BB-F58E-48E9-9ADA-79B89907802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046839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08C308-9866-4A1E-8076-150B27A33A33}" type="datetimeFigureOut">
              <a:rPr lang="de-DE" smtClean="0"/>
              <a:t>09.10.2024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F009BB-F58E-48E9-9ADA-79B89907802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470923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gerundetes Rechteck 1"/>
          <p:cNvSpPr/>
          <p:nvPr/>
        </p:nvSpPr>
        <p:spPr>
          <a:xfrm>
            <a:off x="2988912" y="143601"/>
            <a:ext cx="6472988" cy="56323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Geschäftsgang – </a:t>
            </a:r>
            <a:r>
              <a:rPr lang="de-D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adley Hand ITC" panose="03070402050302030203" pitchFamily="66" charset="0"/>
              </a:rPr>
              <a:t>Quiz 3</a:t>
            </a:r>
            <a:endParaRPr lang="de-DE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adley Hand ITC" panose="03070402050302030203" pitchFamily="66" charset="0"/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38" name="Wolkenförmige Legende 37"/>
          <p:cNvSpPr/>
          <p:nvPr/>
        </p:nvSpPr>
        <p:spPr>
          <a:xfrm>
            <a:off x="9417621" y="143601"/>
            <a:ext cx="2417556" cy="1013608"/>
          </a:xfrm>
          <a:prstGeom prst="cloudCallout">
            <a:avLst>
              <a:gd name="adj1" fmla="val -59247"/>
              <a:gd name="adj2" fmla="val -34760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adley Hand ITC" panose="03070402050302030203" pitchFamily="66" charset="0"/>
              </a:rPr>
              <a:t>die schnellen 7</a:t>
            </a:r>
            <a:endParaRPr lang="de-DE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adley Hand ITC" panose="03070402050302030203" pitchFamily="66" charset="0"/>
            </a:endParaRPr>
          </a:p>
        </p:txBody>
      </p:sp>
      <p:sp>
        <p:nvSpPr>
          <p:cNvPr id="7" name="Ovale Legende 6"/>
          <p:cNvSpPr/>
          <p:nvPr/>
        </p:nvSpPr>
        <p:spPr>
          <a:xfrm>
            <a:off x="3053554" y="2209491"/>
            <a:ext cx="3729037" cy="2055686"/>
          </a:xfrm>
          <a:prstGeom prst="wedgeEllipseCallout">
            <a:avLst>
              <a:gd name="adj1" fmla="val -83055"/>
              <a:gd name="adj2" fmla="val 56832"/>
            </a:avLst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2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…mal sehen was Sie noch wissen…</a:t>
            </a:r>
            <a:endParaRPr lang="de-DE" sz="3200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28120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gerundetes Rechteck 1"/>
          <p:cNvSpPr/>
          <p:nvPr/>
        </p:nvSpPr>
        <p:spPr>
          <a:xfrm>
            <a:off x="2988912" y="143601"/>
            <a:ext cx="6472988" cy="56323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Geschäftsgang – </a:t>
            </a:r>
            <a:r>
              <a:rPr lang="de-D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adley Hand ITC" panose="03070402050302030203" pitchFamily="66" charset="0"/>
              </a:rPr>
              <a:t>Quiz 3</a:t>
            </a:r>
            <a:endParaRPr lang="de-DE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adley Hand ITC" panose="03070402050302030203" pitchFamily="66" charset="0"/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1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grpSp>
        <p:nvGrpSpPr>
          <p:cNvPr id="6" name="Gruppieren 5"/>
          <p:cNvGrpSpPr/>
          <p:nvPr/>
        </p:nvGrpSpPr>
        <p:grpSpPr>
          <a:xfrm>
            <a:off x="871538" y="544561"/>
            <a:ext cx="8853668" cy="1233852"/>
            <a:chOff x="871538" y="1405759"/>
            <a:chExt cx="8853668" cy="1233852"/>
          </a:xfrm>
        </p:grpSpPr>
        <p:sp>
          <p:nvSpPr>
            <p:cNvPr id="4" name="Abgerundetes Rechteck 3"/>
            <p:cNvSpPr/>
            <p:nvPr/>
          </p:nvSpPr>
          <p:spPr>
            <a:xfrm>
              <a:off x="1721644" y="1604535"/>
              <a:ext cx="8003562" cy="1035076"/>
            </a:xfrm>
            <a:prstGeom prst="round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sz="2400" b="1" dirty="0" smtClean="0">
                  <a:solidFill>
                    <a:schemeClr val="bg1"/>
                  </a:solidFill>
                </a:rPr>
                <a:t>Nennen Sie drei Organe der Rechtspflege.</a:t>
              </a:r>
              <a:endParaRPr lang="de-DE" sz="2400" b="1" dirty="0">
                <a:solidFill>
                  <a:schemeClr val="bg1"/>
                </a:solidFill>
              </a:endParaRPr>
            </a:p>
          </p:txBody>
        </p:sp>
        <p:sp>
          <p:nvSpPr>
            <p:cNvPr id="3" name="Ellipse 2"/>
            <p:cNvSpPr/>
            <p:nvPr/>
          </p:nvSpPr>
          <p:spPr>
            <a:xfrm>
              <a:off x="871538" y="1405759"/>
              <a:ext cx="914400" cy="914400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3600" b="1" dirty="0" smtClean="0"/>
                <a:t>1.</a:t>
              </a:r>
              <a:endParaRPr lang="de-DE" sz="3600" b="1" dirty="0"/>
            </a:p>
          </p:txBody>
        </p:sp>
      </p:grpSp>
      <p:sp>
        <p:nvSpPr>
          <p:cNvPr id="38" name="Wolkenförmige Legende 37"/>
          <p:cNvSpPr/>
          <p:nvPr/>
        </p:nvSpPr>
        <p:spPr>
          <a:xfrm>
            <a:off x="9417621" y="143601"/>
            <a:ext cx="2417556" cy="1013608"/>
          </a:xfrm>
          <a:prstGeom prst="cloudCallout">
            <a:avLst>
              <a:gd name="adj1" fmla="val -59247"/>
              <a:gd name="adj2" fmla="val -34760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adley Hand ITC" panose="03070402050302030203" pitchFamily="66" charset="0"/>
              </a:rPr>
              <a:t>die schnellen 7</a:t>
            </a:r>
            <a:endParaRPr lang="de-DE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adley Hand ITC" panose="03070402050302030203" pitchFamily="66" charset="0"/>
            </a:endParaRPr>
          </a:p>
        </p:txBody>
      </p:sp>
      <p:sp>
        <p:nvSpPr>
          <p:cNvPr id="11" name="Gefaltete Ecke 10"/>
          <p:cNvSpPr/>
          <p:nvPr/>
        </p:nvSpPr>
        <p:spPr>
          <a:xfrm>
            <a:off x="2519826" y="2046762"/>
            <a:ext cx="2105996" cy="1950603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8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Rechts-pfleger</a:t>
            </a:r>
            <a:endParaRPr lang="de-DE" sz="28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2" name="Ellipse 11"/>
          <p:cNvSpPr/>
          <p:nvPr/>
        </p:nvSpPr>
        <p:spPr>
          <a:xfrm>
            <a:off x="162755" y="143601"/>
            <a:ext cx="681480" cy="701723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/>
              <a:t>Q03</a:t>
            </a:r>
            <a:endParaRPr lang="de-DE" sz="2000" b="1" dirty="0"/>
          </a:p>
        </p:txBody>
      </p:sp>
      <p:sp>
        <p:nvSpPr>
          <p:cNvPr id="13" name="Gefaltete Ecke 12"/>
          <p:cNvSpPr/>
          <p:nvPr/>
        </p:nvSpPr>
        <p:spPr>
          <a:xfrm rot="21260758">
            <a:off x="4886071" y="4364305"/>
            <a:ext cx="2105996" cy="1950603"/>
          </a:xfrm>
          <a:prstGeom prst="foldedCorner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8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Schöffe</a:t>
            </a:r>
            <a:endParaRPr lang="de-DE" sz="28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4" name="Gefaltete Ecke 13"/>
          <p:cNvSpPr/>
          <p:nvPr/>
        </p:nvSpPr>
        <p:spPr>
          <a:xfrm>
            <a:off x="9865983" y="3292722"/>
            <a:ext cx="2105996" cy="1950603"/>
          </a:xfrm>
          <a:prstGeom prst="foldedCorner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8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Notare</a:t>
            </a:r>
            <a:endParaRPr lang="de-DE" sz="28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5" name="Gefaltete Ecke 14"/>
          <p:cNvSpPr/>
          <p:nvPr/>
        </p:nvSpPr>
        <p:spPr>
          <a:xfrm rot="21260758">
            <a:off x="7578056" y="2154424"/>
            <a:ext cx="2105996" cy="1950603"/>
          </a:xfrm>
          <a:prstGeom prst="foldedCorner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800" b="1" dirty="0" err="1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UdG</a:t>
            </a:r>
            <a:endParaRPr lang="de-DE" sz="28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7" name="Gefaltete Ecke 16"/>
          <p:cNvSpPr/>
          <p:nvPr/>
        </p:nvSpPr>
        <p:spPr>
          <a:xfrm>
            <a:off x="4886071" y="2218423"/>
            <a:ext cx="2105996" cy="1950603"/>
          </a:xfrm>
          <a:prstGeom prst="foldedCorner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800" b="1" dirty="0" err="1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Staatsan</a:t>
            </a:r>
            <a:r>
              <a:rPr lang="de-DE" sz="28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-</a:t>
            </a:r>
          </a:p>
          <a:p>
            <a:pPr algn="ctr"/>
            <a:r>
              <a:rPr lang="de-DE" sz="28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walt</a:t>
            </a:r>
            <a:endParaRPr lang="de-DE" sz="28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8" name="Gefaltete Ecke 17"/>
          <p:cNvSpPr/>
          <p:nvPr/>
        </p:nvSpPr>
        <p:spPr>
          <a:xfrm>
            <a:off x="7487091" y="4463710"/>
            <a:ext cx="2105996" cy="1950603"/>
          </a:xfrm>
          <a:prstGeom prst="foldedCorner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8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Gerichts-vollzieher</a:t>
            </a:r>
            <a:endParaRPr lang="de-DE" sz="28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9" name="Gefaltete Ecke 18"/>
          <p:cNvSpPr/>
          <p:nvPr/>
        </p:nvSpPr>
        <p:spPr>
          <a:xfrm>
            <a:off x="275740" y="1913916"/>
            <a:ext cx="2105996" cy="1950603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8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Richter</a:t>
            </a:r>
            <a:endParaRPr lang="de-DE" sz="28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20" name="Gefaltete Ecke 19"/>
          <p:cNvSpPr/>
          <p:nvPr/>
        </p:nvSpPr>
        <p:spPr>
          <a:xfrm rot="21260758">
            <a:off x="171593" y="4232826"/>
            <a:ext cx="2105996" cy="1950603"/>
          </a:xfrm>
          <a:prstGeom prst="foldedCorner">
            <a:avLst/>
          </a:prstGeom>
          <a:solidFill>
            <a:schemeClr val="accent2"/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800" b="1" dirty="0" err="1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Rechtsan-wälte</a:t>
            </a:r>
            <a:endParaRPr lang="de-DE" sz="28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21" name="Gefaltete Ecke 20"/>
          <p:cNvSpPr/>
          <p:nvPr/>
        </p:nvSpPr>
        <p:spPr>
          <a:xfrm>
            <a:off x="2437597" y="4331824"/>
            <a:ext cx="2105996" cy="1950603"/>
          </a:xfrm>
          <a:prstGeom prst="foldedCorner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8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Justiz-hauptwacht-meister</a:t>
            </a:r>
            <a:endParaRPr lang="de-DE" sz="28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41873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3" grpId="0" animBg="1"/>
      <p:bldP spid="14" grpId="0" animBg="1"/>
      <p:bldP spid="15" grpId="0" animBg="1"/>
      <p:bldP spid="17" grpId="0" animBg="1"/>
      <p:bldP spid="18" grpId="0" animBg="1"/>
      <p:bldP spid="19" grpId="0" animBg="1"/>
      <p:bldP spid="20" grpId="0" animBg="1"/>
      <p:bldP spid="2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gerundetes Rechteck 1"/>
          <p:cNvSpPr/>
          <p:nvPr/>
        </p:nvSpPr>
        <p:spPr>
          <a:xfrm>
            <a:off x="2988912" y="143601"/>
            <a:ext cx="6472988" cy="56323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Geschäftsgang – </a:t>
            </a:r>
            <a:r>
              <a:rPr lang="de-D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adley Hand ITC" panose="03070402050302030203" pitchFamily="66" charset="0"/>
              </a:rPr>
              <a:t>Quiz 3</a:t>
            </a:r>
            <a:endParaRPr lang="de-DE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adley Hand ITC" panose="03070402050302030203" pitchFamily="66" charset="0"/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2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grpSp>
        <p:nvGrpSpPr>
          <p:cNvPr id="6" name="Gruppieren 5"/>
          <p:cNvGrpSpPr/>
          <p:nvPr/>
        </p:nvGrpSpPr>
        <p:grpSpPr>
          <a:xfrm>
            <a:off x="871538" y="544561"/>
            <a:ext cx="8853668" cy="1396188"/>
            <a:chOff x="871538" y="1405759"/>
            <a:chExt cx="8853668" cy="1396188"/>
          </a:xfrm>
        </p:grpSpPr>
        <p:sp>
          <p:nvSpPr>
            <p:cNvPr id="4" name="Abgerundetes Rechteck 3"/>
            <p:cNvSpPr/>
            <p:nvPr/>
          </p:nvSpPr>
          <p:spPr>
            <a:xfrm>
              <a:off x="1721644" y="1604534"/>
              <a:ext cx="8003562" cy="1197413"/>
            </a:xfrm>
            <a:prstGeom prst="round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sz="2400" b="1" dirty="0" smtClean="0"/>
                <a:t>Geben Sie die Sonderzuständigkeiten dreier Amtsgerichte in Berlin an.</a:t>
              </a:r>
              <a:endParaRPr lang="de-DE" sz="2400" b="1" dirty="0"/>
            </a:p>
          </p:txBody>
        </p:sp>
        <p:sp>
          <p:nvSpPr>
            <p:cNvPr id="3" name="Ellipse 2"/>
            <p:cNvSpPr/>
            <p:nvPr/>
          </p:nvSpPr>
          <p:spPr>
            <a:xfrm>
              <a:off x="871538" y="1405759"/>
              <a:ext cx="914400" cy="914400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3600" dirty="0" smtClean="0"/>
                <a:t>2.</a:t>
              </a:r>
              <a:endParaRPr lang="de-DE" sz="3600" dirty="0"/>
            </a:p>
          </p:txBody>
        </p:sp>
      </p:grpSp>
      <p:sp>
        <p:nvSpPr>
          <p:cNvPr id="38" name="Wolkenförmige Legende 37"/>
          <p:cNvSpPr/>
          <p:nvPr/>
        </p:nvSpPr>
        <p:spPr>
          <a:xfrm>
            <a:off x="9417621" y="143601"/>
            <a:ext cx="2417556" cy="1013608"/>
          </a:xfrm>
          <a:prstGeom prst="cloudCallout">
            <a:avLst>
              <a:gd name="adj1" fmla="val -59247"/>
              <a:gd name="adj2" fmla="val -34760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adley Hand ITC" panose="03070402050302030203" pitchFamily="66" charset="0"/>
              </a:rPr>
              <a:t>die schnellen 7</a:t>
            </a:r>
            <a:endParaRPr lang="de-DE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adley Hand ITC" panose="03070402050302030203" pitchFamily="66" charset="0"/>
            </a:endParaRPr>
          </a:p>
        </p:txBody>
      </p:sp>
      <p:sp>
        <p:nvSpPr>
          <p:cNvPr id="12" name="Gefaltete Ecke 11"/>
          <p:cNvSpPr/>
          <p:nvPr/>
        </p:nvSpPr>
        <p:spPr>
          <a:xfrm rot="21293279">
            <a:off x="1208419" y="2453699"/>
            <a:ext cx="2105996" cy="1950603"/>
          </a:xfrm>
          <a:prstGeom prst="foldedCorner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8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AG Wedding</a:t>
            </a:r>
            <a:endParaRPr lang="de-DE" sz="28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1" name="Gefaltete Ecke 10"/>
          <p:cNvSpPr/>
          <p:nvPr/>
        </p:nvSpPr>
        <p:spPr>
          <a:xfrm rot="21293279">
            <a:off x="1874320" y="3941950"/>
            <a:ext cx="2105996" cy="1950603"/>
          </a:xfrm>
          <a:prstGeom prst="foldedCorner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zentrales</a:t>
            </a:r>
          </a:p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Mahngericht</a:t>
            </a:r>
            <a:endParaRPr lang="de-DE" sz="2800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3" name="Gefaltete Ecke 12"/>
          <p:cNvSpPr/>
          <p:nvPr/>
        </p:nvSpPr>
        <p:spPr>
          <a:xfrm>
            <a:off x="4811646" y="2250592"/>
            <a:ext cx="2105996" cy="1950603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8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AG Charlotten-burg</a:t>
            </a:r>
            <a:endParaRPr lang="de-DE" sz="28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4" name="Gefaltete Ecke 13"/>
          <p:cNvSpPr/>
          <p:nvPr/>
        </p:nvSpPr>
        <p:spPr>
          <a:xfrm rot="21293279">
            <a:off x="4811647" y="3941950"/>
            <a:ext cx="2105996" cy="1950603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8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Register-sachen</a:t>
            </a:r>
            <a:endParaRPr lang="de-DE" sz="28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5" name="Gefaltete Ecke 14"/>
          <p:cNvSpPr/>
          <p:nvPr/>
        </p:nvSpPr>
        <p:spPr>
          <a:xfrm rot="21293279">
            <a:off x="8265770" y="2273003"/>
            <a:ext cx="2105996" cy="1950603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8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AG Kreuzberg</a:t>
            </a:r>
            <a:endParaRPr lang="de-DE" sz="28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6" name="Gefaltete Ecke 15"/>
          <p:cNvSpPr/>
          <p:nvPr/>
        </p:nvSpPr>
        <p:spPr>
          <a:xfrm rot="493170">
            <a:off x="8017264" y="4142835"/>
            <a:ext cx="2105996" cy="1950603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8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Familien-sachen</a:t>
            </a:r>
            <a:endParaRPr lang="de-DE" sz="28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7559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1" grpId="0" animBg="1"/>
      <p:bldP spid="13" grpId="0" animBg="1"/>
      <p:bldP spid="14" grpId="0" animBg="1"/>
      <p:bldP spid="15" grpId="0" animBg="1"/>
      <p:bldP spid="1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gerundetes Rechteck 1"/>
          <p:cNvSpPr/>
          <p:nvPr/>
        </p:nvSpPr>
        <p:spPr>
          <a:xfrm>
            <a:off x="2988912" y="143601"/>
            <a:ext cx="6472988" cy="56323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Geschäftsgang – </a:t>
            </a:r>
            <a:r>
              <a:rPr lang="de-D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adley Hand ITC" panose="03070402050302030203" pitchFamily="66" charset="0"/>
              </a:rPr>
              <a:t>Quiz 3</a:t>
            </a:r>
            <a:endParaRPr lang="de-DE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adley Hand ITC" panose="03070402050302030203" pitchFamily="66" charset="0"/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10" name="Rechteck 9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grpSp>
        <p:nvGrpSpPr>
          <p:cNvPr id="6" name="Gruppieren 5"/>
          <p:cNvGrpSpPr/>
          <p:nvPr/>
        </p:nvGrpSpPr>
        <p:grpSpPr>
          <a:xfrm>
            <a:off x="871538" y="544561"/>
            <a:ext cx="8853668" cy="1233852"/>
            <a:chOff x="871538" y="1405759"/>
            <a:chExt cx="8853668" cy="1233852"/>
          </a:xfrm>
        </p:grpSpPr>
        <p:sp>
          <p:nvSpPr>
            <p:cNvPr id="4" name="Abgerundetes Rechteck 3"/>
            <p:cNvSpPr/>
            <p:nvPr/>
          </p:nvSpPr>
          <p:spPr>
            <a:xfrm>
              <a:off x="1721644" y="1604535"/>
              <a:ext cx="8003562" cy="1035076"/>
            </a:xfrm>
            <a:prstGeom prst="round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sz="2400" b="1" dirty="0" smtClean="0"/>
                <a:t>Wo kann man diese Sonderzuständigkeiten ablesen?</a:t>
              </a:r>
              <a:endParaRPr lang="de-DE" sz="2400" b="1" dirty="0"/>
            </a:p>
          </p:txBody>
        </p:sp>
        <p:sp>
          <p:nvSpPr>
            <p:cNvPr id="3" name="Ellipse 2"/>
            <p:cNvSpPr/>
            <p:nvPr/>
          </p:nvSpPr>
          <p:spPr>
            <a:xfrm>
              <a:off x="871538" y="1405759"/>
              <a:ext cx="914400" cy="914400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3600" dirty="0"/>
                <a:t>3</a:t>
              </a:r>
              <a:r>
                <a:rPr lang="de-DE" sz="3600" dirty="0" smtClean="0"/>
                <a:t>.</a:t>
              </a:r>
              <a:endParaRPr lang="de-DE" sz="3600" dirty="0"/>
            </a:p>
          </p:txBody>
        </p:sp>
      </p:grpSp>
      <p:sp>
        <p:nvSpPr>
          <p:cNvPr id="22" name="Gefaltete Ecke 21"/>
          <p:cNvSpPr/>
          <p:nvPr/>
        </p:nvSpPr>
        <p:spPr>
          <a:xfrm rot="21260758">
            <a:off x="1935914" y="3121181"/>
            <a:ext cx="2105996" cy="1950603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8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Zuweisungs-</a:t>
            </a:r>
            <a:endParaRPr lang="de-DE" sz="28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38" name="Wolkenförmige Legende 37"/>
          <p:cNvSpPr/>
          <p:nvPr/>
        </p:nvSpPr>
        <p:spPr>
          <a:xfrm>
            <a:off x="9417621" y="143601"/>
            <a:ext cx="2417556" cy="1013608"/>
          </a:xfrm>
          <a:prstGeom prst="cloudCallout">
            <a:avLst>
              <a:gd name="adj1" fmla="val -59247"/>
              <a:gd name="adj2" fmla="val -34760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adley Hand ITC" panose="03070402050302030203" pitchFamily="66" charset="0"/>
              </a:rPr>
              <a:t>die schnellen 7</a:t>
            </a:r>
            <a:endParaRPr lang="de-DE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adley Hand ITC" panose="03070402050302030203" pitchFamily="66" charset="0"/>
            </a:endParaRPr>
          </a:p>
        </p:txBody>
      </p:sp>
      <p:sp>
        <p:nvSpPr>
          <p:cNvPr id="11" name="Gefaltete Ecke 10"/>
          <p:cNvSpPr/>
          <p:nvPr/>
        </p:nvSpPr>
        <p:spPr>
          <a:xfrm>
            <a:off x="4008294" y="3022183"/>
            <a:ext cx="2105996" cy="1950603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800" b="1" dirty="0" err="1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verordnung</a:t>
            </a:r>
            <a:endParaRPr lang="de-DE" sz="28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2" name="Gefaltete Ecke 11"/>
          <p:cNvSpPr/>
          <p:nvPr/>
        </p:nvSpPr>
        <p:spPr>
          <a:xfrm>
            <a:off x="6042877" y="3022182"/>
            <a:ext cx="2105996" cy="1950603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8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des</a:t>
            </a:r>
            <a:endParaRPr lang="de-DE" sz="28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3" name="Gefaltete Ecke 12"/>
          <p:cNvSpPr/>
          <p:nvPr/>
        </p:nvSpPr>
        <p:spPr>
          <a:xfrm rot="21384021">
            <a:off x="7693408" y="3029432"/>
            <a:ext cx="2105996" cy="1950603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8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Landes </a:t>
            </a:r>
          </a:p>
          <a:p>
            <a:pPr algn="ctr"/>
            <a:r>
              <a:rPr lang="de-DE" sz="28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Berlin</a:t>
            </a:r>
            <a:endParaRPr lang="de-DE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58229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11" grpId="0" animBg="1"/>
      <p:bldP spid="12" grpId="0" animBg="1"/>
      <p:bldP spid="1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gerundetes Rechteck 1"/>
          <p:cNvSpPr/>
          <p:nvPr/>
        </p:nvSpPr>
        <p:spPr>
          <a:xfrm>
            <a:off x="2988912" y="143601"/>
            <a:ext cx="6472988" cy="56323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Geschäftsgang – </a:t>
            </a:r>
            <a:r>
              <a:rPr lang="de-D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adley Hand ITC" panose="03070402050302030203" pitchFamily="66" charset="0"/>
              </a:rPr>
              <a:t>Quiz 3</a:t>
            </a:r>
            <a:endParaRPr lang="de-DE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adley Hand ITC" panose="03070402050302030203" pitchFamily="66" charset="0"/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10" name="Rechteck 9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grpSp>
        <p:nvGrpSpPr>
          <p:cNvPr id="6" name="Gruppieren 5"/>
          <p:cNvGrpSpPr/>
          <p:nvPr/>
        </p:nvGrpSpPr>
        <p:grpSpPr>
          <a:xfrm>
            <a:off x="871538" y="544561"/>
            <a:ext cx="8853668" cy="1233852"/>
            <a:chOff x="871538" y="1405759"/>
            <a:chExt cx="8853668" cy="1233852"/>
          </a:xfrm>
        </p:grpSpPr>
        <p:sp>
          <p:nvSpPr>
            <p:cNvPr id="4" name="Abgerundetes Rechteck 3"/>
            <p:cNvSpPr/>
            <p:nvPr/>
          </p:nvSpPr>
          <p:spPr>
            <a:xfrm>
              <a:off x="1721644" y="1604535"/>
              <a:ext cx="8003562" cy="1035076"/>
            </a:xfrm>
            <a:prstGeom prst="round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sz="2400" b="1" dirty="0" smtClean="0"/>
                <a:t>Wie viele Geschäftsstellen hat ein Amtsgericht?</a:t>
              </a:r>
            </a:p>
            <a:p>
              <a:r>
                <a:rPr lang="de-DE" sz="2400" b="1" dirty="0" smtClean="0"/>
                <a:t>Nennen Sie den entsprechenden Paragraphen.</a:t>
              </a:r>
              <a:endParaRPr lang="de-DE" sz="2400" b="1" dirty="0"/>
            </a:p>
          </p:txBody>
        </p:sp>
        <p:sp>
          <p:nvSpPr>
            <p:cNvPr id="3" name="Ellipse 2"/>
            <p:cNvSpPr/>
            <p:nvPr/>
          </p:nvSpPr>
          <p:spPr>
            <a:xfrm>
              <a:off x="871538" y="1405759"/>
              <a:ext cx="914400" cy="914400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3600" dirty="0" smtClean="0"/>
                <a:t>4.</a:t>
              </a:r>
              <a:endParaRPr lang="de-DE" sz="3600" dirty="0"/>
            </a:p>
          </p:txBody>
        </p:sp>
      </p:grpSp>
      <p:sp>
        <p:nvSpPr>
          <p:cNvPr id="22" name="Gefaltete Ecke 21"/>
          <p:cNvSpPr/>
          <p:nvPr/>
        </p:nvSpPr>
        <p:spPr>
          <a:xfrm rot="269321">
            <a:off x="2541272" y="2378149"/>
            <a:ext cx="2105996" cy="1950603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8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eine</a:t>
            </a:r>
            <a:endParaRPr lang="de-DE" sz="28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38" name="Wolkenförmige Legende 37"/>
          <p:cNvSpPr/>
          <p:nvPr/>
        </p:nvSpPr>
        <p:spPr>
          <a:xfrm>
            <a:off x="9417621" y="143601"/>
            <a:ext cx="2417556" cy="1013608"/>
          </a:xfrm>
          <a:prstGeom prst="cloudCallout">
            <a:avLst>
              <a:gd name="adj1" fmla="val -59247"/>
              <a:gd name="adj2" fmla="val -34760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adley Hand ITC" panose="03070402050302030203" pitchFamily="66" charset="0"/>
              </a:rPr>
              <a:t>die schnellen 7</a:t>
            </a:r>
            <a:endParaRPr lang="de-DE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adley Hand ITC" panose="03070402050302030203" pitchFamily="66" charset="0"/>
            </a:endParaRPr>
          </a:p>
        </p:txBody>
      </p:sp>
      <p:sp>
        <p:nvSpPr>
          <p:cNvPr id="18" name="Gefaltete Ecke 17"/>
          <p:cNvSpPr/>
          <p:nvPr/>
        </p:nvSpPr>
        <p:spPr>
          <a:xfrm>
            <a:off x="5723425" y="2378149"/>
            <a:ext cx="2105996" cy="1950603"/>
          </a:xfrm>
          <a:prstGeom prst="foldedCorner">
            <a:avLst/>
          </a:prstGeom>
          <a:solidFill>
            <a:srgbClr val="EB9E6F"/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8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§ 153 GVG</a:t>
            </a:r>
            <a:endParaRPr lang="de-DE" sz="28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93083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1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gerundetes Rechteck 1"/>
          <p:cNvSpPr/>
          <p:nvPr/>
        </p:nvSpPr>
        <p:spPr>
          <a:xfrm>
            <a:off x="2988912" y="143601"/>
            <a:ext cx="6472988" cy="56323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Geschäftsgang – </a:t>
            </a:r>
            <a:r>
              <a:rPr lang="de-D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adley Hand ITC" panose="03070402050302030203" pitchFamily="66" charset="0"/>
              </a:rPr>
              <a:t>Quiz 3</a:t>
            </a:r>
            <a:endParaRPr lang="de-DE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adley Hand ITC" panose="03070402050302030203" pitchFamily="66" charset="0"/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5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grpSp>
        <p:nvGrpSpPr>
          <p:cNvPr id="6" name="Gruppieren 5"/>
          <p:cNvGrpSpPr/>
          <p:nvPr/>
        </p:nvGrpSpPr>
        <p:grpSpPr>
          <a:xfrm>
            <a:off x="871538" y="544561"/>
            <a:ext cx="8853668" cy="1233852"/>
            <a:chOff x="871538" y="1405759"/>
            <a:chExt cx="8853668" cy="1233852"/>
          </a:xfrm>
        </p:grpSpPr>
        <p:sp>
          <p:nvSpPr>
            <p:cNvPr id="4" name="Abgerundetes Rechteck 3"/>
            <p:cNvSpPr/>
            <p:nvPr/>
          </p:nvSpPr>
          <p:spPr>
            <a:xfrm>
              <a:off x="1721644" y="1604535"/>
              <a:ext cx="8003562" cy="1035076"/>
            </a:xfrm>
            <a:prstGeom prst="round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sz="2400" b="1" dirty="0" smtClean="0"/>
                <a:t>Benennen Sie vier Teilgeschäftsstellen.</a:t>
              </a:r>
              <a:endParaRPr lang="de-DE" sz="2400" b="1" dirty="0"/>
            </a:p>
          </p:txBody>
        </p:sp>
        <p:sp>
          <p:nvSpPr>
            <p:cNvPr id="3" name="Ellipse 2"/>
            <p:cNvSpPr/>
            <p:nvPr/>
          </p:nvSpPr>
          <p:spPr>
            <a:xfrm>
              <a:off x="871538" y="1405759"/>
              <a:ext cx="914400" cy="914400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3600" dirty="0"/>
                <a:t>5</a:t>
              </a:r>
              <a:r>
                <a:rPr lang="de-DE" sz="3600" dirty="0" smtClean="0"/>
                <a:t>.</a:t>
              </a:r>
              <a:endParaRPr lang="de-DE" sz="3600" dirty="0"/>
            </a:p>
          </p:txBody>
        </p:sp>
      </p:grpSp>
      <p:sp>
        <p:nvSpPr>
          <p:cNvPr id="22" name="Gefaltete Ecke 21"/>
          <p:cNvSpPr/>
          <p:nvPr/>
        </p:nvSpPr>
        <p:spPr>
          <a:xfrm>
            <a:off x="1226823" y="2102961"/>
            <a:ext cx="2105996" cy="1950603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0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Hinterlegungs-stelle</a:t>
            </a:r>
          </a:p>
        </p:txBody>
      </p:sp>
      <p:sp>
        <p:nvSpPr>
          <p:cNvPr id="38" name="Wolkenförmige Legende 37"/>
          <p:cNvSpPr/>
          <p:nvPr/>
        </p:nvSpPr>
        <p:spPr>
          <a:xfrm>
            <a:off x="9417621" y="143601"/>
            <a:ext cx="2417556" cy="1013608"/>
          </a:xfrm>
          <a:prstGeom prst="cloudCallout">
            <a:avLst>
              <a:gd name="adj1" fmla="val -59247"/>
              <a:gd name="adj2" fmla="val -34760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adley Hand ITC" panose="03070402050302030203" pitchFamily="66" charset="0"/>
              </a:rPr>
              <a:t>die schnellen 7</a:t>
            </a:r>
            <a:endParaRPr lang="de-DE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adley Hand ITC" panose="03070402050302030203" pitchFamily="66" charset="0"/>
            </a:endParaRPr>
          </a:p>
        </p:txBody>
      </p:sp>
      <p:sp>
        <p:nvSpPr>
          <p:cNvPr id="20" name="Gefaltete Ecke 19"/>
          <p:cNvSpPr/>
          <p:nvPr/>
        </p:nvSpPr>
        <p:spPr>
          <a:xfrm rot="21152564">
            <a:off x="4621686" y="2001736"/>
            <a:ext cx="2105996" cy="1950603"/>
          </a:xfrm>
          <a:prstGeom prst="foldedCorner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Zahlstelle</a:t>
            </a:r>
            <a:endParaRPr lang="de-DE" sz="2000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21" name="Gefaltete Ecke 20"/>
          <p:cNvSpPr/>
          <p:nvPr/>
        </p:nvSpPr>
        <p:spPr>
          <a:xfrm>
            <a:off x="5674684" y="3988605"/>
            <a:ext cx="2105996" cy="1950603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Briefannahme</a:t>
            </a:r>
            <a:endParaRPr lang="de-DE" sz="2000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6" name="Gefaltete Ecke 15"/>
          <p:cNvSpPr/>
          <p:nvPr/>
        </p:nvSpPr>
        <p:spPr>
          <a:xfrm>
            <a:off x="2783674" y="3988605"/>
            <a:ext cx="2105996" cy="1950603"/>
          </a:xfrm>
          <a:prstGeom prst="foldedCorner">
            <a:avLst/>
          </a:prstGeom>
          <a:solidFill>
            <a:srgbClr val="DF7BA1"/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Zeugen- und</a:t>
            </a:r>
          </a:p>
          <a:p>
            <a:pPr algn="ctr"/>
            <a:r>
              <a:rPr lang="de-DE" sz="20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Sach-verständigen</a:t>
            </a:r>
          </a:p>
          <a:p>
            <a:pPr algn="ctr"/>
            <a:r>
              <a:rPr lang="de-DE" sz="20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Entschädigung</a:t>
            </a:r>
            <a:endParaRPr lang="de-DE" sz="2000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4" name="Gefaltete Ecke 13"/>
          <p:cNvSpPr/>
          <p:nvPr/>
        </p:nvSpPr>
        <p:spPr>
          <a:xfrm>
            <a:off x="8364623" y="2001735"/>
            <a:ext cx="2105996" cy="1950603"/>
          </a:xfrm>
          <a:prstGeom prst="foldedCorner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Rechtsantrags-</a:t>
            </a:r>
          </a:p>
          <a:p>
            <a:pPr algn="ctr"/>
            <a:r>
              <a:rPr lang="de-DE" sz="20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stelle</a:t>
            </a:r>
            <a:endParaRPr lang="de-DE" sz="2000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27666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20" grpId="0" animBg="1"/>
      <p:bldP spid="21" grpId="0" animBg="1"/>
      <p:bldP spid="16" grpId="0" animBg="1"/>
      <p:bldP spid="1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gerundetes Rechteck 1"/>
          <p:cNvSpPr/>
          <p:nvPr/>
        </p:nvSpPr>
        <p:spPr>
          <a:xfrm>
            <a:off x="2988912" y="143601"/>
            <a:ext cx="6472988" cy="56323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Geschäftsgang – </a:t>
            </a:r>
            <a:r>
              <a:rPr lang="de-D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adley Hand ITC" panose="03070402050302030203" pitchFamily="66" charset="0"/>
              </a:rPr>
              <a:t>Quiz 3</a:t>
            </a:r>
            <a:endParaRPr lang="de-DE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adley Hand ITC" panose="03070402050302030203" pitchFamily="66" charset="0"/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6</a:t>
            </a:r>
          </a:p>
        </p:txBody>
      </p:sp>
      <p:sp>
        <p:nvSpPr>
          <p:cNvPr id="10" name="Rechteck 9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grpSp>
        <p:nvGrpSpPr>
          <p:cNvPr id="6" name="Gruppieren 5"/>
          <p:cNvGrpSpPr/>
          <p:nvPr/>
        </p:nvGrpSpPr>
        <p:grpSpPr>
          <a:xfrm>
            <a:off x="871538" y="544561"/>
            <a:ext cx="8853668" cy="1233852"/>
            <a:chOff x="871538" y="1405759"/>
            <a:chExt cx="8853668" cy="1233852"/>
          </a:xfrm>
        </p:grpSpPr>
        <p:sp>
          <p:nvSpPr>
            <p:cNvPr id="4" name="Abgerundetes Rechteck 3"/>
            <p:cNvSpPr/>
            <p:nvPr/>
          </p:nvSpPr>
          <p:spPr>
            <a:xfrm>
              <a:off x="1721644" y="1604535"/>
              <a:ext cx="8003562" cy="1035076"/>
            </a:xfrm>
            <a:prstGeom prst="round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sz="2400" b="1" dirty="0" smtClean="0"/>
                <a:t>Welche Arten der Geschäftsverteilungspläne kennen Sie?</a:t>
              </a:r>
              <a:endParaRPr lang="de-DE" sz="2400" b="1" dirty="0"/>
            </a:p>
          </p:txBody>
        </p:sp>
        <p:sp>
          <p:nvSpPr>
            <p:cNvPr id="3" name="Ellipse 2"/>
            <p:cNvSpPr/>
            <p:nvPr/>
          </p:nvSpPr>
          <p:spPr>
            <a:xfrm>
              <a:off x="871538" y="1405759"/>
              <a:ext cx="914400" cy="914400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3600" dirty="0" smtClean="0"/>
                <a:t>6.</a:t>
              </a:r>
              <a:endParaRPr lang="de-DE" sz="3600" dirty="0"/>
            </a:p>
          </p:txBody>
        </p:sp>
      </p:grpSp>
      <p:sp>
        <p:nvSpPr>
          <p:cNvPr id="38" name="Wolkenförmige Legende 37"/>
          <p:cNvSpPr/>
          <p:nvPr/>
        </p:nvSpPr>
        <p:spPr>
          <a:xfrm>
            <a:off x="9417621" y="143601"/>
            <a:ext cx="2417556" cy="1013608"/>
          </a:xfrm>
          <a:prstGeom prst="cloudCallout">
            <a:avLst>
              <a:gd name="adj1" fmla="val -59247"/>
              <a:gd name="adj2" fmla="val -34760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adley Hand ITC" panose="03070402050302030203" pitchFamily="66" charset="0"/>
              </a:rPr>
              <a:t>die schnellen 7</a:t>
            </a:r>
            <a:endParaRPr lang="de-DE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adley Hand ITC" panose="03070402050302030203" pitchFamily="66" charset="0"/>
            </a:endParaRPr>
          </a:p>
        </p:txBody>
      </p:sp>
      <p:sp>
        <p:nvSpPr>
          <p:cNvPr id="17" name="Gefaltete Ecke 16"/>
          <p:cNvSpPr/>
          <p:nvPr/>
        </p:nvSpPr>
        <p:spPr>
          <a:xfrm>
            <a:off x="1721644" y="2289490"/>
            <a:ext cx="2359024" cy="2246889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Richter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20" name="Gefaltete Ecke 19"/>
          <p:cNvSpPr/>
          <p:nvPr/>
        </p:nvSpPr>
        <p:spPr>
          <a:xfrm rot="21239691">
            <a:off x="4690160" y="2884297"/>
            <a:ext cx="2359024" cy="2246889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Rechtspfleger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21" name="Gefaltete Ecke 20"/>
          <p:cNvSpPr/>
          <p:nvPr/>
        </p:nvSpPr>
        <p:spPr>
          <a:xfrm>
            <a:off x="7658676" y="3597517"/>
            <a:ext cx="2359024" cy="2246889"/>
          </a:xfrm>
          <a:prstGeom prst="foldedCorner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4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Verwaltung</a:t>
            </a:r>
            <a:endParaRPr lang="de-DE" sz="2400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92690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20" grpId="0" animBg="1"/>
      <p:bldP spid="2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gerundetes Rechteck 1"/>
          <p:cNvSpPr/>
          <p:nvPr/>
        </p:nvSpPr>
        <p:spPr>
          <a:xfrm>
            <a:off x="2988912" y="143601"/>
            <a:ext cx="6472988" cy="56323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Geschäftsgang – </a:t>
            </a:r>
            <a:r>
              <a:rPr lang="de-DE" sz="36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adley Hand ITC" panose="03070402050302030203" pitchFamily="66" charset="0"/>
              </a:rPr>
              <a:t>Quiz 3</a:t>
            </a:r>
            <a:endParaRPr lang="de-DE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adley Hand ITC" panose="03070402050302030203" pitchFamily="66" charset="0"/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7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grpSp>
        <p:nvGrpSpPr>
          <p:cNvPr id="6" name="Gruppieren 5"/>
          <p:cNvGrpSpPr/>
          <p:nvPr/>
        </p:nvGrpSpPr>
        <p:grpSpPr>
          <a:xfrm>
            <a:off x="871538" y="540283"/>
            <a:ext cx="8853668" cy="1233852"/>
            <a:chOff x="871538" y="1405759"/>
            <a:chExt cx="8853668" cy="1233852"/>
          </a:xfrm>
        </p:grpSpPr>
        <p:sp>
          <p:nvSpPr>
            <p:cNvPr id="4" name="Abgerundetes Rechteck 3"/>
            <p:cNvSpPr/>
            <p:nvPr/>
          </p:nvSpPr>
          <p:spPr>
            <a:xfrm>
              <a:off x="1721644" y="1604535"/>
              <a:ext cx="8003562" cy="1035076"/>
            </a:xfrm>
            <a:prstGeom prst="round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sz="2400" b="1" dirty="0" smtClean="0"/>
                <a:t>Welche unterschiedlichen </a:t>
              </a:r>
              <a:r>
                <a:rPr lang="de-DE" sz="2400" b="1" dirty="0" err="1" smtClean="0"/>
                <a:t>Präsentate</a:t>
              </a:r>
              <a:r>
                <a:rPr lang="de-DE" sz="2400" b="1" dirty="0" smtClean="0"/>
                <a:t> gibt es?</a:t>
              </a:r>
              <a:endParaRPr lang="de-DE" sz="2400" b="1" dirty="0"/>
            </a:p>
          </p:txBody>
        </p:sp>
        <p:sp>
          <p:nvSpPr>
            <p:cNvPr id="3" name="Ellipse 2"/>
            <p:cNvSpPr/>
            <p:nvPr/>
          </p:nvSpPr>
          <p:spPr>
            <a:xfrm>
              <a:off x="871538" y="1405759"/>
              <a:ext cx="914400" cy="914400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3600" dirty="0" smtClean="0"/>
                <a:t>7.</a:t>
              </a:r>
              <a:endParaRPr lang="de-DE" sz="3600" dirty="0"/>
            </a:p>
          </p:txBody>
        </p:sp>
      </p:grpSp>
      <p:sp>
        <p:nvSpPr>
          <p:cNvPr id="38" name="Wolkenförmige Legende 37"/>
          <p:cNvSpPr/>
          <p:nvPr/>
        </p:nvSpPr>
        <p:spPr>
          <a:xfrm>
            <a:off x="9417621" y="143601"/>
            <a:ext cx="2417556" cy="1013608"/>
          </a:xfrm>
          <a:prstGeom prst="cloudCallout">
            <a:avLst>
              <a:gd name="adj1" fmla="val -59247"/>
              <a:gd name="adj2" fmla="val -34760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adley Hand ITC" panose="03070402050302030203" pitchFamily="66" charset="0"/>
              </a:rPr>
              <a:t>die schnellen 7</a:t>
            </a:r>
            <a:endParaRPr lang="de-DE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adley Hand ITC" panose="03070402050302030203" pitchFamily="66" charset="0"/>
            </a:endParaRPr>
          </a:p>
        </p:txBody>
      </p:sp>
      <p:sp>
        <p:nvSpPr>
          <p:cNvPr id="17" name="Gefaltete Ecke 16"/>
          <p:cNvSpPr/>
          <p:nvPr/>
        </p:nvSpPr>
        <p:spPr>
          <a:xfrm>
            <a:off x="2138642" y="1972181"/>
            <a:ext cx="2383322" cy="2218313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Einfaches Präsentat</a:t>
            </a:r>
            <a:endParaRPr lang="de-DE" sz="2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1" name="Gefaltete Ecke 10"/>
          <p:cNvSpPr/>
          <p:nvPr/>
        </p:nvSpPr>
        <p:spPr>
          <a:xfrm>
            <a:off x="4829655" y="2369593"/>
            <a:ext cx="2383322" cy="2218313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Präsentat mit vollem Namenszug</a:t>
            </a:r>
            <a:endParaRPr lang="de-DE" sz="2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2" name="Gefaltete Ecke 11"/>
          <p:cNvSpPr/>
          <p:nvPr/>
        </p:nvSpPr>
        <p:spPr>
          <a:xfrm>
            <a:off x="7809956" y="2745316"/>
            <a:ext cx="2383322" cy="2218313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Präsentat mit genauer Zeitangabe </a:t>
            </a:r>
            <a:endParaRPr lang="de-DE" sz="2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70887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1" grpId="0" animBg="1"/>
      <p:bldP spid="12" grpId="0" animBg="1"/>
    </p:bld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208</Words>
  <Application>Microsoft Office PowerPoint</Application>
  <PresentationFormat>Breitbild</PresentationFormat>
  <Paragraphs>108</Paragraphs>
  <Slides>8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8</vt:i4>
      </vt:variant>
    </vt:vector>
  </HeadingPairs>
  <TitlesOfParts>
    <vt:vector size="14" baseType="lpstr">
      <vt:lpstr>Arial</vt:lpstr>
      <vt:lpstr>Bradley Hand ITC</vt:lpstr>
      <vt:lpstr>Calibri</vt:lpstr>
      <vt:lpstr>Calibri Light</vt:lpstr>
      <vt:lpstr>MV Boli</vt:lpstr>
      <vt:lpstr>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ITDZ-Berlin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Carus, Natascha</dc:creator>
  <cp:lastModifiedBy>Schulz, André</cp:lastModifiedBy>
  <cp:revision>23</cp:revision>
  <cp:lastPrinted>2024-10-09T07:51:23Z</cp:lastPrinted>
  <dcterms:created xsi:type="dcterms:W3CDTF">2023-07-31T11:36:16Z</dcterms:created>
  <dcterms:modified xsi:type="dcterms:W3CDTF">2024-10-09T07:52:06Z</dcterms:modified>
</cp:coreProperties>
</file>