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56" r:id="rId3"/>
    <p:sldId id="357" r:id="rId4"/>
    <p:sldId id="358" r:id="rId5"/>
    <p:sldId id="359" r:id="rId6"/>
    <p:sldId id="360" r:id="rId7"/>
    <p:sldId id="364" r:id="rId8"/>
    <p:sldId id="363" r:id="rId9"/>
    <p:sldId id="3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54" d="100"/>
          <a:sy n="54" d="100"/>
        </p:scale>
        <p:origin x="108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620DAE-C4F9-4C6F-A6A5-55762F1BBC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Weitere Beteiligte im Betreuungsverfahren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6D8D58F-A38B-42AD-832C-1C96370B65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6046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515291" y="923109"/>
            <a:ext cx="910916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 err="1">
                <a:latin typeface="Arial Narrow" panose="020B0606020202030204" pitchFamily="34" charset="0"/>
              </a:rPr>
              <a:t>Bevollmächtiger</a:t>
            </a:r>
            <a:r>
              <a:rPr lang="de-DE" sz="3200" b="1" dirty="0">
                <a:latin typeface="Arial Narrow" panose="020B0606020202030204" pitchFamily="34" charset="0"/>
              </a:rPr>
              <a:t> (wurde durch Vorsorgevollmacht vom Betroffenen selbst bestimmt)</a:t>
            </a:r>
            <a:endParaRPr lang="de-DE" sz="3200" dirty="0">
              <a:latin typeface="Arial Narrow" panose="020B0606020202030204" pitchFamily="34" charset="0"/>
            </a:endParaRP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Zwingend beteiligt, wenn Aufgabenkreis betroffen (§ 274 Abs. 1 Nr. 3 </a:t>
            </a:r>
            <a:r>
              <a:rPr lang="de-DE" sz="2800" dirty="0" err="1">
                <a:latin typeface="Arial Narrow" panose="020B0606020202030204" pitchFamily="34" charset="0"/>
              </a:rPr>
              <a:t>FamFG</a:t>
            </a:r>
            <a:r>
              <a:rPr lang="de-DE" sz="2800" dirty="0">
                <a:latin typeface="Arial Narrow" panose="020B0606020202030204" pitchFamily="34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Betreuung und Bevollmächtigter können kollidieren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Beispiele: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Drohender Widerruf der Vollmacht durch Kontrollbetreuer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Betreuungsgerichtliche Genehmigung bei schwerwiegendem Gesundheitseingriff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572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27611" y="653143"/>
            <a:ext cx="1027611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Verfahrenspfleger § 276 </a:t>
            </a:r>
            <a:r>
              <a:rPr lang="de-DE" sz="4000" b="1" dirty="0" err="1">
                <a:latin typeface="Arial Narrow" panose="020B0606020202030204" pitchFamily="34" charset="0"/>
              </a:rPr>
              <a:t>FamFG</a:t>
            </a:r>
            <a:endParaRPr lang="de-DE" sz="4000" dirty="0">
              <a:latin typeface="Arial Narrow" panose="020B0606020202030204" pitchFamily="34" charset="0"/>
            </a:endParaRP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ERINNERUNG: § 275 </a:t>
            </a:r>
            <a:r>
              <a:rPr lang="de-DE" sz="2800" dirty="0" err="1">
                <a:latin typeface="Arial Narrow" panose="020B0606020202030204" pitchFamily="34" charset="0"/>
              </a:rPr>
              <a:t>FamFG</a:t>
            </a:r>
            <a:r>
              <a:rPr lang="de-DE" sz="2800" dirty="0">
                <a:latin typeface="Arial Narrow" panose="020B0606020202030204" pitchFamily="34" charset="0"/>
              </a:rPr>
              <a:t> </a:t>
            </a: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 Betroffener immer verfahrensfähig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ABER: kann u.U. Verfahrensrechte nicht </a:t>
            </a:r>
            <a:r>
              <a:rPr lang="de-DE" sz="2800" u="sng" dirty="0">
                <a:latin typeface="Arial Narrow" panose="020B0606020202030204" pitchFamily="34" charset="0"/>
                <a:sym typeface="Wingdings" panose="05000000000000000000" pitchFamily="2" charset="2"/>
              </a:rPr>
              <a:t>tatsächlich</a:t>
            </a: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 wahrnehmen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Verfahrenspfleger nimmt Verfahrensrechte für den Betroffenen wahr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Eigene Stellung  unabhängig von Betroffenem und Betreuer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Wird durch Beschluss bestellt</a:t>
            </a:r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Zwingend zu beteiligen, wenn bestellt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Unabhängiger Beteiligter; nimmt Verfahrensrecht unabhängig wahr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Kann keine materiell-rechtlichen Erklärungen abgeben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866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5429" y="330926"/>
            <a:ext cx="1111213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Betreuungsbehörde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>
                <a:latin typeface="Arial Narrow" panose="020B0606020202030204" pitchFamily="34" charset="0"/>
              </a:rPr>
              <a:t>Meist </a:t>
            </a:r>
            <a:r>
              <a:rPr lang="de-DE" sz="2400" b="1" dirty="0">
                <a:latin typeface="Arial Narrow" panose="020B0606020202030204" pitchFamily="34" charset="0"/>
              </a:rPr>
              <a:t>Teil der Sozial- oder Gesundheitsämter</a:t>
            </a:r>
            <a:r>
              <a:rPr lang="de-DE" sz="2400" dirty="0">
                <a:latin typeface="Arial Narrow" panose="020B0606020202030204" pitchFamily="34" charset="0"/>
              </a:rPr>
              <a:t>; manchmal auch der Jugendämter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>
                <a:latin typeface="Arial Narrow" panose="020B0606020202030204" pitchFamily="34" charset="0"/>
              </a:rPr>
              <a:t>Aufgaben:	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400" dirty="0">
                <a:latin typeface="Arial Narrow" panose="020B0606020202030204" pitchFamily="34" charset="0"/>
              </a:rPr>
              <a:t>Beratung von Betreuern, u.U. auch Weiterbildung </a:t>
            </a:r>
            <a:r>
              <a:rPr lang="de-DE" sz="2400" dirty="0">
                <a:solidFill>
                  <a:srgbClr val="FF0000"/>
                </a:solidFill>
                <a:latin typeface="Arial Narrow" panose="020B0606020202030204" pitchFamily="34" charset="0"/>
              </a:rPr>
              <a:t>!</a:t>
            </a:r>
            <a:endParaRPr lang="de-DE" sz="2400" dirty="0">
              <a:latin typeface="Arial Narrow" panose="020B060602020203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400" dirty="0">
                <a:latin typeface="Arial Narrow" panose="020B0606020202030204" pitchFamily="34" charset="0"/>
              </a:rPr>
              <a:t>Gerichtshilfe (Erstellung v. Sozialgutachten, Benennung von Betreuern, Ausübung von Beschwerderecht)</a:t>
            </a:r>
            <a:r>
              <a:rPr lang="de-DE" sz="2400" dirty="0">
                <a:solidFill>
                  <a:srgbClr val="FF0000"/>
                </a:solidFill>
                <a:latin typeface="Arial Narrow" panose="020B0606020202030204" pitchFamily="34" charset="0"/>
              </a:rPr>
              <a:t> !</a:t>
            </a:r>
            <a:endParaRPr lang="de-DE" sz="2400" dirty="0">
              <a:latin typeface="Arial Narrow" panose="020B060602020203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400" dirty="0">
                <a:latin typeface="Arial Narrow" panose="020B0606020202030204" pitchFamily="34" charset="0"/>
              </a:rPr>
              <a:t>Öffentliche Beglaubigung von Vorsorgevollmachten </a:t>
            </a:r>
            <a:r>
              <a:rPr lang="de-DE" sz="2400" dirty="0">
                <a:solidFill>
                  <a:srgbClr val="FF0000"/>
                </a:solidFill>
                <a:latin typeface="Arial Narrow" panose="020B0606020202030204" pitchFamily="34" charset="0"/>
              </a:rPr>
              <a:t>!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de-DE" sz="2400" dirty="0">
                <a:latin typeface="Arial Narrow" panose="020B0606020202030204" pitchFamily="34" charset="0"/>
              </a:rPr>
              <a:t>Übernahme von Betreuungen </a:t>
            </a:r>
            <a:r>
              <a:rPr lang="de-DE" sz="2400" dirty="0">
                <a:solidFill>
                  <a:srgbClr val="FF0000"/>
                </a:solidFill>
                <a:latin typeface="Arial Narrow" panose="020B0606020202030204" pitchFamily="34" charset="0"/>
              </a:rPr>
              <a:t>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>
                <a:latin typeface="Arial Narrow" panose="020B0606020202030204" pitchFamily="34" charset="0"/>
              </a:rPr>
              <a:t>Auf Antrag zwingend zu beteiligen, in bestimmten Verfahren zu beteiligen (vgl. § 274 Abs. 3 Nr. 1 u. 2 </a:t>
            </a:r>
            <a:r>
              <a:rPr lang="de-DE" sz="2400" dirty="0" err="1">
                <a:latin typeface="Arial Narrow" panose="020B0606020202030204" pitchFamily="34" charset="0"/>
              </a:rPr>
              <a:t>FamFG</a:t>
            </a:r>
            <a:r>
              <a:rPr lang="de-DE" sz="2400" dirty="0">
                <a:latin typeface="Arial Narrow" panose="020B0606020202030204" pitchFamily="34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>
                <a:latin typeface="Arial Narrow" panose="020B0606020202030204" pitchFamily="34" charset="0"/>
              </a:rPr>
              <a:t>Antragserfordernis dient zur Vermeidung unnötiger Verfahrenshandlungen (z.B. Zustellungen)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>
                <a:latin typeface="Arial Narrow" panose="020B0606020202030204" pitchFamily="34" charset="0"/>
              </a:rPr>
              <a:t>ABER: Anhörung der Behörde gem. § 279 Abs. 2 Satz 2 </a:t>
            </a:r>
            <a:r>
              <a:rPr lang="de-DE" sz="2400" dirty="0" err="1">
                <a:latin typeface="Arial Narrow" panose="020B0606020202030204" pitchFamily="34" charset="0"/>
              </a:rPr>
              <a:t>FamFG</a:t>
            </a:r>
            <a:r>
              <a:rPr lang="de-DE" sz="2400" dirty="0">
                <a:latin typeface="Arial Narrow" panose="020B0606020202030204" pitchFamily="34" charset="0"/>
              </a:rPr>
              <a:t> immer nötig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400" dirty="0">
                <a:latin typeface="Arial Narrow" panose="020B0606020202030204" pitchFamily="34" charset="0"/>
              </a:rPr>
              <a:t>Beschwerderecht unabhängig von Beteiligung (§ 303 Abs. 1 </a:t>
            </a:r>
            <a:r>
              <a:rPr lang="de-DE" sz="2400" dirty="0" err="1">
                <a:latin typeface="Arial Narrow" panose="020B0606020202030204" pitchFamily="34" charset="0"/>
              </a:rPr>
              <a:t>FamFG</a:t>
            </a:r>
            <a:r>
              <a:rPr lang="de-DE" sz="2400" dirty="0">
                <a:latin typeface="Arial Narrow" panose="020B0606020202030204" pitchFamily="34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950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63107" y="444137"/>
            <a:ext cx="1040674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Zwingende Verfahrensbeteiligung der Betreuungsbehörde !!!</a:t>
            </a:r>
          </a:p>
          <a:p>
            <a:pPr algn="ctr"/>
            <a:endParaRPr lang="de-DE" sz="4000" dirty="0">
              <a:latin typeface="Arial Narrow" panose="020B0606020202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FF0000"/>
                </a:solidFill>
                <a:latin typeface="Arial Narrow" panose="020B0606020202030204" pitchFamily="34" charset="0"/>
              </a:rPr>
              <a:t>Bestellung eines Betreuers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FF0000"/>
                </a:solidFill>
                <a:latin typeface="Arial Narrow" panose="020B0606020202030204" pitchFamily="34" charset="0"/>
              </a:rPr>
              <a:t>Anordnung Einwilligungsvorbehalt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FF0000"/>
                </a:solidFill>
                <a:latin typeface="Arial Narrow" panose="020B0606020202030204" pitchFamily="34" charset="0"/>
              </a:rPr>
              <a:t>Aufhebung/Verlängerung der Betreuung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FF0000"/>
                </a:solidFill>
                <a:latin typeface="Arial Narrow" panose="020B0606020202030204" pitchFamily="34" charset="0"/>
              </a:rPr>
              <a:t>Einschränkung/Erweiterung der Aufgabenkreise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FF0000"/>
                </a:solidFill>
                <a:latin typeface="Arial Narrow" panose="020B0606020202030204" pitchFamily="34" charset="0"/>
              </a:rPr>
              <a:t>Betreuerwechsel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3600" dirty="0">
                <a:solidFill>
                  <a:srgbClr val="FF0000"/>
                </a:solidFill>
                <a:latin typeface="Arial Narrow" panose="020B0606020202030204" pitchFamily="34" charset="0"/>
              </a:rPr>
              <a:t>Bestellung eines weiteren Betreuers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840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62446" y="975360"/>
            <a:ext cx="988422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>
                <a:latin typeface="Arial Narrow" panose="020B0606020202030204" pitchFamily="34" charset="0"/>
              </a:rPr>
              <a:t>Angehörige und Vertraute</a:t>
            </a:r>
          </a:p>
          <a:p>
            <a:pPr algn="ctr"/>
            <a:endParaRPr lang="de-DE" sz="4000" b="1" dirty="0">
              <a:latin typeface="Arial Narrow" panose="020B060602020203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Personenkreis nach § 274 Abs. 4 </a:t>
            </a:r>
            <a:r>
              <a:rPr lang="de-DE" sz="2800" dirty="0" err="1">
                <a:latin typeface="Arial Narrow" panose="020B0606020202030204" pitchFamily="34" charset="0"/>
              </a:rPr>
              <a:t>FamFG</a:t>
            </a:r>
            <a:r>
              <a:rPr lang="de-DE" sz="2800" dirty="0">
                <a:latin typeface="Arial Narrow" panose="020B0606020202030204" pitchFamily="34" charset="0"/>
              </a:rPr>
              <a:t>  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Im Interesse des Betroffenen (muss nicht erklärt sein)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latin typeface="Arial Narrow" panose="020B0606020202030204" pitchFamily="34" charset="0"/>
              </a:rPr>
              <a:t>Beteiligung von Amts wegen oder auf Antrag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7972425" y="2185851"/>
            <a:ext cx="401927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4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Wer gehört dazu?</a:t>
            </a: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731" y="4318426"/>
            <a:ext cx="6079631" cy="2090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929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95697" y="1005180"/>
            <a:ext cx="1011065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Muss-Beteiligte sind zwingend am Verfahren zu beteiligen, dem Gericht steht kein Ermessen zu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Kann-Beteiligte können auf Antrag oder von Amts wegen beteiligt werden; Gericht hat Ermessen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Wird Muss-Beteiligter übergangen </a:t>
            </a: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 Beschwerderecht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Stellt Kann-Beteiligter Antrag auf Beteiligung  Beschwerderecht bei Ablehnung</a:t>
            </a:r>
            <a:endParaRPr lang="de-DE" sz="3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49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1154" y="731520"/>
            <a:ext cx="99103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b="1" dirty="0">
                <a:latin typeface="Arial Narrow" panose="020B0606020202030204" pitchFamily="34" charset="0"/>
              </a:rPr>
              <a:t>Kann- und Muss-Beteiligte</a:t>
            </a:r>
          </a:p>
          <a:p>
            <a:pPr algn="ctr"/>
            <a:endParaRPr lang="de-DE" sz="4400" b="1" dirty="0">
              <a:latin typeface="Arial Narrow" panose="020B0606020202030204" pitchFamily="34" charset="0"/>
            </a:endParaRPr>
          </a:p>
          <a:p>
            <a:r>
              <a:rPr lang="de-DE" sz="2800" b="1" dirty="0">
                <a:latin typeface="Arial Narrow" panose="020B0606020202030204" pitchFamily="34" charset="0"/>
              </a:rPr>
              <a:t>Muss-Beteiligte                                Kann-Beteiligte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1154" y="2865120"/>
            <a:ext cx="377081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Betroffener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Betreuer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Bevollmächtigter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>
                <a:latin typeface="Arial Narrow" panose="020B0606020202030204" pitchFamily="34" charset="0"/>
              </a:rPr>
              <a:t>Verfahrenspfleger</a:t>
            </a:r>
          </a:p>
          <a:p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Betreuungsbehörde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5495109" y="2865120"/>
            <a:ext cx="5486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Angehörige und Vertrauenspersonen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de-DE" sz="2800" dirty="0">
              <a:latin typeface="Arial Narrow" panose="020B0606020202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Vertreter der Staatskasse</a:t>
            </a:r>
          </a:p>
        </p:txBody>
      </p:sp>
    </p:spTree>
    <p:extLst>
      <p:ext uri="{BB962C8B-B14F-4D97-AF65-F5344CB8AC3E}">
        <p14:creationId xmlns:p14="http://schemas.microsoft.com/office/powerpoint/2010/main" val="3839219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95697" y="1005180"/>
            <a:ext cx="1011065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Muss-Beteiligte sind zwingend am Verfahren zu beteiligen, dem Gericht steht kein Ermessen zu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Kann-Beteiligte können auf Antrag oder von Amts wegen beteiligt werden; Gericht hat Ermessen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</a:rPr>
              <a:t>Wird Muss-Beteiligter übergangen </a:t>
            </a: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 Beschwerderecht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>
                <a:latin typeface="Arial Narrow" panose="020B0606020202030204" pitchFamily="34" charset="0"/>
                <a:sym typeface="Wingdings" panose="05000000000000000000" pitchFamily="2" charset="2"/>
              </a:rPr>
              <a:t>Stellt Kann-Beteiligter Antrag auf Beteiligung  Beschwerderecht bei Ablehnung</a:t>
            </a:r>
            <a:endParaRPr lang="de-DE" sz="3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565337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385</Words>
  <Application>Microsoft Office PowerPoint</Application>
  <PresentationFormat>Breitbild</PresentationFormat>
  <Paragraphs>66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Century Gothic</vt:lpstr>
      <vt:lpstr>Wingdings</vt:lpstr>
      <vt:lpstr>Wingdings 3</vt:lpstr>
      <vt:lpstr>Segment</vt:lpstr>
      <vt:lpstr>Weitere Beteiligte im Betreuungsverfahren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Weitere Beteiligte im Betreuungsverfahren</dc:title>
  <dc:creator>Neuendorf-Schulz, Simone</dc:creator>
  <cp:lastModifiedBy>Neuendorf-Schulz, Simone</cp:lastModifiedBy>
  <cp:revision>1</cp:revision>
  <dcterms:created xsi:type="dcterms:W3CDTF">2024-12-05T06:59:51Z</dcterms:created>
  <dcterms:modified xsi:type="dcterms:W3CDTF">2024-12-05T07:09:51Z</dcterms:modified>
</cp:coreProperties>
</file>