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 showGuides="1">
      <p:cViewPr varScale="1">
        <p:scale>
          <a:sx n="66" d="100"/>
          <a:sy n="66" d="100"/>
        </p:scale>
        <p:origin x="67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26198-92AB-497C-94E1-43DBE5F6459D}" type="datetimeFigureOut">
              <a:rPr lang="de-DE" smtClean="0"/>
              <a:t>10.12.2024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5EE66-BC08-4A86-8451-062CEC00330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93203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26198-92AB-497C-94E1-43DBE5F6459D}" type="datetimeFigureOut">
              <a:rPr lang="de-DE" smtClean="0"/>
              <a:t>10.12.2024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5EE66-BC08-4A86-8451-062CEC00330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02011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26198-92AB-497C-94E1-43DBE5F6459D}" type="datetimeFigureOut">
              <a:rPr lang="de-DE" smtClean="0"/>
              <a:t>10.12.2024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5EE66-BC08-4A86-8451-062CEC00330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96712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26198-92AB-497C-94E1-43DBE5F6459D}" type="datetimeFigureOut">
              <a:rPr lang="de-DE" smtClean="0"/>
              <a:t>10.12.2024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5EE66-BC08-4A86-8451-062CEC00330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92653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26198-92AB-497C-94E1-43DBE5F6459D}" type="datetimeFigureOut">
              <a:rPr lang="de-DE" smtClean="0"/>
              <a:t>10.12.2024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5EE66-BC08-4A86-8451-062CEC00330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94040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26198-92AB-497C-94E1-43DBE5F6459D}" type="datetimeFigureOut">
              <a:rPr lang="de-DE" smtClean="0"/>
              <a:t>10.12.2024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5EE66-BC08-4A86-8451-062CEC00330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42107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26198-92AB-497C-94E1-43DBE5F6459D}" type="datetimeFigureOut">
              <a:rPr lang="de-DE" smtClean="0"/>
              <a:t>10.12.2024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5EE66-BC08-4A86-8451-062CEC00330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6812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26198-92AB-497C-94E1-43DBE5F6459D}" type="datetimeFigureOut">
              <a:rPr lang="de-DE" smtClean="0"/>
              <a:t>10.12.2024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5EE66-BC08-4A86-8451-062CEC00330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70849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26198-92AB-497C-94E1-43DBE5F6459D}" type="datetimeFigureOut">
              <a:rPr lang="de-DE" smtClean="0"/>
              <a:t>10.12.2024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5EE66-BC08-4A86-8451-062CEC00330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40161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26198-92AB-497C-94E1-43DBE5F6459D}" type="datetimeFigureOut">
              <a:rPr lang="de-DE" smtClean="0"/>
              <a:t>10.12.2024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5EE66-BC08-4A86-8451-062CEC00330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825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26198-92AB-497C-94E1-43DBE5F6459D}" type="datetimeFigureOut">
              <a:rPr lang="de-DE" smtClean="0"/>
              <a:t>10.12.2024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5EE66-BC08-4A86-8451-062CEC00330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2733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26198-92AB-497C-94E1-43DBE5F6459D}" type="datetimeFigureOut">
              <a:rPr lang="de-DE" smtClean="0"/>
              <a:t>10.12.2024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85EE66-BC08-4A86-8451-062CEC00330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7847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859506" y="137079"/>
            <a:ext cx="6472988" cy="452855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Familiensachen</a:t>
            </a: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7C8A909F-DF94-4A93-94EC-8D3889172139}"/>
              </a:ext>
            </a:extLst>
          </p:cNvPr>
          <p:cNvSpPr/>
          <p:nvPr/>
        </p:nvSpPr>
        <p:spPr>
          <a:xfrm>
            <a:off x="353654" y="914630"/>
            <a:ext cx="8868228" cy="386015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400" dirty="0"/>
              <a:t>1) Die 13-jährige Lucie schwänzt sehr häufig die Schule. Ihre Klassenlehrerin macht</a:t>
            </a:r>
          </a:p>
          <a:p>
            <a:r>
              <a:rPr lang="de-DE" sz="2400" dirty="0"/>
              <a:t>sich große Sorgen um Lucie.</a:t>
            </a:r>
            <a:r>
              <a:rPr lang="de-DE" sz="2400" b="1" dirty="0"/>
              <a:t> </a:t>
            </a:r>
            <a:endParaRPr lang="de-DE" sz="2400" dirty="0"/>
          </a:p>
          <a:p>
            <a:r>
              <a:rPr lang="de-DE" sz="2400" b="1" dirty="0"/>
              <a:t> </a:t>
            </a:r>
            <a:endParaRPr lang="de-DE" sz="2400" dirty="0"/>
          </a:p>
          <a:p>
            <a:r>
              <a:rPr lang="de-DE" sz="2400" b="1" dirty="0"/>
              <a:t>a) Welche Anregung könnte die Klassenlehrerin wem geben?</a:t>
            </a:r>
            <a:endParaRPr lang="de-DE" sz="2400" dirty="0"/>
          </a:p>
          <a:p>
            <a:r>
              <a:rPr lang="de-DE" sz="2400" b="1" dirty="0"/>
              <a:t>b) Welche Maßnahmen könnte das Familiengericht treffen? Nennen Sie die gesetzlichen Bestimmungen.</a:t>
            </a:r>
            <a:endParaRPr lang="de-DE" sz="2400" dirty="0"/>
          </a:p>
          <a:p>
            <a:r>
              <a:rPr lang="de-DE" sz="2400" dirty="0"/>
              <a:t> </a:t>
            </a:r>
          </a:p>
        </p:txBody>
      </p:sp>
      <p:sp>
        <p:nvSpPr>
          <p:cNvPr id="5" name="Gefaltete Ecke 4"/>
          <p:cNvSpPr/>
          <p:nvPr/>
        </p:nvSpPr>
        <p:spPr>
          <a:xfrm rot="21352705">
            <a:off x="9816791" y="195418"/>
            <a:ext cx="1681100" cy="1604345"/>
          </a:xfrm>
          <a:prstGeom prst="foldedCorner">
            <a:avLst/>
          </a:prstGeom>
          <a:solidFill>
            <a:srgbClr val="E9DA69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 zur Übung 047</a:t>
            </a: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F7C47765-716C-4F15-BCA8-E679D7C0BECF}"/>
              </a:ext>
            </a:extLst>
          </p:cNvPr>
          <p:cNvSpPr/>
          <p:nvPr/>
        </p:nvSpPr>
        <p:spPr>
          <a:xfrm>
            <a:off x="2694346" y="4229363"/>
            <a:ext cx="9274629" cy="210841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400" i="1" dirty="0"/>
              <a:t>a) Kindeswohlgefährdung – Mitteilung an das Familiengericht oder Jugendamt</a:t>
            </a:r>
            <a:endParaRPr lang="de-DE" sz="2400" dirty="0"/>
          </a:p>
          <a:p>
            <a:r>
              <a:rPr lang="de-DE" sz="2400" i="1" dirty="0"/>
              <a:t>b) Gebot zur </a:t>
            </a:r>
            <a:r>
              <a:rPr lang="de-DE" sz="2400" i="1" baseline="30000" dirty="0"/>
              <a:t> </a:t>
            </a:r>
            <a:r>
              <a:rPr lang="de-DE" sz="2400" i="1" dirty="0"/>
              <a:t>Einhaltung der Schulpflicht zu sorgen  § 1666 </a:t>
            </a:r>
            <a:r>
              <a:rPr lang="de-DE" sz="2400" i="1" baseline="30000" dirty="0"/>
              <a:t> </a:t>
            </a:r>
            <a:r>
              <a:rPr lang="de-DE" sz="2400" i="1" dirty="0"/>
              <a:t>III Nr.2 BGB 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1888628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859506" y="137079"/>
            <a:ext cx="6472988" cy="452855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Familiensachen</a:t>
            </a: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7C8A909F-DF94-4A93-94EC-8D3889172139}"/>
              </a:ext>
            </a:extLst>
          </p:cNvPr>
          <p:cNvSpPr/>
          <p:nvPr/>
        </p:nvSpPr>
        <p:spPr>
          <a:xfrm>
            <a:off x="353654" y="914630"/>
            <a:ext cx="8868228" cy="386015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400"/>
              <a:t>2) a) Die Eltern des 8-jährigen Benjamin sind Drogenabhängig und vernachlässigen ihren Sohn erheblich. Er ist unterernährt. Die Schule des Jungen macht eine Meldung beim Jugendamt, dass die Kindeswohlgefährdung an das Familiengericht weiterleitet.</a:t>
            </a:r>
          </a:p>
          <a:p>
            <a:r>
              <a:rPr lang="de-DE" sz="2400"/>
              <a:t> </a:t>
            </a:r>
          </a:p>
          <a:p>
            <a:r>
              <a:rPr lang="de-DE" sz="2400" b="1"/>
              <a:t>Welche Maßnahmen könnte das Familiengericht treffen? Nennen Sie die gesetzlichen Bestimmungen.</a:t>
            </a:r>
            <a:endParaRPr lang="de-DE" sz="2400"/>
          </a:p>
        </p:txBody>
      </p:sp>
      <p:sp>
        <p:nvSpPr>
          <p:cNvPr id="5" name="Gefaltete Ecke 4"/>
          <p:cNvSpPr/>
          <p:nvPr/>
        </p:nvSpPr>
        <p:spPr>
          <a:xfrm rot="21352705">
            <a:off x="9816791" y="195418"/>
            <a:ext cx="1681100" cy="1604345"/>
          </a:xfrm>
          <a:prstGeom prst="foldedCorner">
            <a:avLst/>
          </a:prstGeom>
          <a:solidFill>
            <a:srgbClr val="E9DA69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 zur Übung 047</a:t>
            </a: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F7C47765-716C-4F15-BCA8-E679D7C0BECF}"/>
              </a:ext>
            </a:extLst>
          </p:cNvPr>
          <p:cNvSpPr/>
          <p:nvPr/>
        </p:nvSpPr>
        <p:spPr>
          <a:xfrm>
            <a:off x="2694347" y="4364764"/>
            <a:ext cx="8162340" cy="183760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400" i="1"/>
              <a:t>a) Gebot zur</a:t>
            </a:r>
            <a:r>
              <a:rPr lang="de-DE" sz="2400" i="1" baseline="30000"/>
              <a:t> </a:t>
            </a:r>
            <a:r>
              <a:rPr lang="de-DE" sz="2400" i="1"/>
              <a:t>Annahme von öffentlicher Hilfe und Leistungen</a:t>
            </a:r>
            <a:endParaRPr lang="de-DE" sz="2400"/>
          </a:p>
          <a:p>
            <a:r>
              <a:rPr lang="de-DE" sz="2400" i="1"/>
              <a:t>  § 1666 </a:t>
            </a:r>
            <a:r>
              <a:rPr lang="de-DE" sz="2400" i="1" baseline="30000"/>
              <a:t> </a:t>
            </a:r>
            <a:r>
              <a:rPr lang="de-DE" sz="2400" i="1"/>
              <a:t>III Nr.1 BGB </a:t>
            </a:r>
            <a:endParaRPr lang="de-DE" sz="2400"/>
          </a:p>
        </p:txBody>
      </p:sp>
    </p:spTree>
    <p:extLst>
      <p:ext uri="{BB962C8B-B14F-4D97-AF65-F5344CB8AC3E}">
        <p14:creationId xmlns:p14="http://schemas.microsoft.com/office/powerpoint/2010/main" val="1902981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859506" y="137079"/>
            <a:ext cx="6472988" cy="452855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Familiensachen</a:t>
            </a: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7C8A909F-DF94-4A93-94EC-8D3889172139}"/>
              </a:ext>
            </a:extLst>
          </p:cNvPr>
          <p:cNvSpPr/>
          <p:nvPr/>
        </p:nvSpPr>
        <p:spPr>
          <a:xfrm>
            <a:off x="353654" y="914631"/>
            <a:ext cx="8868228" cy="251437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400" b="1"/>
              <a:t>b) Welche Maßnahmen kann das Familiengericht noch treffen, wenn das Kindeswohl anhalten gefährdet bleibt und Hilfemaßnahmen nicht greifen?</a:t>
            </a:r>
            <a:endParaRPr lang="de-DE" sz="2400"/>
          </a:p>
        </p:txBody>
      </p:sp>
      <p:sp>
        <p:nvSpPr>
          <p:cNvPr id="5" name="Gefaltete Ecke 4"/>
          <p:cNvSpPr/>
          <p:nvPr/>
        </p:nvSpPr>
        <p:spPr>
          <a:xfrm rot="21352705">
            <a:off x="9816791" y="195418"/>
            <a:ext cx="1681100" cy="1604345"/>
          </a:xfrm>
          <a:prstGeom prst="foldedCorner">
            <a:avLst/>
          </a:prstGeom>
          <a:solidFill>
            <a:srgbClr val="E9DA69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 zur Übung 047</a:t>
            </a: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F7C47765-716C-4F15-BCA8-E679D7C0BECF}"/>
              </a:ext>
            </a:extLst>
          </p:cNvPr>
          <p:cNvSpPr/>
          <p:nvPr/>
        </p:nvSpPr>
        <p:spPr>
          <a:xfrm>
            <a:off x="2495001" y="3152760"/>
            <a:ext cx="8162340" cy="183760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400" i="1"/>
              <a:t>b) teilweise oder vollständiger Entzug der elterlichen Sorge</a:t>
            </a:r>
            <a:endParaRPr lang="de-DE" sz="2400"/>
          </a:p>
          <a:p>
            <a:r>
              <a:rPr lang="de-DE" sz="2400" i="1"/>
              <a:t>  § 1666 </a:t>
            </a:r>
            <a:r>
              <a:rPr lang="de-DE" sz="2400" i="1" baseline="30000"/>
              <a:t> </a:t>
            </a:r>
            <a:r>
              <a:rPr lang="de-DE" sz="2400" i="1"/>
              <a:t>III Nr.6 BGB </a:t>
            </a:r>
            <a:endParaRPr lang="de-DE" sz="2400"/>
          </a:p>
        </p:txBody>
      </p:sp>
    </p:spTree>
    <p:extLst>
      <p:ext uri="{BB962C8B-B14F-4D97-AF65-F5344CB8AC3E}">
        <p14:creationId xmlns:p14="http://schemas.microsoft.com/office/powerpoint/2010/main" val="765388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859506" y="137079"/>
            <a:ext cx="6472988" cy="452855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Familiensachen</a:t>
            </a: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7C8A909F-DF94-4A93-94EC-8D3889172139}"/>
              </a:ext>
            </a:extLst>
          </p:cNvPr>
          <p:cNvSpPr/>
          <p:nvPr/>
        </p:nvSpPr>
        <p:spPr>
          <a:xfrm>
            <a:off x="353654" y="914631"/>
            <a:ext cx="9407656" cy="301874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400" dirty="0"/>
              <a:t>3)  Die Mutter der 9-jährigen Greta zeigt beim Familiengericht eine Kindeswohlgefährdung an. Der Vater des Kindes schlägt seine Tochter und Gretas Mutter weiß nicht weiter. Sie wendet sich an des Familiengericht. </a:t>
            </a:r>
          </a:p>
          <a:p>
            <a:r>
              <a:rPr lang="de-DE" sz="2400" i="1" dirty="0"/>
              <a:t> </a:t>
            </a:r>
            <a:endParaRPr lang="de-DE" sz="2400" dirty="0"/>
          </a:p>
          <a:p>
            <a:r>
              <a:rPr lang="de-DE" sz="2400" b="1" dirty="0"/>
              <a:t>Welche Maßnahmen könnte das Familiengericht treffen? Nennen Sie die gesetzlichen Bestimmungen.</a:t>
            </a:r>
            <a:endParaRPr lang="de-DE" sz="2400" dirty="0"/>
          </a:p>
        </p:txBody>
      </p:sp>
      <p:sp>
        <p:nvSpPr>
          <p:cNvPr id="5" name="Gefaltete Ecke 4"/>
          <p:cNvSpPr/>
          <p:nvPr/>
        </p:nvSpPr>
        <p:spPr>
          <a:xfrm rot="21352705">
            <a:off x="9816791" y="195418"/>
            <a:ext cx="1681100" cy="1604345"/>
          </a:xfrm>
          <a:prstGeom prst="foldedCorner">
            <a:avLst/>
          </a:prstGeom>
          <a:solidFill>
            <a:srgbClr val="E9DA69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 zur Übung 047</a:t>
            </a: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F7C47765-716C-4F15-BCA8-E679D7C0BECF}"/>
              </a:ext>
            </a:extLst>
          </p:cNvPr>
          <p:cNvSpPr/>
          <p:nvPr/>
        </p:nvSpPr>
        <p:spPr>
          <a:xfrm>
            <a:off x="2495001" y="3792119"/>
            <a:ext cx="8162340" cy="183760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400" i="1" dirty="0"/>
              <a:t>Verbot die Familienwohnung zu nutzen</a:t>
            </a:r>
            <a:endParaRPr lang="de-DE" sz="2400" dirty="0"/>
          </a:p>
          <a:p>
            <a:r>
              <a:rPr lang="de-DE" sz="2400" i="1" dirty="0"/>
              <a:t>  § 1666 </a:t>
            </a:r>
            <a:r>
              <a:rPr lang="de-DE" sz="2400" i="1" baseline="30000" dirty="0"/>
              <a:t> </a:t>
            </a:r>
            <a:r>
              <a:rPr lang="de-DE" sz="2400" i="1" dirty="0"/>
              <a:t>III Nr.3 BGB </a:t>
            </a:r>
            <a:endParaRPr lang="de-DE" sz="2400" dirty="0"/>
          </a:p>
          <a:p>
            <a:r>
              <a:rPr lang="de-DE" sz="2400" i="1" dirty="0"/>
              <a:t>Verbot die Verbindung zum Kind aufzunehmen</a:t>
            </a:r>
            <a:endParaRPr lang="de-DE" sz="2400" dirty="0"/>
          </a:p>
          <a:p>
            <a:r>
              <a:rPr lang="de-DE" sz="2400" i="1" dirty="0"/>
              <a:t>  § 1666 </a:t>
            </a:r>
            <a:r>
              <a:rPr lang="de-DE" sz="2400" i="1" baseline="30000" dirty="0"/>
              <a:t> </a:t>
            </a:r>
            <a:r>
              <a:rPr lang="de-DE" sz="2400" i="1" dirty="0"/>
              <a:t>III Nr.4 BGB 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2077649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4" grpId="0" animBg="1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299</Words>
  <Application>Microsoft Office PowerPoint</Application>
  <PresentationFormat>Breitbild</PresentationFormat>
  <Paragraphs>39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MV Boli</vt:lpstr>
      <vt:lpstr>Office</vt:lpstr>
      <vt:lpstr>PowerPoint-Präsentation</vt:lpstr>
      <vt:lpstr>PowerPoint-Präsentation</vt:lpstr>
      <vt:lpstr>PowerPoint-Präsentation</vt:lpstr>
      <vt:lpstr>PowerPoint-Präsentation</vt:lpstr>
    </vt:vector>
  </TitlesOfParts>
  <Company>ITDZ-Berlin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Carus, Natascha</dc:creator>
  <cp:lastModifiedBy>Carus, Natascha</cp:lastModifiedBy>
  <cp:revision>17</cp:revision>
  <dcterms:created xsi:type="dcterms:W3CDTF">2023-06-21T15:27:07Z</dcterms:created>
  <dcterms:modified xsi:type="dcterms:W3CDTF">2024-12-10T16:28:49Z</dcterms:modified>
</cp:coreProperties>
</file>