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7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3203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01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712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6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404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107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81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84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0161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2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273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26198-92AB-497C-94E1-43DBE5F6459D}" type="datetimeFigureOut">
              <a:rPr lang="de-DE" smtClean="0"/>
              <a:t>10.12.2024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EE66-BC08-4A86-8451-062CEC00330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59506" y="137079"/>
            <a:ext cx="6472988" cy="45285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8A909F-DF94-4A93-94EC-8D3889172139}"/>
              </a:ext>
            </a:extLst>
          </p:cNvPr>
          <p:cNvSpPr/>
          <p:nvPr/>
        </p:nvSpPr>
        <p:spPr>
          <a:xfrm>
            <a:off x="353654" y="914630"/>
            <a:ext cx="8868228" cy="38601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1) Die 13-jährige Lucie schwänzt sehr häufig die Schule. Ihre Klassenlehrerin macht</a:t>
            </a:r>
          </a:p>
          <a:p>
            <a:r>
              <a:rPr lang="de-DE" sz="2400" dirty="0"/>
              <a:t>sich große Sorgen um Lucie.</a:t>
            </a:r>
            <a:r>
              <a:rPr lang="de-DE" sz="2400" b="1" dirty="0"/>
              <a:t> </a:t>
            </a:r>
            <a:endParaRPr lang="de-DE" sz="2400" dirty="0"/>
          </a:p>
          <a:p>
            <a:r>
              <a:rPr lang="de-DE" sz="2400" b="1" dirty="0"/>
              <a:t> </a:t>
            </a:r>
            <a:endParaRPr lang="de-DE" sz="2400" dirty="0"/>
          </a:p>
          <a:p>
            <a:r>
              <a:rPr lang="de-DE" sz="2400" b="1" dirty="0"/>
              <a:t>a) Welche Anregung könnte die Klassenlehrerin wem geben?</a:t>
            </a:r>
            <a:endParaRPr lang="de-DE" sz="2400" dirty="0"/>
          </a:p>
          <a:p>
            <a:r>
              <a:rPr lang="de-DE" sz="2400" b="1" dirty="0"/>
              <a:t>b) Welche Maßnahmen könnte das Familiengericht treffen? Nennen Sie die gesetzlichen Bestimmungen.</a:t>
            </a:r>
            <a:endParaRPr lang="de-DE" sz="2400" dirty="0"/>
          </a:p>
          <a:p>
            <a:r>
              <a:rPr lang="de-DE" sz="2400" dirty="0"/>
              <a:t> </a:t>
            </a:r>
          </a:p>
        </p:txBody>
      </p:sp>
      <p:sp>
        <p:nvSpPr>
          <p:cNvPr id="5" name="Gefaltete Ecke 4"/>
          <p:cNvSpPr/>
          <p:nvPr/>
        </p:nvSpPr>
        <p:spPr>
          <a:xfrm rot="21352705">
            <a:off x="9816791" y="195418"/>
            <a:ext cx="1681100" cy="160434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zur Übung 047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7C47765-716C-4F15-BCA8-E679D7C0BECF}"/>
              </a:ext>
            </a:extLst>
          </p:cNvPr>
          <p:cNvSpPr/>
          <p:nvPr/>
        </p:nvSpPr>
        <p:spPr>
          <a:xfrm>
            <a:off x="2694346" y="4229363"/>
            <a:ext cx="9274629" cy="21084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i="1" dirty="0"/>
              <a:t>a) Kindeswohlgefährdung – Mitteilung an das Familiengericht oder Jugendamt</a:t>
            </a:r>
            <a:endParaRPr lang="de-DE" sz="2400" dirty="0"/>
          </a:p>
          <a:p>
            <a:r>
              <a:rPr lang="de-DE" sz="2400" i="1" dirty="0"/>
              <a:t>b) Gebot zur </a:t>
            </a:r>
            <a:r>
              <a:rPr lang="de-DE" sz="2400" i="1" baseline="30000" dirty="0"/>
              <a:t> </a:t>
            </a:r>
            <a:r>
              <a:rPr lang="de-DE" sz="2400" i="1" dirty="0"/>
              <a:t>Einhaltung der Schulpflicht zu sorgen  § 1666 </a:t>
            </a:r>
            <a:r>
              <a:rPr lang="de-DE" sz="2400" i="1" baseline="30000" dirty="0"/>
              <a:t> </a:t>
            </a:r>
            <a:r>
              <a:rPr lang="de-DE" sz="2400" i="1" dirty="0"/>
              <a:t>III Nr.2 BGB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8862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59506" y="137079"/>
            <a:ext cx="6472988" cy="45285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8A909F-DF94-4A93-94EC-8D3889172139}"/>
              </a:ext>
            </a:extLst>
          </p:cNvPr>
          <p:cNvSpPr/>
          <p:nvPr/>
        </p:nvSpPr>
        <p:spPr>
          <a:xfrm>
            <a:off x="353654" y="914630"/>
            <a:ext cx="8868228" cy="38601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/>
              <a:t>2) a) Die Eltern des 8-jährigen Benjamin sind Drogenabhängig und vernachlässigen ihren Sohn erheblich. Er ist unterernährt. Die Schule des Jungen macht eine Meldung beim Jugendamt, dass die Kindeswohlgefährdung an das Familiengericht weiterleitet.</a:t>
            </a:r>
          </a:p>
          <a:p>
            <a:r>
              <a:rPr lang="de-DE" sz="2400"/>
              <a:t> </a:t>
            </a:r>
          </a:p>
          <a:p>
            <a:r>
              <a:rPr lang="de-DE" sz="2400" b="1"/>
              <a:t>Welche Maßnahmen könnte das Familiengericht treffen? Nennen Sie die gesetzlichen Bestimmungen.</a:t>
            </a:r>
            <a:endParaRPr lang="de-DE" sz="2400"/>
          </a:p>
        </p:txBody>
      </p:sp>
      <p:sp>
        <p:nvSpPr>
          <p:cNvPr id="5" name="Gefaltete Ecke 4"/>
          <p:cNvSpPr/>
          <p:nvPr/>
        </p:nvSpPr>
        <p:spPr>
          <a:xfrm rot="21352705">
            <a:off x="9816791" y="195418"/>
            <a:ext cx="1681100" cy="160434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zur Übung 047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7C47765-716C-4F15-BCA8-E679D7C0BECF}"/>
              </a:ext>
            </a:extLst>
          </p:cNvPr>
          <p:cNvSpPr/>
          <p:nvPr/>
        </p:nvSpPr>
        <p:spPr>
          <a:xfrm>
            <a:off x="2694347" y="4364764"/>
            <a:ext cx="8162340" cy="18376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i="1"/>
              <a:t>a) Gebot zur</a:t>
            </a:r>
            <a:r>
              <a:rPr lang="de-DE" sz="2400" i="1" baseline="30000"/>
              <a:t> </a:t>
            </a:r>
            <a:r>
              <a:rPr lang="de-DE" sz="2400" i="1"/>
              <a:t>Annahme von öffentlicher Hilfe und Leistungen</a:t>
            </a:r>
            <a:endParaRPr lang="de-DE" sz="2400"/>
          </a:p>
          <a:p>
            <a:r>
              <a:rPr lang="de-DE" sz="2400" i="1"/>
              <a:t>  § 1666 </a:t>
            </a:r>
            <a:r>
              <a:rPr lang="de-DE" sz="2400" i="1" baseline="30000"/>
              <a:t> </a:t>
            </a:r>
            <a:r>
              <a:rPr lang="de-DE" sz="2400" i="1"/>
              <a:t>III Nr.1 BGB 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190298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59506" y="137079"/>
            <a:ext cx="6472988" cy="45285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8A909F-DF94-4A93-94EC-8D3889172139}"/>
              </a:ext>
            </a:extLst>
          </p:cNvPr>
          <p:cNvSpPr/>
          <p:nvPr/>
        </p:nvSpPr>
        <p:spPr>
          <a:xfrm>
            <a:off x="353654" y="914631"/>
            <a:ext cx="8868228" cy="251437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/>
              <a:t>b) Welche Maßnahmen kann das Familiengericht noch treffen, wenn das Kindeswohl anhalten gefährdet bleibt und Hilfemaßnahmen nicht greifen?</a:t>
            </a:r>
            <a:endParaRPr lang="de-DE" sz="2400"/>
          </a:p>
        </p:txBody>
      </p:sp>
      <p:sp>
        <p:nvSpPr>
          <p:cNvPr id="5" name="Gefaltete Ecke 4"/>
          <p:cNvSpPr/>
          <p:nvPr/>
        </p:nvSpPr>
        <p:spPr>
          <a:xfrm rot="21352705">
            <a:off x="9816791" y="195418"/>
            <a:ext cx="1681100" cy="160434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zur Übung 047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7C47765-716C-4F15-BCA8-E679D7C0BECF}"/>
              </a:ext>
            </a:extLst>
          </p:cNvPr>
          <p:cNvSpPr/>
          <p:nvPr/>
        </p:nvSpPr>
        <p:spPr>
          <a:xfrm>
            <a:off x="2495001" y="3152760"/>
            <a:ext cx="8162340" cy="18376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i="1"/>
              <a:t>b) teilweise oder vollständiger Entzug der elterlichen Sorge</a:t>
            </a:r>
            <a:endParaRPr lang="de-DE" sz="2400"/>
          </a:p>
          <a:p>
            <a:r>
              <a:rPr lang="de-DE" sz="2400" i="1"/>
              <a:t>  § 1666 </a:t>
            </a:r>
            <a:r>
              <a:rPr lang="de-DE" sz="2400" i="1" baseline="30000"/>
              <a:t> </a:t>
            </a:r>
            <a:r>
              <a:rPr lang="de-DE" sz="2400" i="1"/>
              <a:t>III Nr.6 BGB </a:t>
            </a:r>
            <a:endParaRPr lang="de-DE" sz="2400"/>
          </a:p>
        </p:txBody>
      </p:sp>
    </p:spTree>
    <p:extLst>
      <p:ext uri="{BB962C8B-B14F-4D97-AF65-F5344CB8AC3E}">
        <p14:creationId xmlns:p14="http://schemas.microsoft.com/office/powerpoint/2010/main" val="76538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859506" y="137079"/>
            <a:ext cx="6472988" cy="45285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Familiensachen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C8A909F-DF94-4A93-94EC-8D3889172139}"/>
              </a:ext>
            </a:extLst>
          </p:cNvPr>
          <p:cNvSpPr/>
          <p:nvPr/>
        </p:nvSpPr>
        <p:spPr>
          <a:xfrm>
            <a:off x="353654" y="914631"/>
            <a:ext cx="9407656" cy="301874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dirty="0"/>
              <a:t>3)  Die Mutter der 9-jährigen Greta zeigt beim Familiengericht eine Kindeswohlgefährdung an. Der Vater des Kindes schlägt seine Tochter und Gretas Mutter weiß nicht weiter. Sie wendet sich an des Familiengericht. </a:t>
            </a:r>
          </a:p>
          <a:p>
            <a:r>
              <a:rPr lang="de-DE" sz="2400" i="1" dirty="0"/>
              <a:t> </a:t>
            </a:r>
            <a:endParaRPr lang="de-DE" sz="2400" dirty="0"/>
          </a:p>
          <a:p>
            <a:r>
              <a:rPr lang="de-DE" sz="2400" b="1" dirty="0"/>
              <a:t>Welche Maßnahmen könnte das Familiengericht treffen? Nennen Sie die gesetzlichen Bestimmungen.</a:t>
            </a:r>
            <a:endParaRPr lang="de-DE" sz="2400" dirty="0"/>
          </a:p>
        </p:txBody>
      </p:sp>
      <p:sp>
        <p:nvSpPr>
          <p:cNvPr id="5" name="Gefaltete Ecke 4"/>
          <p:cNvSpPr/>
          <p:nvPr/>
        </p:nvSpPr>
        <p:spPr>
          <a:xfrm rot="21352705">
            <a:off x="9816791" y="195418"/>
            <a:ext cx="1681100" cy="160434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 zur Übung 047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F7C47765-716C-4F15-BCA8-E679D7C0BECF}"/>
              </a:ext>
            </a:extLst>
          </p:cNvPr>
          <p:cNvSpPr/>
          <p:nvPr/>
        </p:nvSpPr>
        <p:spPr>
          <a:xfrm>
            <a:off x="2495001" y="3792119"/>
            <a:ext cx="8162340" cy="18376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i="1" dirty="0"/>
              <a:t>Verbot die Familienwohnung zu nutzen</a:t>
            </a:r>
            <a:endParaRPr lang="de-DE" sz="2400" dirty="0"/>
          </a:p>
          <a:p>
            <a:r>
              <a:rPr lang="de-DE" sz="2400" i="1" dirty="0"/>
              <a:t>  § 1666 </a:t>
            </a:r>
            <a:r>
              <a:rPr lang="de-DE" sz="2400" i="1" baseline="30000" dirty="0"/>
              <a:t> </a:t>
            </a:r>
            <a:r>
              <a:rPr lang="de-DE" sz="2400" i="1" dirty="0"/>
              <a:t>III Nr.3 BGB </a:t>
            </a:r>
            <a:endParaRPr lang="de-DE" sz="2400" dirty="0"/>
          </a:p>
          <a:p>
            <a:r>
              <a:rPr lang="de-DE" sz="2400" i="1" dirty="0"/>
              <a:t>Verbot die Verbindung zum Kind aufzunehmen</a:t>
            </a:r>
            <a:endParaRPr lang="de-DE" sz="2400" dirty="0"/>
          </a:p>
          <a:p>
            <a:r>
              <a:rPr lang="de-DE" sz="2400" i="1" dirty="0"/>
              <a:t>  § 1666 </a:t>
            </a:r>
            <a:r>
              <a:rPr lang="de-DE" sz="2400" i="1" baseline="30000" dirty="0"/>
              <a:t> </a:t>
            </a:r>
            <a:r>
              <a:rPr lang="de-DE" sz="2400" i="1" dirty="0"/>
              <a:t>III Nr.4 BGB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077649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Breitbild</PresentationFormat>
  <Paragraphs>39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17</cp:revision>
  <dcterms:created xsi:type="dcterms:W3CDTF">2023-06-21T15:27:07Z</dcterms:created>
  <dcterms:modified xsi:type="dcterms:W3CDTF">2024-12-10T16:28:49Z</dcterms:modified>
</cp:coreProperties>
</file>