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0"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48A"/>
    <a:srgbClr val="F0C688"/>
    <a:srgbClr val="FF9999"/>
    <a:srgbClr val="FFCCCC"/>
    <a:srgbClr val="FF99CC"/>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6" d="100"/>
          <a:sy n="86" d="100"/>
        </p:scale>
        <p:origin x="4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1839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21378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2389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E2D92DE-5D27-4010-91AF-5931C8CFB02A}"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1733738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BE2D92DE-5D27-4010-91AF-5931C8CFB02A}" type="datetimeFigureOut">
              <a:rPr lang="de-DE" smtClean="0"/>
              <a:t>25.05.2023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86111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E2D92DE-5D27-4010-91AF-5931C8CFB02A}"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476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E2D92DE-5D27-4010-91AF-5931C8CFB02A}" type="datetimeFigureOut">
              <a:rPr lang="de-DE" smtClean="0"/>
              <a:t>25.05.2023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400971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E2D92DE-5D27-4010-91AF-5931C8CFB02A}" type="datetimeFigureOut">
              <a:rPr lang="de-DE" smtClean="0"/>
              <a:t>25.05.2023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99221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E2D92DE-5D27-4010-91AF-5931C8CFB02A}" type="datetimeFigureOut">
              <a:rPr lang="de-DE" smtClean="0"/>
              <a:t>25.05.2023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709071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2893253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BE2D92DE-5D27-4010-91AF-5931C8CFB02A}" type="datetimeFigureOut">
              <a:rPr lang="de-DE" smtClean="0"/>
              <a:t>25.05.2023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F4AC420-1AAA-473A-B39B-358EE2F44E19}" type="slidenum">
              <a:rPr lang="de-DE" smtClean="0"/>
              <a:t>‹Nr.›</a:t>
            </a:fld>
            <a:endParaRPr lang="de-DE"/>
          </a:p>
        </p:txBody>
      </p:sp>
    </p:spTree>
    <p:extLst>
      <p:ext uri="{BB962C8B-B14F-4D97-AF65-F5344CB8AC3E}">
        <p14:creationId xmlns:p14="http://schemas.microsoft.com/office/powerpoint/2010/main" val="325505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D92DE-5D27-4010-91AF-5931C8CFB02A}" type="datetimeFigureOut">
              <a:rPr lang="de-DE" smtClean="0"/>
              <a:t>25.05.2023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AC420-1AAA-473A-B39B-358EE2F44E19}" type="slidenum">
              <a:rPr lang="de-DE" smtClean="0"/>
              <a:t>‹Nr.›</a:t>
            </a:fld>
            <a:endParaRPr lang="de-DE"/>
          </a:p>
        </p:txBody>
      </p:sp>
    </p:spTree>
    <p:extLst>
      <p:ext uri="{BB962C8B-B14F-4D97-AF65-F5344CB8AC3E}">
        <p14:creationId xmlns:p14="http://schemas.microsoft.com/office/powerpoint/2010/main" val="2498719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828800" y="3023871"/>
            <a:ext cx="9658349" cy="24431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800" b="1" dirty="0" smtClean="0">
                <a:solidFill>
                  <a:schemeClr val="accent2">
                    <a:lumMod val="75000"/>
                  </a:schemeClr>
                </a:solidFill>
                <a:effectLst>
                  <a:outerShdw blurRad="38100" dist="38100" dir="2700000" algn="tl">
                    <a:srgbClr val="000000">
                      <a:alpha val="43137"/>
                    </a:srgbClr>
                  </a:outerShdw>
                </a:effectLst>
              </a:rPr>
              <a:t>§ </a:t>
            </a:r>
            <a:r>
              <a:rPr lang="de-DE" sz="2800" b="1" dirty="0">
                <a:solidFill>
                  <a:schemeClr val="accent2">
                    <a:lumMod val="75000"/>
                  </a:schemeClr>
                </a:solidFill>
                <a:effectLst>
                  <a:outerShdw blurRad="38100" dist="38100" dir="2700000" algn="tl">
                    <a:srgbClr val="000000">
                      <a:alpha val="43137"/>
                    </a:srgbClr>
                  </a:outerShdw>
                </a:effectLst>
              </a:rPr>
              <a:t>5b GKG: </a:t>
            </a:r>
            <a:r>
              <a:rPr lang="de-DE" sz="2800" dirty="0"/>
              <a:t>jede Kostenrechnung hat eine Belehrung über den statthaften Rechtsbehelf sowie über die Stelle, bei der dieser Rechtsbehelf einzulegen ist, über deren Sitz und über die einzuhaltende Form und Frist zu enthalten. </a:t>
            </a:r>
            <a:br>
              <a:rPr lang="de-DE" sz="2800" dirty="0"/>
            </a:br>
            <a:endParaRPr lang="de-DE" sz="2800" b="1" dirty="0">
              <a:effectLst>
                <a:outerShdw blurRad="38100" dist="38100" dir="2700000" algn="tl">
                  <a:srgbClr val="000000">
                    <a:alpha val="43137"/>
                  </a:srgbClr>
                </a:outerShdw>
              </a:effectLst>
            </a:endParaRPr>
          </a:p>
        </p:txBody>
      </p:sp>
      <p:sp>
        <p:nvSpPr>
          <p:cNvPr id="4" name="Abgerundetes Rechteck 3"/>
          <p:cNvSpPr/>
          <p:nvPr/>
        </p:nvSpPr>
        <p:spPr>
          <a:xfrm>
            <a:off x="2608696" y="1580579"/>
            <a:ext cx="7233419"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effectLst>
                  <a:outerShdw blurRad="38100" dist="38100" dir="2700000" algn="tl">
                    <a:srgbClr val="000000">
                      <a:alpha val="43137"/>
                    </a:srgbClr>
                  </a:outerShdw>
                </a:effectLst>
              </a:rPr>
              <a:t>Rechtsmittelbelehrung – Rechtsmittel</a:t>
            </a:r>
          </a:p>
        </p:txBody>
      </p:sp>
      <p:sp>
        <p:nvSpPr>
          <p:cNvPr id="7" name="Abgerundetes Rechteck 6"/>
          <p:cNvSpPr/>
          <p:nvPr/>
        </p:nvSpPr>
        <p:spPr>
          <a:xfrm>
            <a:off x="435769" y="2694575"/>
            <a:ext cx="456597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Rechtsmittelbelehrung</a:t>
            </a:r>
            <a:endParaRPr lang="de-DE" sz="28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46</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8" name="Gefaltete Ecke 7"/>
          <p:cNvSpPr/>
          <p:nvPr/>
        </p:nvSpPr>
        <p:spPr>
          <a:xfrm rot="580966">
            <a:off x="9110449" y="1405191"/>
            <a:ext cx="1985041" cy="1828800"/>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Betrifft den Kosten-beamten</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24657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828800" y="3052928"/>
            <a:ext cx="9658349" cy="311927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endParaRPr lang="de-DE" sz="2800" b="1" dirty="0" smtClean="0"/>
          </a:p>
          <a:p>
            <a:pPr algn="ctr"/>
            <a:endParaRPr lang="de-DE" sz="2800" b="1" dirty="0"/>
          </a:p>
          <a:p>
            <a:pPr algn="ctr"/>
            <a:r>
              <a:rPr lang="de-DE" sz="2800" b="1" dirty="0" smtClean="0">
                <a:solidFill>
                  <a:schemeClr val="accent2">
                    <a:lumMod val="75000"/>
                  </a:schemeClr>
                </a:solidFill>
                <a:effectLst>
                  <a:outerShdw blurRad="38100" dist="38100" dir="2700000" algn="tl">
                    <a:srgbClr val="000000">
                      <a:alpha val="43137"/>
                    </a:srgbClr>
                  </a:outerShdw>
                </a:effectLst>
              </a:rPr>
              <a:t>§ </a:t>
            </a:r>
            <a:r>
              <a:rPr lang="de-DE" sz="2800" b="1" dirty="0">
                <a:solidFill>
                  <a:schemeClr val="accent2">
                    <a:lumMod val="75000"/>
                  </a:schemeClr>
                </a:solidFill>
                <a:effectLst>
                  <a:outerShdw blurRad="38100" dist="38100" dir="2700000" algn="tl">
                    <a:srgbClr val="000000">
                      <a:alpha val="43137"/>
                    </a:srgbClr>
                  </a:outerShdw>
                </a:effectLst>
              </a:rPr>
              <a:t>66 GKG: </a:t>
            </a:r>
            <a:r>
              <a:rPr lang="de-DE" sz="2800" b="1" dirty="0"/>
              <a:t>gegen den Kostenansatz ist die Erinnerung möglich</a:t>
            </a:r>
            <a:br>
              <a:rPr lang="de-DE" sz="2800" b="1" dirty="0"/>
            </a:br>
            <a:r>
              <a:rPr lang="de-DE" sz="2800" b="1" dirty="0"/>
              <a:t/>
            </a:r>
            <a:br>
              <a:rPr lang="de-DE" sz="2800" b="1" dirty="0"/>
            </a:br>
            <a:r>
              <a:rPr lang="de-DE" sz="2800" b="1" dirty="0"/>
              <a:t>Sie ist an </a:t>
            </a:r>
            <a:r>
              <a:rPr lang="de-DE" sz="2800" b="1" dirty="0">
                <a:solidFill>
                  <a:schemeClr val="accent2">
                    <a:lumMod val="75000"/>
                  </a:schemeClr>
                </a:solidFill>
                <a:effectLst>
                  <a:outerShdw blurRad="38100" dist="38100" dir="2700000" algn="tl">
                    <a:srgbClr val="000000">
                      <a:alpha val="43137"/>
                    </a:srgbClr>
                  </a:outerShdw>
                </a:effectLst>
              </a:rPr>
              <a:t>keine Frist </a:t>
            </a:r>
            <a:r>
              <a:rPr lang="de-DE" sz="2800" b="1" dirty="0"/>
              <a:t>gebunden und kann schriftlich oder auch zu Protokoll der Geschäftsstelle durch die Partei eingelegt werden. </a:t>
            </a:r>
            <a:r>
              <a:rPr lang="de-DE" sz="2800" dirty="0"/>
              <a:t/>
            </a:r>
            <a:br>
              <a:rPr lang="de-DE" sz="2800" dirty="0"/>
            </a:br>
            <a:endParaRPr lang="de-DE" sz="2800" b="1" dirty="0">
              <a:effectLst>
                <a:outerShdw blurRad="38100" dist="38100" dir="2700000" algn="tl">
                  <a:srgbClr val="000000">
                    <a:alpha val="43137"/>
                  </a:srgbClr>
                </a:outerShdw>
              </a:effectLst>
            </a:endParaRPr>
          </a:p>
        </p:txBody>
      </p:sp>
      <p:sp>
        <p:nvSpPr>
          <p:cNvPr id="4" name="Abgerundetes Rechteck 3"/>
          <p:cNvSpPr/>
          <p:nvPr/>
        </p:nvSpPr>
        <p:spPr>
          <a:xfrm>
            <a:off x="2621138" y="1521043"/>
            <a:ext cx="7208535"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a:effectLst>
                  <a:outerShdw blurRad="38100" dist="38100" dir="2700000" algn="tl">
                    <a:srgbClr val="000000">
                      <a:alpha val="43137"/>
                    </a:srgbClr>
                  </a:outerShdw>
                </a:effectLst>
              </a:rPr>
              <a:t>Rechtsmittelbelehrung – Rechtsmittel</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435769" y="2732358"/>
            <a:ext cx="860156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Rechtsbehelf „Erinnerung gegen den Kostenansatz“</a:t>
            </a:r>
            <a:endParaRPr lang="de-DE" sz="28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47</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1" name="Gefaltete Ecke 10"/>
          <p:cNvSpPr/>
          <p:nvPr/>
        </p:nvSpPr>
        <p:spPr>
          <a:xfrm rot="580966">
            <a:off x="340607" y="4502385"/>
            <a:ext cx="1985041" cy="1828800"/>
          </a:xfrm>
          <a:prstGeom prst="foldedCorner">
            <a:avLst/>
          </a:prstGeom>
          <a:solidFill>
            <a:srgbClr val="FF999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…und wer ist der Kosten-</a:t>
            </a:r>
          </a:p>
          <a:p>
            <a:pPr algn="ctr"/>
            <a:r>
              <a:rPr lang="de-DE" sz="2400" b="1" dirty="0">
                <a:solidFill>
                  <a:schemeClr val="tx1"/>
                </a:solidFill>
                <a:latin typeface="MV Boli" panose="02000500030200090000" pitchFamily="2" charset="0"/>
                <a:cs typeface="MV Boli" panose="02000500030200090000" pitchFamily="2" charset="0"/>
              </a:rPr>
              <a:t>b</a:t>
            </a:r>
            <a:r>
              <a:rPr lang="de-DE" sz="2400" b="1" dirty="0" smtClean="0">
                <a:solidFill>
                  <a:schemeClr val="tx1"/>
                </a:solidFill>
                <a:latin typeface="MV Boli" panose="02000500030200090000" pitchFamily="2" charset="0"/>
                <a:cs typeface="MV Boli" panose="02000500030200090000" pitchFamily="2" charset="0"/>
              </a:rPr>
              <a:t>eamte?</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62790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243807" y="1588511"/>
            <a:ext cx="9963196" cy="511635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endParaRPr lang="de-DE" sz="2800" b="1" dirty="0" smtClean="0"/>
          </a:p>
          <a:p>
            <a:pPr algn="ctr"/>
            <a:endParaRPr lang="de-DE" sz="2800" b="1" dirty="0"/>
          </a:p>
          <a:p>
            <a:pPr lvl="1"/>
            <a:r>
              <a:rPr lang="de-DE" sz="2400" b="1" dirty="0"/>
              <a:t>Hält der Kostenbeamte die Erinnerung für gerechtfertigt, hilft er ihr ab und berichtigt seine Kostenrechnung. Ansonsten legt er die Erinnerung mit einem „Nichtabhilfevermerk“ dem Bezirksrevisor zur weiteren Veranlassung vor (§§ 28 II, 35 </a:t>
            </a:r>
            <a:r>
              <a:rPr lang="de-DE" sz="2400" b="1" dirty="0" err="1"/>
              <a:t>KostVfg</a:t>
            </a:r>
            <a:r>
              <a:rPr lang="de-DE" sz="2400" b="1" dirty="0"/>
              <a:t>). Dieser kann (teilt er die Auffassung des Erinnerungsführers) dann den Kostenbeamten anweisen, die Kostenrechnung zu berichtigen und damit der Erinnerung abzuhelfen. Ansonsten (teilt er die Auffassung des Kostenbeamten) gibt er sie zur richterlichen Entscheidung (durch gebührenfreien Beschluss) an das Gericht zurück (§ 38 II </a:t>
            </a:r>
            <a:r>
              <a:rPr lang="de-DE" sz="2400" b="1" dirty="0" err="1"/>
              <a:t>KostVfg</a:t>
            </a:r>
            <a:r>
              <a:rPr lang="de-DE" sz="2400" b="1" dirty="0"/>
              <a:t>).</a:t>
            </a:r>
          </a:p>
        </p:txBody>
      </p:sp>
      <p:sp>
        <p:nvSpPr>
          <p:cNvPr id="4" name="Abgerundetes Rechteck 3"/>
          <p:cNvSpPr/>
          <p:nvPr/>
        </p:nvSpPr>
        <p:spPr>
          <a:xfrm>
            <a:off x="2621138" y="1521043"/>
            <a:ext cx="7208535" cy="9144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a:effectLst>
                  <a:outerShdw blurRad="38100" dist="38100" dir="2700000" algn="tl">
                    <a:srgbClr val="000000">
                      <a:alpha val="43137"/>
                    </a:srgbClr>
                  </a:outerShdw>
                </a:effectLst>
              </a:rPr>
              <a:t>Rechtsmittelbelehrung – Rechtsmittel</a:t>
            </a:r>
            <a:endParaRPr lang="de-DE" sz="3200" b="1" dirty="0">
              <a:effectLst>
                <a:outerShdw blurRad="38100" dist="38100" dir="2700000" algn="tl">
                  <a:srgbClr val="000000">
                    <a:alpha val="43137"/>
                  </a:srgbClr>
                </a:outerShdw>
              </a:effectLst>
            </a:endParaRPr>
          </a:p>
        </p:txBody>
      </p:sp>
      <p:sp>
        <p:nvSpPr>
          <p:cNvPr id="7" name="Abgerundetes Rechteck 6"/>
          <p:cNvSpPr/>
          <p:nvPr/>
        </p:nvSpPr>
        <p:spPr>
          <a:xfrm>
            <a:off x="258810" y="2502085"/>
            <a:ext cx="8601566" cy="64114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Rechtsbehelf „Erinnerung gegen den Kostenansatz“</a:t>
            </a:r>
            <a:endParaRPr lang="de-DE" sz="2800" dirty="0">
              <a:effectLst>
                <a:outerShdw blurRad="38100" dist="38100" dir="2700000" algn="tl">
                  <a:srgbClr val="000000">
                    <a:alpha val="43137"/>
                  </a:srgbClr>
                </a:outerShdw>
              </a:effectLst>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48</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1" name="Gefaltete Ecke 10"/>
          <p:cNvSpPr/>
          <p:nvPr/>
        </p:nvSpPr>
        <p:spPr>
          <a:xfrm rot="580966">
            <a:off x="9770971" y="947990"/>
            <a:ext cx="1985041" cy="1828800"/>
          </a:xfrm>
          <a:prstGeom prst="foldedCorner">
            <a:avLst/>
          </a:prstGeom>
          <a:solidFill>
            <a:srgbClr val="EED48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Sie sind </a:t>
            </a:r>
          </a:p>
          <a:p>
            <a:pPr algn="ctr"/>
            <a:r>
              <a:rPr lang="de-DE" sz="2400" b="1" dirty="0" smtClean="0">
                <a:solidFill>
                  <a:schemeClr val="tx1"/>
                </a:solidFill>
                <a:latin typeface="MV Boli" panose="02000500030200090000" pitchFamily="2" charset="0"/>
                <a:cs typeface="MV Boli" panose="02000500030200090000" pitchFamily="2" charset="0"/>
              </a:rPr>
              <a:t>Kosten-beamter</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277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1"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228</Words>
  <Application>Microsoft Office PowerPoint</Application>
  <PresentationFormat>Breitbild</PresentationFormat>
  <Paragraphs>33</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cp:revision>
  <dcterms:created xsi:type="dcterms:W3CDTF">2023-05-04T13:22:15Z</dcterms:created>
  <dcterms:modified xsi:type="dcterms:W3CDTF">2023-05-25T09:24:38Z</dcterms:modified>
</cp:coreProperties>
</file>