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446" r:id="rId6"/>
    <p:sldId id="261" r:id="rId7"/>
    <p:sldId id="259" r:id="rId8"/>
    <p:sldId id="447" r:id="rId9"/>
    <p:sldId id="262" r:id="rId10"/>
    <p:sldId id="263" r:id="rId11"/>
    <p:sldId id="264" r:id="rId12"/>
    <p:sldId id="265" r:id="rId13"/>
    <p:sldId id="266" r:id="rId14"/>
    <p:sldId id="267" r:id="rId1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80" d="100"/>
          <a:sy n="80" d="100"/>
        </p:scale>
        <p:origin x="9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D0761D9-D566-CD68-0C3E-898FEFFC63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B8A029D2-10C5-6961-8207-7F07C70DDF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8D4EE93-3371-65DA-B7A1-03B9883F4E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952F5-30C6-43CD-BEB5-7E993F5B95BD}" type="datetimeFigureOut">
              <a:rPr lang="de-DE" smtClean="0"/>
              <a:t>20.04.2026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9FD3BC2-17C4-1BE8-A2F0-527E8AB1F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611293F-CE5E-E9D9-07B1-8B32CE0120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95F30-357E-42A8-B33B-2BB7FA511EB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93204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A83E6B3-A19A-659E-54BA-8FDCDF90F2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BC8C131-9C04-F573-56DB-EC4C6F2990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78C27BF-24D9-16C0-654B-358AFF4E0F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952F5-30C6-43CD-BEB5-7E993F5B95BD}" type="datetimeFigureOut">
              <a:rPr lang="de-DE" smtClean="0"/>
              <a:t>20.04.2026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07FFBDD-903D-9FCC-4455-3DA2E20CA8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1709847-5241-B7F4-DF35-C548FA577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95F30-357E-42A8-B33B-2BB7FA511EB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05341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32BB57C0-FEB6-1E47-DED6-580BC91976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AF1A1D1-D054-7802-884B-DC4823D96B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C7BAA0D-C972-0325-14D0-69FAF8A9AF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952F5-30C6-43CD-BEB5-7E993F5B95BD}" type="datetimeFigureOut">
              <a:rPr lang="de-DE" smtClean="0"/>
              <a:t>20.04.2026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224EAA6-F731-E2D2-F9EE-A251056DF0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50D190B-BF10-E923-3E82-19CE504AA7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95F30-357E-42A8-B33B-2BB7FA511EB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333874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7EEDE-9A0F-4F4C-9483-37B287FACD18}" type="datetimeFigureOut">
              <a:rPr lang="de-DE" smtClean="0"/>
              <a:t>20.04.2026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79344-8BBB-424A-A73A-F5C83737747D}" type="slidenum">
              <a:rPr lang="de-DE" smtClean="0"/>
              <a:t>‹Nr.›</a:t>
            </a:fld>
            <a:endParaRPr lang="de-DE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74768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7EEDE-9A0F-4F4C-9483-37B287FACD18}" type="datetimeFigureOut">
              <a:rPr lang="de-DE" smtClean="0"/>
              <a:t>20.04.2026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79344-8BBB-424A-A73A-F5C8373774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6738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7EEDE-9A0F-4F4C-9483-37B287FACD18}" type="datetimeFigureOut">
              <a:rPr lang="de-DE" smtClean="0"/>
              <a:t>20.04.2026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79344-8BBB-424A-A73A-F5C8373774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846542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7EEDE-9A0F-4F4C-9483-37B287FACD18}" type="datetimeFigureOut">
              <a:rPr lang="de-DE" smtClean="0"/>
              <a:t>20.04.2026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79344-8BBB-424A-A73A-F5C8373774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220039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7EEDE-9A0F-4F4C-9483-37B287FACD18}" type="datetimeFigureOut">
              <a:rPr lang="de-DE" smtClean="0"/>
              <a:t>20.04.2026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79344-8BBB-424A-A73A-F5C8373774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079377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7EEDE-9A0F-4F4C-9483-37B287FACD18}" type="datetimeFigureOut">
              <a:rPr lang="de-DE" smtClean="0"/>
              <a:t>20.04.2026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79344-8BBB-424A-A73A-F5C8373774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948754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7EEDE-9A0F-4F4C-9483-37B287FACD18}" type="datetimeFigureOut">
              <a:rPr lang="de-DE" smtClean="0"/>
              <a:t>20.04.2026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79344-8BBB-424A-A73A-F5C8373774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6923845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7EEDE-9A0F-4F4C-9483-37B287FACD18}" type="datetimeFigureOut">
              <a:rPr lang="de-DE" smtClean="0"/>
              <a:t>20.04.2026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79344-8BBB-424A-A73A-F5C8373774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75165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D8BFE5E-764D-F5BE-F583-9D6D1CF3A5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6063EAC-7DC6-CF24-97F0-C02A8BB76B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A7CCFED-AACD-CFBA-0BD6-A36D62A086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952F5-30C6-43CD-BEB5-7E993F5B95BD}" type="datetimeFigureOut">
              <a:rPr lang="de-DE" smtClean="0"/>
              <a:t>20.04.2026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A7791EA-FAA0-63C0-802F-9384DEB2FA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E142131-5E3E-570A-6AE4-79A12EA71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95F30-357E-42A8-B33B-2BB7FA511EB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651324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7EEDE-9A0F-4F4C-9483-37B287FACD18}" type="datetimeFigureOut">
              <a:rPr lang="de-DE" smtClean="0"/>
              <a:t>20.04.2026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79344-8BBB-424A-A73A-F5C8373774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08830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7EEDE-9A0F-4F4C-9483-37B287FACD18}" type="datetimeFigureOut">
              <a:rPr lang="de-DE" smtClean="0"/>
              <a:t>20.04.2026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79344-8BBB-424A-A73A-F5C8373774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166154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7EEDE-9A0F-4F4C-9483-37B287FACD18}" type="datetimeFigureOut">
              <a:rPr lang="de-DE" smtClean="0"/>
              <a:t>20.04.2026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79344-8BBB-424A-A73A-F5C8373774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402539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7EEDE-9A0F-4F4C-9483-37B287FACD18}" type="datetimeFigureOut">
              <a:rPr lang="de-DE" smtClean="0"/>
              <a:t>20.04.2026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79344-8BBB-424A-A73A-F5C83737747D}" type="slidenum">
              <a:rPr lang="de-DE" smtClean="0"/>
              <a:t>‹Nr.›</a:t>
            </a:fld>
            <a:endParaRPr lang="de-DE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7375507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7EEDE-9A0F-4F4C-9483-37B287FACD18}" type="datetimeFigureOut">
              <a:rPr lang="de-DE" smtClean="0"/>
              <a:t>20.04.2026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79344-8BBB-424A-A73A-F5C8373774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3735015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 für 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de-DE"/>
              <a:t>Formatvorlagen des Textmasters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7EEDE-9A0F-4F4C-9483-37B287FACD18}" type="datetimeFigureOut">
              <a:rPr lang="de-DE" smtClean="0"/>
              <a:t>20.04.2026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79344-8BBB-424A-A73A-F5C83737747D}" type="slidenum">
              <a:rPr lang="de-DE" smtClean="0"/>
              <a:t>‹Nr.›</a:t>
            </a:fld>
            <a:endParaRPr lang="de-DE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3167945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hr oder Fals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de-DE"/>
              <a:t>Formatvorlagen des Textmasters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7EEDE-9A0F-4F4C-9483-37B287FACD18}" type="datetimeFigureOut">
              <a:rPr lang="de-DE" smtClean="0"/>
              <a:t>20.04.2026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79344-8BBB-424A-A73A-F5C8373774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7405941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7EEDE-9A0F-4F4C-9483-37B287FACD18}" type="datetimeFigureOut">
              <a:rPr lang="de-DE" smtClean="0"/>
              <a:t>20.04.2026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79344-8BBB-424A-A73A-F5C8373774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3333031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7EEDE-9A0F-4F4C-9483-37B287FACD18}" type="datetimeFigureOut">
              <a:rPr lang="de-DE" smtClean="0"/>
              <a:t>20.04.2026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79344-8BBB-424A-A73A-F5C8373774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12404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729D0A-7054-CE30-C53E-975F146AC2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4222E8A-A246-E89A-BED6-BAF8D938A1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BB297B2-1396-1A2B-02FB-AD3B6D159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952F5-30C6-43CD-BEB5-7E993F5B95BD}" type="datetimeFigureOut">
              <a:rPr lang="de-DE" smtClean="0"/>
              <a:t>20.04.2026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414D9CF-65EF-D354-CB5D-A876E7DF8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79D8C50-CB85-5B60-EADE-3676FAA85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95F30-357E-42A8-B33B-2BB7FA511EB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25946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2F4D833-96DF-B173-AC9C-16C6721A7C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0827B09-64AD-BD7C-6F3D-CB6A9087F8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34399CA-E2C1-9358-2A36-7395A4FAF6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05FD8F4-1CC2-7B87-266C-1BBEF9470A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952F5-30C6-43CD-BEB5-7E993F5B95BD}" type="datetimeFigureOut">
              <a:rPr lang="de-DE" smtClean="0"/>
              <a:t>20.04.2026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5B34B74-B9F6-BB68-7D62-0C97D71A1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A6B45B6-0301-06CD-555F-AF1EF8678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95F30-357E-42A8-B33B-2BB7FA511EB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0930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543B99-B83C-92BF-C35A-EC9E63A6FB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CE2775C-4313-2181-3532-FA2711DD34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530999C-EAA6-9AD9-6887-8AF13560ED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60D4F118-A357-B4F8-7B52-A6BE390EEC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B5BB7D81-7BD9-C871-977F-1C393F2C04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77B2F5D8-1513-4920-D962-5666D5E2B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952F5-30C6-43CD-BEB5-7E993F5B95BD}" type="datetimeFigureOut">
              <a:rPr lang="de-DE" smtClean="0"/>
              <a:t>20.04.2026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870B22CA-DCA5-9332-261A-A3ADCA8F5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5F27A449-B0E1-1815-88F9-B4C4C1236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95F30-357E-42A8-B33B-2BB7FA511EB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05519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620EBED-156F-635E-A067-3D1E105EDC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767A4D14-6735-16A1-A74D-C94F45138D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952F5-30C6-43CD-BEB5-7E993F5B95BD}" type="datetimeFigureOut">
              <a:rPr lang="de-DE" smtClean="0"/>
              <a:t>20.04.2026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72BD46C-840E-011A-E32B-8AE328551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1FB0498-16C6-2FC8-A3B8-79DB1F9CB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95F30-357E-42A8-B33B-2BB7FA511EB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5681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EE257E2B-9B84-4E45-189A-4E994857CB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952F5-30C6-43CD-BEB5-7E993F5B95BD}" type="datetimeFigureOut">
              <a:rPr lang="de-DE" smtClean="0"/>
              <a:t>20.04.2026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EDB27611-B6AF-1A00-FF1A-FCF1BE0905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3688206-03AF-DB73-D41B-64178E1B63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95F30-357E-42A8-B33B-2BB7FA511EB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28706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1F80367-BAA5-55EB-B5CA-51FD84E868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6E8D18C-4FB9-98FC-6D46-62101EF4AB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7BD449BE-CB1E-531A-712D-50262FDFE7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3C9886F-4D95-63B3-EA23-A2196B767E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952F5-30C6-43CD-BEB5-7E993F5B95BD}" type="datetimeFigureOut">
              <a:rPr lang="de-DE" smtClean="0"/>
              <a:t>20.04.2026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6AECB33-D4BB-3E2B-472D-6F50557A2C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E0DD136-AB68-2433-C4E5-998AB09401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95F30-357E-42A8-B33B-2BB7FA511EB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144424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654968-0896-8423-CDBD-A1ABF8BF0B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E76A2C69-8663-723A-A08E-9F3A8C219A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3436691-9465-B364-3D44-D4181C37D2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E963B10-EF05-4F2E-ACD1-73229E3B0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952F5-30C6-43CD-BEB5-7E993F5B95BD}" type="datetimeFigureOut">
              <a:rPr lang="de-DE" smtClean="0"/>
              <a:t>20.04.2026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A8F34A4-549F-E592-C4A1-B18D968856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EE31434-43E8-664A-BF23-3CC570440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95F30-357E-42A8-B33B-2BB7FA511EB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943987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D40AAFDA-D6AA-7AC4-6CEB-0305C09885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832ABB2-A06F-F26C-82F3-FB7BBD712A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AFFF16D-82AF-706E-7787-24012CB4CF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F6952F5-30C6-43CD-BEB5-7E993F5B95BD}" type="datetimeFigureOut">
              <a:rPr lang="de-DE" smtClean="0"/>
              <a:t>20.04.2026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F2C88C2-2201-E23B-4F8C-9B64AE6AED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58F7701-CF94-1F85-F40A-378187673B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5295F30-357E-42A8-B33B-2BB7FA511EB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78905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1317EEDE-9A0F-4F4C-9483-37B287FACD18}" type="datetimeFigureOut">
              <a:rPr lang="de-DE" smtClean="0"/>
              <a:t>20.04.2026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7E79344-8BBB-424A-A73A-F5C8373774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709695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de.wikipedia.org/wiki/Datei:Kilroy,_Zeichnung-PR.png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C3230BE-DF2D-B3BF-012A-48D2CB11E51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4F24BA1-03EB-30B3-8980-E6D7CB8859F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63699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657225" y="276225"/>
            <a:ext cx="26384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Volljährigkeit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4714875" y="1238250"/>
            <a:ext cx="57340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Betreuer</a:t>
            </a:r>
          </a:p>
        </p:txBody>
      </p:sp>
      <p:sp>
        <p:nvSpPr>
          <p:cNvPr id="2" name="Textfeld 1"/>
          <p:cNvSpPr txBox="1"/>
          <p:nvPr/>
        </p:nvSpPr>
        <p:spPr>
          <a:xfrm>
            <a:off x="5962650" y="2695575"/>
            <a:ext cx="55340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Gebrechlichkeitspflegschaft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723900" y="4276725"/>
            <a:ext cx="49149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Entmündigung</a:t>
            </a:r>
          </a:p>
        </p:txBody>
      </p:sp>
    </p:spTree>
    <p:extLst>
      <p:ext uri="{BB962C8B-B14F-4D97-AF65-F5344CB8AC3E}">
        <p14:creationId xmlns:p14="http://schemas.microsoft.com/office/powerpoint/2010/main" val="18243036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657225" y="276225"/>
            <a:ext cx="26384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Volljährigkeit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4792513" y="1126107"/>
            <a:ext cx="57340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Betreuer</a:t>
            </a:r>
          </a:p>
        </p:txBody>
      </p:sp>
      <p:sp>
        <p:nvSpPr>
          <p:cNvPr id="2" name="Textfeld 1"/>
          <p:cNvSpPr txBox="1"/>
          <p:nvPr/>
        </p:nvSpPr>
        <p:spPr>
          <a:xfrm>
            <a:off x="5962650" y="2695575"/>
            <a:ext cx="55340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1" u="none" strike="sng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Gebrechlichkeitspflegschaft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723900" y="4276725"/>
            <a:ext cx="49149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1" u="none" strike="sng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Entmündigung</a:t>
            </a:r>
          </a:p>
        </p:txBody>
      </p:sp>
      <p:sp>
        <p:nvSpPr>
          <p:cNvPr id="6" name="Textfeld 5"/>
          <p:cNvSpPr txBox="1"/>
          <p:nvPr/>
        </p:nvSpPr>
        <p:spPr>
          <a:xfrm>
            <a:off x="6524625" y="5467350"/>
            <a:ext cx="47720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Gesetzliche Regelungen</a:t>
            </a:r>
          </a:p>
        </p:txBody>
      </p:sp>
    </p:spTree>
    <p:extLst>
      <p:ext uri="{BB962C8B-B14F-4D97-AF65-F5344CB8AC3E}">
        <p14:creationId xmlns:p14="http://schemas.microsoft.com/office/powerpoint/2010/main" val="34176227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2263630" y="4625877"/>
            <a:ext cx="8534400" cy="1507067"/>
          </a:xfrm>
        </p:spPr>
        <p:txBody>
          <a:bodyPr/>
          <a:lstStyle/>
          <a:p>
            <a:pPr algn="ctr"/>
            <a:r>
              <a:rPr lang="de-DE" dirty="0">
                <a:latin typeface="Arial Narrow" panose="020B0606020202030204" pitchFamily="34" charset="0"/>
              </a:rPr>
              <a:t>Heute haben wir die</a:t>
            </a:r>
            <a:br>
              <a:rPr lang="de-DE" dirty="0">
                <a:latin typeface="Arial Narrow" panose="020B0606020202030204" pitchFamily="34" charset="0"/>
              </a:rPr>
            </a:br>
            <a:r>
              <a:rPr lang="de-DE" dirty="0">
                <a:latin typeface="Arial Narrow" panose="020B0606020202030204" pitchFamily="34" charset="0"/>
              </a:rPr>
              <a:t> rechtliche Betreuung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idx="1"/>
          </p:nvPr>
        </p:nvSpPr>
        <p:spPr>
          <a:xfrm>
            <a:off x="838199" y="129309"/>
            <a:ext cx="10910455" cy="5372963"/>
          </a:xfrm>
        </p:spPr>
        <p:txBody>
          <a:bodyPr>
            <a:normAutofit/>
          </a:bodyPr>
          <a:lstStyle/>
          <a:p>
            <a:r>
              <a:rPr lang="de-DE" sz="3200" dirty="0">
                <a:solidFill>
                  <a:schemeClr val="bg1"/>
                </a:solidFill>
                <a:latin typeface="Arial Narrow" panose="020B0606020202030204" pitchFamily="34" charset="0"/>
              </a:rPr>
              <a:t>Durch die Einführung des Betreuungsgesetzes am 01.01.1992 wurden die Vormundschaft für Erwachsene und die Gebrechlichkeitspflegschaft abgeschafft!</a:t>
            </a:r>
          </a:p>
          <a:p>
            <a:pPr marL="0" indent="0">
              <a:buNone/>
            </a:pPr>
            <a:endParaRPr lang="de-DE" sz="2400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endParaRPr lang="de-DE" sz="2400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de-DE" sz="2400" dirty="0">
                <a:latin typeface="Arial Narrow" panose="020B0606020202030204" pitchFamily="34" charset="0"/>
              </a:rPr>
              <a:t>                            	 </a:t>
            </a:r>
            <a:r>
              <a:rPr lang="de-DE" b="1" dirty="0">
                <a:solidFill>
                  <a:schemeClr val="bg1"/>
                </a:solidFill>
                <a:latin typeface="Arial Narrow" panose="020B0606020202030204" pitchFamily="34" charset="0"/>
              </a:rPr>
              <a:t>- Vormundschaft für Erwachsene setzte die Entmündigung voraus    </a:t>
            </a:r>
          </a:p>
          <a:p>
            <a:pPr marL="0" indent="0">
              <a:buNone/>
            </a:pPr>
            <a:r>
              <a:rPr lang="de-DE" b="1" dirty="0">
                <a:solidFill>
                  <a:schemeClr val="bg1"/>
                </a:solidFill>
                <a:latin typeface="Arial Narrow" panose="020B0606020202030204" pitchFamily="34" charset="0"/>
              </a:rPr>
              <a:t>                            		 - eine Gebrechlichkeitspflegschaft konnte aufgrund von körperlichen </a:t>
            </a:r>
          </a:p>
          <a:p>
            <a:pPr marL="0" indent="0">
              <a:buNone/>
            </a:pPr>
            <a:r>
              <a:rPr lang="de-DE" b="1" dirty="0">
                <a:solidFill>
                  <a:schemeClr val="bg1"/>
                </a:solidFill>
                <a:latin typeface="Arial Narrow" panose="020B0606020202030204" pitchFamily="34" charset="0"/>
              </a:rPr>
              <a:t>                              		 „Gebrechen“ ohne eine Vormundschaft ausgesprochen werden</a:t>
            </a:r>
          </a:p>
          <a:p>
            <a:pPr marL="0" indent="0">
              <a:buNone/>
            </a:pPr>
            <a:endParaRPr lang="de-DE" sz="2400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de-DE" sz="2400" dirty="0">
                <a:latin typeface="Arial Narrow" panose="020B0606020202030204" pitchFamily="34" charset="0"/>
              </a:rPr>
              <a:t>             </a:t>
            </a:r>
          </a:p>
        </p:txBody>
      </p:sp>
      <p:sp>
        <p:nvSpPr>
          <p:cNvPr id="5" name="Pfeil nach rechts 4"/>
          <p:cNvSpPr/>
          <p:nvPr/>
        </p:nvSpPr>
        <p:spPr>
          <a:xfrm>
            <a:off x="1690255" y="3011053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5550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1298" y="147782"/>
            <a:ext cx="11740701" cy="6070903"/>
          </a:xfrm>
        </p:spPr>
        <p:txBody>
          <a:bodyPr/>
          <a:lstStyle/>
          <a:p>
            <a:pPr algn="ctr"/>
            <a:r>
              <a:rPr lang="de-DE" b="1" dirty="0">
                <a:solidFill>
                  <a:schemeClr val="accent2"/>
                </a:solidFill>
              </a:rPr>
              <a:t>Änderung des Betreuungsrechts </a:t>
            </a:r>
            <a:br>
              <a:rPr lang="de-DE" b="1" dirty="0">
                <a:solidFill>
                  <a:schemeClr val="accent2"/>
                </a:solidFill>
              </a:rPr>
            </a:br>
            <a:r>
              <a:rPr lang="de-DE" b="1" dirty="0">
                <a:solidFill>
                  <a:schemeClr val="accent2"/>
                </a:solidFill>
              </a:rPr>
              <a:t>zum 01.01.2023 !</a:t>
            </a:r>
          </a:p>
        </p:txBody>
      </p:sp>
    </p:spTree>
    <p:extLst>
      <p:ext uri="{BB962C8B-B14F-4D97-AF65-F5344CB8AC3E}">
        <p14:creationId xmlns:p14="http://schemas.microsoft.com/office/powerpoint/2010/main" val="3018446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0" y="0"/>
            <a:ext cx="12192000" cy="68941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6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Betreuungssachen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6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6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6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6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6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Hinweis: Zur besseren Lesbarkeit wird in dieser PowerPoint-Präsentation das generische Maskulinum verwendet. Die in dieser Präsentation verwendeten Personenbezeichnungen beziehen sich-sofern nicht anders kenntlich gemacht-auf alle Geschlechter.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6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</p:txBody>
      </p:sp>
      <p:pic>
        <p:nvPicPr>
          <p:cNvPr id="3" name="Inhaltsplatzhalter 14">
            <a:extLst>
              <a:ext uri="{FF2B5EF4-FFF2-40B4-BE49-F238E27FC236}">
                <a16:creationId xmlns:a16="http://schemas.microsoft.com/office/drawing/2014/main" id="{198DFBAF-E9E2-A4A3-4606-A19F58E47B6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79748" y="1617496"/>
            <a:ext cx="8632504" cy="3651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40183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7710" y="1152529"/>
            <a:ext cx="7062066" cy="4842559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2752725" y="361950"/>
            <a:ext cx="66865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Betreuung</a:t>
            </a:r>
          </a:p>
        </p:txBody>
      </p:sp>
      <p:sp>
        <p:nvSpPr>
          <p:cNvPr id="6" name="Textfeld 5"/>
          <p:cNvSpPr txBox="1"/>
          <p:nvPr/>
        </p:nvSpPr>
        <p:spPr>
          <a:xfrm>
            <a:off x="1638300" y="6238875"/>
            <a:ext cx="89344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Was ist das eigentlich? Wer ist davon betroffen?</a:t>
            </a:r>
          </a:p>
        </p:txBody>
      </p:sp>
    </p:spTree>
    <p:extLst>
      <p:ext uri="{BB962C8B-B14F-4D97-AF65-F5344CB8AC3E}">
        <p14:creationId xmlns:p14="http://schemas.microsoft.com/office/powerpoint/2010/main" val="4184697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611017-2717-456E-AD02-47FAE03B18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2781"/>
          </a:xfrm>
        </p:spPr>
        <p:txBody>
          <a:bodyPr>
            <a:normAutofit fontScale="90000"/>
          </a:bodyPr>
          <a:lstStyle/>
          <a:p>
            <a:r>
              <a:rPr lang="de-DE" sz="4000" b="1" i="0" u="sng" dirty="0">
                <a:solidFill>
                  <a:schemeClr val="bg1"/>
                </a:solidFill>
                <a:latin typeface=" Arial Narrow"/>
              </a:rPr>
              <a:t>Betreuung</a:t>
            </a:r>
            <a:br>
              <a:rPr lang="de-DE" sz="2000" i="0" dirty="0">
                <a:latin typeface="Castellar" panose="020A0402060406010301" pitchFamily="18" charset="0"/>
              </a:rPr>
            </a:br>
            <a:br>
              <a:rPr lang="de-DE" sz="2000" i="0" dirty="0">
                <a:latin typeface="Castellar" panose="020A0402060406010301" pitchFamily="18" charset="0"/>
              </a:rPr>
            </a:br>
            <a:endParaRPr lang="de-DE" sz="2000" i="0" dirty="0">
              <a:latin typeface="Castellar" panose="020A0402060406010301" pitchFamily="18" charset="0"/>
            </a:endParaRP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F7BED83F-D0A7-4170-9E50-5209DA34FE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027906"/>
            <a:ext cx="11215255" cy="567769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de-DE" dirty="0"/>
          </a:p>
          <a:p>
            <a:r>
              <a:rPr lang="de-DE" sz="3200" b="1" dirty="0">
                <a:solidFill>
                  <a:schemeClr val="bg1"/>
                </a:solidFill>
                <a:latin typeface="Arial Narrow" panose="020B0606020202030204" pitchFamily="34" charset="0"/>
              </a:rPr>
              <a:t>dient dem  </a:t>
            </a:r>
            <a:r>
              <a:rPr lang="de-DE" sz="3200" b="1" u="sng" dirty="0">
                <a:solidFill>
                  <a:schemeClr val="bg1"/>
                </a:solidFill>
                <a:latin typeface="Arial Narrow" panose="020B0606020202030204" pitchFamily="34" charset="0"/>
              </a:rPr>
              <a:t>Schutz und der Unterstützung erwachsener Menschen</a:t>
            </a:r>
            <a:r>
              <a:rPr lang="de-DE" sz="3200" b="1" dirty="0">
                <a:solidFill>
                  <a:schemeClr val="bg1"/>
                </a:solidFill>
                <a:latin typeface="Arial Narrow" panose="020B0606020202030204" pitchFamily="34" charset="0"/>
              </a:rPr>
              <a:t>, die wegen psychischer, geistiger, seelischer oder körperlichen Behinderungen / Erkrankung</a:t>
            </a:r>
            <a:br>
              <a:rPr lang="de-DE" sz="3200" b="1" dirty="0">
                <a:solidFill>
                  <a:schemeClr val="bg1"/>
                </a:solidFill>
                <a:latin typeface="Arial Narrow" panose="020B0606020202030204" pitchFamily="34" charset="0"/>
              </a:rPr>
            </a:br>
            <a:r>
              <a:rPr lang="de-DE" sz="3200" b="1" dirty="0">
                <a:solidFill>
                  <a:schemeClr val="bg1"/>
                </a:solidFill>
                <a:latin typeface="Arial Narrow" panose="020B0606020202030204" pitchFamily="34" charset="0"/>
              </a:rPr>
              <a:t>ihre Angelegenheiten wie die:</a:t>
            </a:r>
            <a:br>
              <a:rPr lang="de-DE" sz="3200" b="1" dirty="0">
                <a:solidFill>
                  <a:schemeClr val="bg1"/>
                </a:solidFill>
                <a:latin typeface="Arial Narrow" panose="020B0606020202030204" pitchFamily="34" charset="0"/>
              </a:rPr>
            </a:br>
            <a:r>
              <a:rPr lang="de-DE" sz="3200" b="1" i="1" dirty="0">
                <a:solidFill>
                  <a:schemeClr val="bg1"/>
                </a:solidFill>
                <a:latin typeface="Arial Narrow" panose="020B0606020202030204" pitchFamily="34" charset="0"/>
              </a:rPr>
              <a:t>Vermögenssorge , Wohnungsangelegenheiten , Gesundheitssorge, Vertretung vor Behörden, Ämtern und </a:t>
            </a:r>
            <a:r>
              <a:rPr lang="de-DE" sz="3200" b="1" i="1" dirty="0" err="1">
                <a:solidFill>
                  <a:schemeClr val="bg1"/>
                </a:solidFill>
                <a:latin typeface="Arial Narrow" panose="020B0606020202030204" pitchFamily="34" charset="0"/>
              </a:rPr>
              <a:t>Sozialeistungsträgern</a:t>
            </a:r>
            <a:r>
              <a:rPr lang="de-DE" sz="3200" b="1" i="1" dirty="0">
                <a:solidFill>
                  <a:schemeClr val="bg1"/>
                </a:solidFill>
                <a:latin typeface="Arial Narrow" panose="020B0606020202030204" pitchFamily="34" charset="0"/>
              </a:rPr>
              <a:t> </a:t>
            </a:r>
            <a:br>
              <a:rPr lang="de-DE" sz="3200" b="1" i="1" dirty="0">
                <a:solidFill>
                  <a:schemeClr val="bg1"/>
                </a:solidFill>
                <a:latin typeface="Arial Narrow" panose="020B0606020202030204" pitchFamily="34" charset="0"/>
              </a:rPr>
            </a:br>
            <a:br>
              <a:rPr lang="de-DE" sz="3200" b="1" dirty="0">
                <a:solidFill>
                  <a:schemeClr val="bg1"/>
                </a:solidFill>
                <a:latin typeface="Arial Narrow" panose="020B0606020202030204" pitchFamily="34" charset="0"/>
              </a:rPr>
            </a:br>
            <a:r>
              <a:rPr lang="de-DE" sz="3200" b="1" dirty="0">
                <a:solidFill>
                  <a:schemeClr val="bg1"/>
                </a:solidFill>
                <a:latin typeface="Arial Narrow" panose="020B0606020202030204" pitchFamily="34" charset="0"/>
              </a:rPr>
              <a:t>ganz oder teilweise nicht selbst regeln können,</a:t>
            </a:r>
            <a:br>
              <a:rPr lang="de-DE" sz="3200" b="1" dirty="0">
                <a:solidFill>
                  <a:schemeClr val="bg1"/>
                </a:solidFill>
                <a:latin typeface="Arial Narrow" panose="020B0606020202030204" pitchFamily="34" charset="0"/>
              </a:rPr>
            </a:br>
            <a:endParaRPr lang="de-DE" sz="32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r>
              <a:rPr lang="de-DE" sz="3200" b="1" dirty="0">
                <a:solidFill>
                  <a:schemeClr val="bg1"/>
                </a:solidFill>
                <a:latin typeface="Arial Narrow" panose="020B0606020202030204" pitchFamily="34" charset="0"/>
              </a:rPr>
              <a:t>Selbstbestimmung bleibt gewahrt,</a:t>
            </a:r>
            <a:br>
              <a:rPr lang="de-DE" sz="3200" b="1" dirty="0">
                <a:solidFill>
                  <a:schemeClr val="bg1"/>
                </a:solidFill>
                <a:latin typeface="Arial Narrow" panose="020B0606020202030204" pitchFamily="34" charset="0"/>
              </a:rPr>
            </a:br>
            <a:endParaRPr lang="de-DE" sz="32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r>
              <a:rPr lang="de-DE" sz="3200" b="1" dirty="0">
                <a:solidFill>
                  <a:schemeClr val="bg1"/>
                </a:solidFill>
                <a:latin typeface="Arial Narrow" panose="020B0606020202030204" pitchFamily="34" charset="0"/>
              </a:rPr>
              <a:t>Wohl des Betroffenen steht im Vordergrund,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04646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843027" y="1859451"/>
            <a:ext cx="8643938" cy="3999819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de-DE" sz="3200" dirty="0">
                <a:solidFill>
                  <a:schemeClr val="bg1"/>
                </a:solidFill>
                <a:latin typeface="Arial Narrow" panose="020B0606020202030204" pitchFamily="34" charset="0"/>
              </a:rPr>
              <a:t>Vollendung des 18. Lebensjahres (§ 2 BGB)</a:t>
            </a:r>
          </a:p>
          <a:p>
            <a:pPr marL="0" indent="0">
              <a:buNone/>
            </a:pPr>
            <a:endParaRPr lang="de-DE" sz="3200" dirty="0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de-DE" sz="3200" dirty="0">
                <a:solidFill>
                  <a:schemeClr val="bg1"/>
                </a:solidFill>
                <a:latin typeface="Arial Narrow" panose="020B0606020202030204" pitchFamily="34" charset="0"/>
              </a:rPr>
              <a:t>Minderjährige </a:t>
            </a:r>
            <a:r>
              <a:rPr lang="de-DE" sz="3200" dirty="0">
                <a:solidFill>
                  <a:schemeClr val="bg1"/>
                </a:solidFill>
                <a:latin typeface="Arial Narrow" panose="020B0606020202030204" pitchFamily="34" charset="0"/>
                <a:sym typeface="Wingdings" panose="05000000000000000000" pitchFamily="2" charset="2"/>
              </a:rPr>
              <a:t> elterliche Sorge bzw. Vormund oder Pfleger (§ 1809 </a:t>
            </a:r>
            <a:r>
              <a:rPr lang="de-DE" sz="3200" dirty="0" err="1">
                <a:solidFill>
                  <a:schemeClr val="bg1"/>
                </a:solidFill>
                <a:latin typeface="Arial Narrow" panose="020B0606020202030204" pitchFamily="34" charset="0"/>
                <a:sym typeface="Wingdings" panose="05000000000000000000" pitchFamily="2" charset="2"/>
              </a:rPr>
              <a:t>nF</a:t>
            </a:r>
            <a:r>
              <a:rPr lang="de-DE" sz="3200" dirty="0">
                <a:solidFill>
                  <a:schemeClr val="bg1"/>
                </a:solidFill>
                <a:latin typeface="Arial Narrow" panose="020B0606020202030204" pitchFamily="34" charset="0"/>
                <a:sym typeface="Wingdings" panose="05000000000000000000" pitchFamily="2" charset="2"/>
              </a:rPr>
              <a:t> ff. BGB)</a:t>
            </a:r>
          </a:p>
          <a:p>
            <a:pPr marL="0" indent="0">
              <a:buNone/>
            </a:pPr>
            <a:endParaRPr lang="de-DE" sz="3200" dirty="0">
              <a:solidFill>
                <a:schemeClr val="bg1"/>
              </a:solidFill>
              <a:latin typeface="Arial Narrow" panose="020B0606020202030204" pitchFamily="34" charset="0"/>
              <a:sym typeface="Wingdings" panose="05000000000000000000" pitchFamily="2" charset="2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de-DE" sz="3200" dirty="0">
                <a:solidFill>
                  <a:schemeClr val="bg1"/>
                </a:solidFill>
                <a:latin typeface="Arial Narrow" panose="020B0606020202030204" pitchFamily="34" charset="0"/>
                <a:sym typeface="Wingdings" panose="05000000000000000000" pitchFamily="2" charset="2"/>
              </a:rPr>
              <a:t>„Ausnahme“: § 1814 (5) BGB (Bestellung vor der Volljährigkeit mit Wirkung zur Volljährigkeit)</a:t>
            </a:r>
          </a:p>
          <a:p>
            <a:pPr>
              <a:buFont typeface="Wingdings" panose="05000000000000000000" pitchFamily="2" charset="2"/>
              <a:buChar char="Ø"/>
            </a:pPr>
            <a:endParaRPr lang="de-DE" dirty="0"/>
          </a:p>
        </p:txBody>
      </p:sp>
      <p:sp>
        <p:nvSpPr>
          <p:cNvPr id="4" name="Titel 1"/>
          <p:cNvSpPr>
            <a:spLocks noGrp="1"/>
          </p:cNvSpPr>
          <p:nvPr>
            <p:ph type="title"/>
          </p:nvPr>
        </p:nvSpPr>
        <p:spPr>
          <a:xfrm>
            <a:off x="1691135" y="340532"/>
            <a:ext cx="8643938" cy="534822"/>
          </a:xfrm>
        </p:spPr>
        <p:txBody>
          <a:bodyPr>
            <a:noAutofit/>
          </a:bodyPr>
          <a:lstStyle/>
          <a:p>
            <a:pPr algn="ctr"/>
            <a:r>
              <a:rPr lang="de-DE" sz="4800" dirty="0">
                <a:solidFill>
                  <a:schemeClr val="bg1"/>
                </a:solidFill>
                <a:latin typeface="Arial Narrow" panose="020B0606020202030204" pitchFamily="34" charset="0"/>
              </a:rPr>
              <a:t>Volljährigkeit</a:t>
            </a:r>
          </a:p>
        </p:txBody>
      </p:sp>
    </p:spTree>
    <p:extLst>
      <p:ext uri="{BB962C8B-B14F-4D97-AF65-F5344CB8AC3E}">
        <p14:creationId xmlns:p14="http://schemas.microsoft.com/office/powerpoint/2010/main" val="3306898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5E4653-41A3-46C2-8E72-BFF16FB182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1139825"/>
            <a:ext cx="10515600" cy="777875"/>
          </a:xfrm>
        </p:spPr>
        <p:txBody>
          <a:bodyPr>
            <a:noAutofit/>
          </a:bodyPr>
          <a:lstStyle/>
          <a:p>
            <a:r>
              <a:rPr lang="de-DE" sz="3600" b="1" u="sng" dirty="0">
                <a:solidFill>
                  <a:schemeClr val="bg1"/>
                </a:solidFill>
                <a:latin typeface="+mn-lt"/>
              </a:rPr>
              <a:t>historischer Hintergrund Betreuungsgesetz (BtG)                     </a:t>
            </a:r>
            <a:br>
              <a:rPr lang="de-DE" sz="2400" dirty="0">
                <a:latin typeface="Castellar" panose="020A0402060406010301" pitchFamily="18" charset="0"/>
              </a:rPr>
            </a:br>
            <a:r>
              <a:rPr lang="de-DE" sz="2400" dirty="0">
                <a:latin typeface="Castellar" panose="020A0402060406010301" pitchFamily="18" charset="0"/>
              </a:rPr>
              <a:t> 				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DC56E548-2AA1-4E45-8F3D-36076E61164F}"/>
              </a:ext>
            </a:extLst>
          </p:cNvPr>
          <p:cNvSpPr txBox="1"/>
          <p:nvPr/>
        </p:nvSpPr>
        <p:spPr>
          <a:xfrm>
            <a:off x="3505478" y="5718175"/>
            <a:ext cx="444444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"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F069369A-728E-4F36-87C4-87551BECAA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076315" y="2219071"/>
            <a:ext cx="3809722" cy="2721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057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7FCF93-7D76-4EB0-B47C-6D710CA6AA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0823"/>
            <a:ext cx="8534400" cy="1507067"/>
          </a:xfrm>
        </p:spPr>
        <p:txBody>
          <a:bodyPr>
            <a:normAutofit/>
          </a:bodyPr>
          <a:lstStyle/>
          <a:p>
            <a:r>
              <a:rPr lang="de-DE" sz="3600" b="1" dirty="0">
                <a:solidFill>
                  <a:schemeClr val="bg1"/>
                </a:solidFill>
                <a:latin typeface="+mn-lt"/>
              </a:rPr>
              <a:t>Welche Gründe gab es für eine Gesetzesänderung ?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27F9FA2-A7A0-44F6-9A27-BEF5680A03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4164" y="1662544"/>
            <a:ext cx="10515600" cy="46656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de-DE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de-DE" sz="3200" b="1" dirty="0">
                <a:solidFill>
                  <a:schemeClr val="bg1"/>
                </a:solidFill>
                <a:latin typeface=" Arial Narrow"/>
              </a:rPr>
              <a:t> vorher gab es pauschale Wirkungskreise / Entmündigung war allumfassend,</a:t>
            </a:r>
          </a:p>
          <a:p>
            <a:pPr marL="0" indent="0">
              <a:buNone/>
            </a:pPr>
            <a:endParaRPr lang="de-DE" sz="3200" b="1" dirty="0">
              <a:solidFill>
                <a:schemeClr val="bg1"/>
              </a:solidFill>
              <a:latin typeface=" Arial Narrow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de-DE" sz="3200" b="1" dirty="0">
                <a:solidFill>
                  <a:schemeClr val="bg1"/>
                </a:solidFill>
                <a:latin typeface=" Arial Narrow"/>
              </a:rPr>
              <a:t> unverhältnismäßig, starr und diskriminierend,</a:t>
            </a:r>
            <a:br>
              <a:rPr lang="de-DE" sz="3200" b="1" dirty="0">
                <a:solidFill>
                  <a:schemeClr val="bg1"/>
                </a:solidFill>
                <a:latin typeface=" Arial Narrow"/>
              </a:rPr>
            </a:br>
            <a:endParaRPr lang="de-DE" sz="3200" b="1" dirty="0">
              <a:solidFill>
                <a:schemeClr val="bg1"/>
              </a:solidFill>
              <a:latin typeface=" Arial Narrow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de-DE" sz="3200" b="1" dirty="0">
                <a:solidFill>
                  <a:schemeClr val="bg1"/>
                </a:solidFill>
                <a:latin typeface=" Arial Narrow"/>
              </a:rPr>
              <a:t> Freiheitsrechte waren eingeschränkt (Art. 2 GG, Art. 3 Abs. 3 S.2 GG),</a:t>
            </a:r>
          </a:p>
          <a:p>
            <a:pPr marL="0" indent="0">
              <a:buNone/>
            </a:pPr>
            <a:endParaRPr lang="de-DE" sz="3200" b="1" dirty="0">
              <a:solidFill>
                <a:schemeClr val="bg1"/>
              </a:solidFill>
              <a:latin typeface=" Arial Narrow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de-DE" sz="3200" b="1" dirty="0">
                <a:solidFill>
                  <a:schemeClr val="bg1"/>
                </a:solidFill>
                <a:latin typeface=" Arial Narrow"/>
              </a:rPr>
              <a:t> Entmündigung und Pflegschaft waren auf Dauer angelegt,</a:t>
            </a:r>
            <a:br>
              <a:rPr lang="de-DE" sz="3200" b="1" dirty="0">
                <a:solidFill>
                  <a:schemeClr val="bg1"/>
                </a:solidFill>
                <a:latin typeface=" Arial Narrow"/>
              </a:rPr>
            </a:br>
            <a:endParaRPr lang="de-DE" sz="3200" b="1" dirty="0">
              <a:solidFill>
                <a:schemeClr val="bg1"/>
              </a:solidFill>
              <a:latin typeface=" Arial Narrow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de-DE" sz="3200" b="1" dirty="0">
                <a:solidFill>
                  <a:schemeClr val="bg1"/>
                </a:solidFill>
                <a:latin typeface=" Arial Narrow"/>
              </a:rPr>
              <a:t>Durch die Einführung des Betreuungsgesetzes wurde die Vormundschaft für Erwachsene und die Gebrechlichkeitspflegschaft abgeschafft.</a:t>
            </a:r>
          </a:p>
          <a:p>
            <a:pPr>
              <a:buFont typeface="Wingdings" panose="05000000000000000000" pitchFamily="2" charset="2"/>
              <a:buChar char="Ø"/>
            </a:pP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48586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657225" y="276225"/>
            <a:ext cx="26384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Volljährigkeit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4714875" y="1238250"/>
            <a:ext cx="57340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Betreuer</a:t>
            </a:r>
          </a:p>
        </p:txBody>
      </p:sp>
    </p:spTree>
    <p:extLst>
      <p:ext uri="{BB962C8B-B14F-4D97-AF65-F5344CB8AC3E}">
        <p14:creationId xmlns:p14="http://schemas.microsoft.com/office/powerpoint/2010/main" val="25027943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657225" y="276225"/>
            <a:ext cx="26384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Volljährigkeit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4714875" y="1238250"/>
            <a:ext cx="57340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Betreuer</a:t>
            </a:r>
          </a:p>
        </p:txBody>
      </p:sp>
      <p:sp>
        <p:nvSpPr>
          <p:cNvPr id="2" name="Textfeld 1"/>
          <p:cNvSpPr txBox="1"/>
          <p:nvPr/>
        </p:nvSpPr>
        <p:spPr>
          <a:xfrm>
            <a:off x="5962650" y="2695575"/>
            <a:ext cx="55340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Gebrechlichkeitspflegschaft</a:t>
            </a:r>
          </a:p>
        </p:txBody>
      </p:sp>
    </p:spTree>
    <p:extLst>
      <p:ext uri="{BB962C8B-B14F-4D97-AF65-F5344CB8AC3E}">
        <p14:creationId xmlns:p14="http://schemas.microsoft.com/office/powerpoint/2010/main" val="12043644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Segment">
  <a:themeElements>
    <a:clrScheme name="Segment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egment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gment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321</Words>
  <Application>Microsoft Office PowerPoint</Application>
  <PresentationFormat>Breitbild</PresentationFormat>
  <Paragraphs>55</Paragraphs>
  <Slides>13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10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13</vt:i4>
      </vt:variant>
    </vt:vector>
  </HeadingPairs>
  <TitlesOfParts>
    <vt:vector size="25" baseType="lpstr">
      <vt:lpstr> Arial Narrow</vt:lpstr>
      <vt:lpstr>Aptos</vt:lpstr>
      <vt:lpstr>Aptos Display</vt:lpstr>
      <vt:lpstr>Arial</vt:lpstr>
      <vt:lpstr>Arial Narrow</vt:lpstr>
      <vt:lpstr>Calibri</vt:lpstr>
      <vt:lpstr>Castellar</vt:lpstr>
      <vt:lpstr>Century Gothic</vt:lpstr>
      <vt:lpstr>Wingdings</vt:lpstr>
      <vt:lpstr>Wingdings 3</vt:lpstr>
      <vt:lpstr>Office</vt:lpstr>
      <vt:lpstr>Segment</vt:lpstr>
      <vt:lpstr>PowerPoint-Präsentation</vt:lpstr>
      <vt:lpstr>PowerPoint-Präsentation</vt:lpstr>
      <vt:lpstr>PowerPoint-Präsentation</vt:lpstr>
      <vt:lpstr>Betreuung  </vt:lpstr>
      <vt:lpstr>Volljährigkeit</vt:lpstr>
      <vt:lpstr>historischer Hintergrund Betreuungsgesetz (BtG)                           </vt:lpstr>
      <vt:lpstr>Welche Gründe gab es für eine Gesetzesänderung ?</vt:lpstr>
      <vt:lpstr>PowerPoint-Präsentation</vt:lpstr>
      <vt:lpstr>PowerPoint-Präsentation</vt:lpstr>
      <vt:lpstr>PowerPoint-Präsentation</vt:lpstr>
      <vt:lpstr>PowerPoint-Präsentation</vt:lpstr>
      <vt:lpstr>Heute haben wir die  rechtliche Betreuung</vt:lpstr>
      <vt:lpstr>Änderung des Betreuungsrechts  zum 01.01.2023 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Simmerl-Hübner, Susanne</dc:creator>
  <cp:lastModifiedBy>Simmerl-Hübner, Susanne</cp:lastModifiedBy>
  <cp:revision>1</cp:revision>
  <dcterms:created xsi:type="dcterms:W3CDTF">2026-04-20T19:01:58Z</dcterms:created>
  <dcterms:modified xsi:type="dcterms:W3CDTF">2026-04-20T19:03:00Z</dcterms:modified>
</cp:coreProperties>
</file>