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5" r:id="rId2"/>
    <p:sldId id="386" r:id="rId3"/>
    <p:sldId id="387" r:id="rId4"/>
    <p:sldId id="388" r:id="rId5"/>
    <p:sldId id="389" r:id="rId6"/>
    <p:sldId id="390" r:id="rId7"/>
    <p:sldId id="391" r:id="rId8"/>
    <p:sldId id="392" r:id="rId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13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72287"/>
      </p:ext>
    </p:extLst>
  </p:cSld>
  <p:clrMapOvr>
    <a:masterClrMapping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960976"/>
      </p:ext>
    </p:extLst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13042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836121"/>
      </p:ext>
    </p:extLst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321530"/>
      </p:ext>
    </p:extLst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261998"/>
      </p:ext>
    </p:extLst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436443"/>
      </p:ext>
    </p:extLst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245742"/>
      </p:ext>
    </p:extLst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930447"/>
      </p:ext>
    </p:extLst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470009"/>
      </p:ext>
    </p:extLst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332170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253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cover/>
  </p:transition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576723" y="3335865"/>
            <a:ext cx="3291840" cy="3200400"/>
            <a:chOff x="0" y="0"/>
            <a:chExt cx="6583680" cy="6400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583680" cy="6400800"/>
            </a:xfrm>
            <a:custGeom>
              <a:avLst/>
              <a:gdLst/>
              <a:ahLst/>
              <a:cxnLst/>
              <a:rect l="l" t="t" r="r" b="b"/>
              <a:pathLst>
                <a:path w="6583680" h="6400800">
                  <a:moveTo>
                    <a:pt x="6583680" y="6400800"/>
                  </a:moveTo>
                  <a:lnTo>
                    <a:pt x="6583680" y="0"/>
                  </a:lnTo>
                  <a:lnTo>
                    <a:pt x="0" y="6400800"/>
                  </a:lnTo>
                  <a:close/>
                </a:path>
              </a:pathLst>
            </a:custGeom>
            <a:solidFill>
              <a:srgbClr val="FAD062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32251" y="613753"/>
            <a:ext cx="10924102" cy="5626932"/>
            <a:chOff x="0" y="0"/>
            <a:chExt cx="21848204" cy="112538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848190" cy="11253851"/>
            </a:xfrm>
            <a:custGeom>
              <a:avLst/>
              <a:gdLst/>
              <a:ahLst/>
              <a:cxnLst/>
              <a:rect l="l" t="t" r="r" b="b"/>
              <a:pathLst>
                <a:path w="21848190" h="11253851">
                  <a:moveTo>
                    <a:pt x="19050" y="0"/>
                  </a:moveTo>
                  <a:lnTo>
                    <a:pt x="21829140" y="0"/>
                  </a:lnTo>
                  <a:cubicBezTo>
                    <a:pt x="21839681" y="0"/>
                    <a:pt x="21848190" y="8509"/>
                    <a:pt x="21848190" y="19050"/>
                  </a:cubicBezTo>
                  <a:lnTo>
                    <a:pt x="21848190" y="11234801"/>
                  </a:lnTo>
                  <a:cubicBezTo>
                    <a:pt x="21848190" y="11245342"/>
                    <a:pt x="21839681" y="11253851"/>
                    <a:pt x="21829140" y="11253851"/>
                  </a:cubicBezTo>
                  <a:lnTo>
                    <a:pt x="19050" y="11253851"/>
                  </a:lnTo>
                  <a:cubicBezTo>
                    <a:pt x="8509" y="11253851"/>
                    <a:pt x="0" y="11245342"/>
                    <a:pt x="0" y="11234801"/>
                  </a:cubicBezTo>
                  <a:lnTo>
                    <a:pt x="0" y="19050"/>
                  </a:lnTo>
                  <a:cubicBezTo>
                    <a:pt x="0" y="8509"/>
                    <a:pt x="8509" y="0"/>
                    <a:pt x="19050" y="0"/>
                  </a:cubicBezTo>
                  <a:moveTo>
                    <a:pt x="19050" y="38100"/>
                  </a:moveTo>
                  <a:lnTo>
                    <a:pt x="19050" y="19050"/>
                  </a:lnTo>
                  <a:lnTo>
                    <a:pt x="38100" y="19050"/>
                  </a:lnTo>
                  <a:lnTo>
                    <a:pt x="38100" y="11234801"/>
                  </a:lnTo>
                  <a:lnTo>
                    <a:pt x="19050" y="11234801"/>
                  </a:lnTo>
                  <a:lnTo>
                    <a:pt x="19050" y="11215751"/>
                  </a:lnTo>
                  <a:lnTo>
                    <a:pt x="21829140" y="11215751"/>
                  </a:lnTo>
                  <a:lnTo>
                    <a:pt x="21829140" y="11234801"/>
                  </a:lnTo>
                  <a:lnTo>
                    <a:pt x="21810090" y="11234801"/>
                  </a:lnTo>
                  <a:lnTo>
                    <a:pt x="21810090" y="19050"/>
                  </a:lnTo>
                  <a:lnTo>
                    <a:pt x="21829140" y="19050"/>
                  </a:lnTo>
                  <a:lnTo>
                    <a:pt x="21829140" y="38100"/>
                  </a:lnTo>
                  <a:lnTo>
                    <a:pt x="19050" y="38100"/>
                  </a:lnTo>
                  <a:close/>
                </a:path>
              </a:pathLst>
            </a:custGeom>
            <a:solidFill>
              <a:srgbClr val="FFB1A5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85240" y="533811"/>
            <a:ext cx="8230921" cy="1409097"/>
            <a:chOff x="-1" y="-1033568"/>
            <a:chExt cx="16461842" cy="2818193"/>
          </a:xfrm>
        </p:grpSpPr>
        <p:sp>
          <p:nvSpPr>
            <p:cNvPr id="7" name="Freeform 7"/>
            <p:cNvSpPr/>
            <p:nvPr/>
          </p:nvSpPr>
          <p:spPr>
            <a:xfrm>
              <a:off x="312211" y="-1033568"/>
              <a:ext cx="16149630" cy="2658308"/>
            </a:xfrm>
            <a:custGeom>
              <a:avLst/>
              <a:gdLst/>
              <a:ahLst/>
              <a:cxnLst/>
              <a:rect l="l" t="t" r="r" b="b"/>
              <a:pathLst>
                <a:path w="16149630" h="2658309">
                  <a:moveTo>
                    <a:pt x="0" y="0"/>
                  </a:moveTo>
                  <a:lnTo>
                    <a:pt x="16149630" y="0"/>
                  </a:lnTo>
                  <a:lnTo>
                    <a:pt x="16149630" y="2658309"/>
                  </a:lnTo>
                  <a:lnTo>
                    <a:pt x="0" y="265830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57490" b="-79258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-1" y="-787957"/>
              <a:ext cx="16149625" cy="257258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5400"/>
                </a:lnSpc>
              </a:pPr>
              <a:r>
                <a:rPr lang="en-US" sz="5000" dirty="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Form der  </a:t>
              </a:r>
              <a:r>
                <a:rPr lang="en-US" sz="5000" dirty="0" err="1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Eintragungsunterlagen</a:t>
              </a:r>
              <a:endParaRPr lang="en-US" sz="5000" dirty="0">
                <a:solidFill>
                  <a:srgbClr val="303030"/>
                </a:solidFill>
                <a:latin typeface="Nickainley"/>
                <a:ea typeface="Nickainley"/>
                <a:cs typeface="Nickainley"/>
                <a:sym typeface="Nickainley"/>
              </a:endParaRP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994311" y="2229871"/>
            <a:ext cx="10562035" cy="40209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57443" lvl="1" indent="-178722" defTabSz="609630">
              <a:buFont typeface="Arial"/>
              <a:buChar char="•"/>
            </a:pP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bei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Grundbucheintragungen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kommt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es in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besonderen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Maße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auf die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Richtigkeit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ihrer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Inhalte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an</a:t>
            </a:r>
          </a:p>
          <a:p>
            <a:pPr marL="178722" lvl="1" defTabSz="609630"/>
            <a:endParaRPr lang="en-US" sz="2133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57443" lvl="1" indent="-178722" defTabSz="609630">
              <a:buFont typeface="Arial"/>
              <a:buChar char="•"/>
            </a:pP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§ 891 BGB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Gesetzliche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Vermutung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und § 892 BGB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öffentlicher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Glaube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des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Grundbuchs</a:t>
            </a:r>
            <a:endParaRPr lang="en-US" sz="2133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178722" lvl="1" defTabSz="609630"/>
            <a:endParaRPr lang="en-US" sz="2133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57443" lvl="1" indent="-178722" defTabSz="609630">
              <a:buFont typeface="Arial"/>
              <a:buChar char="•"/>
            </a:pP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daher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lässt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das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Gesetz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zum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Nachweis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nur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Urkunden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in Form des § 29 GBO    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zu</a:t>
            </a:r>
            <a:endParaRPr lang="en-US" sz="2133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178722" lvl="1" defTabSz="609630"/>
            <a:endParaRPr lang="en-US" sz="2133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57443" lvl="1" indent="-178722" defTabSz="609630">
              <a:buFont typeface="Arial"/>
              <a:buChar char="•"/>
            </a:pP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dabei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wird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unterschieden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ob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es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eine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öffentliche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Urkunde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                                  (§ 415 ZPO)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oder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eine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öffentliche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beglaubigte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Urkunde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</a:p>
          <a:p>
            <a:pPr marL="178722" lvl="1" defTabSz="609630"/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(§ 416 ZPO)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ist</a:t>
            </a:r>
            <a:endParaRPr lang="en-US" sz="2133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57443" lvl="1" indent="-178722" defTabSz="609630"/>
            <a:endParaRPr lang="en-US" sz="2667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576723" y="3335865"/>
            <a:ext cx="3291840" cy="3200400"/>
            <a:chOff x="0" y="0"/>
            <a:chExt cx="6583680" cy="6400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583680" cy="6400800"/>
            </a:xfrm>
            <a:custGeom>
              <a:avLst/>
              <a:gdLst/>
              <a:ahLst/>
              <a:cxnLst/>
              <a:rect l="l" t="t" r="r" b="b"/>
              <a:pathLst>
                <a:path w="6583680" h="6400800">
                  <a:moveTo>
                    <a:pt x="6583680" y="6400800"/>
                  </a:moveTo>
                  <a:lnTo>
                    <a:pt x="6583680" y="0"/>
                  </a:lnTo>
                  <a:lnTo>
                    <a:pt x="0" y="6400800"/>
                  </a:lnTo>
                  <a:close/>
                </a:path>
              </a:pathLst>
            </a:custGeom>
            <a:solidFill>
              <a:srgbClr val="FAD062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32251" y="613753"/>
            <a:ext cx="10924102" cy="5626932"/>
            <a:chOff x="0" y="0"/>
            <a:chExt cx="21848204" cy="112538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848190" cy="11253851"/>
            </a:xfrm>
            <a:custGeom>
              <a:avLst/>
              <a:gdLst/>
              <a:ahLst/>
              <a:cxnLst/>
              <a:rect l="l" t="t" r="r" b="b"/>
              <a:pathLst>
                <a:path w="21848190" h="11253851">
                  <a:moveTo>
                    <a:pt x="19050" y="0"/>
                  </a:moveTo>
                  <a:lnTo>
                    <a:pt x="21829140" y="0"/>
                  </a:lnTo>
                  <a:cubicBezTo>
                    <a:pt x="21839681" y="0"/>
                    <a:pt x="21848190" y="8509"/>
                    <a:pt x="21848190" y="19050"/>
                  </a:cubicBezTo>
                  <a:lnTo>
                    <a:pt x="21848190" y="11234801"/>
                  </a:lnTo>
                  <a:cubicBezTo>
                    <a:pt x="21848190" y="11245342"/>
                    <a:pt x="21839681" y="11253851"/>
                    <a:pt x="21829140" y="11253851"/>
                  </a:cubicBezTo>
                  <a:lnTo>
                    <a:pt x="19050" y="11253851"/>
                  </a:lnTo>
                  <a:cubicBezTo>
                    <a:pt x="8509" y="11253851"/>
                    <a:pt x="0" y="11245342"/>
                    <a:pt x="0" y="11234801"/>
                  </a:cubicBezTo>
                  <a:lnTo>
                    <a:pt x="0" y="19050"/>
                  </a:lnTo>
                  <a:cubicBezTo>
                    <a:pt x="0" y="8509"/>
                    <a:pt x="8509" y="0"/>
                    <a:pt x="19050" y="0"/>
                  </a:cubicBezTo>
                  <a:moveTo>
                    <a:pt x="19050" y="38100"/>
                  </a:moveTo>
                  <a:lnTo>
                    <a:pt x="19050" y="19050"/>
                  </a:lnTo>
                  <a:lnTo>
                    <a:pt x="38100" y="19050"/>
                  </a:lnTo>
                  <a:lnTo>
                    <a:pt x="38100" y="11234801"/>
                  </a:lnTo>
                  <a:lnTo>
                    <a:pt x="19050" y="11234801"/>
                  </a:lnTo>
                  <a:lnTo>
                    <a:pt x="19050" y="11215751"/>
                  </a:lnTo>
                  <a:lnTo>
                    <a:pt x="21829140" y="11215751"/>
                  </a:lnTo>
                  <a:lnTo>
                    <a:pt x="21829140" y="11234801"/>
                  </a:lnTo>
                  <a:lnTo>
                    <a:pt x="21810090" y="11234801"/>
                  </a:lnTo>
                  <a:lnTo>
                    <a:pt x="21810090" y="19050"/>
                  </a:lnTo>
                  <a:lnTo>
                    <a:pt x="21829140" y="19050"/>
                  </a:lnTo>
                  <a:lnTo>
                    <a:pt x="21829140" y="38100"/>
                  </a:lnTo>
                  <a:lnTo>
                    <a:pt x="19050" y="38100"/>
                  </a:lnTo>
                  <a:close/>
                </a:path>
              </a:pathLst>
            </a:custGeom>
            <a:solidFill>
              <a:srgbClr val="FFB1A5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85238" y="459504"/>
            <a:ext cx="8081037" cy="1934293"/>
            <a:chOff x="-5" y="-1182181"/>
            <a:chExt cx="16162072" cy="3868586"/>
          </a:xfrm>
        </p:grpSpPr>
        <p:sp>
          <p:nvSpPr>
            <p:cNvPr id="7" name="Freeform 7"/>
            <p:cNvSpPr/>
            <p:nvPr/>
          </p:nvSpPr>
          <p:spPr>
            <a:xfrm>
              <a:off x="-5" y="-550576"/>
              <a:ext cx="16149630" cy="3236981"/>
            </a:xfrm>
            <a:custGeom>
              <a:avLst/>
              <a:gdLst/>
              <a:ahLst/>
              <a:cxnLst/>
              <a:rect l="l" t="t" r="r" b="b"/>
              <a:pathLst>
                <a:path w="16149630" h="3236980">
                  <a:moveTo>
                    <a:pt x="0" y="0"/>
                  </a:moveTo>
                  <a:lnTo>
                    <a:pt x="16149630" y="0"/>
                  </a:lnTo>
                  <a:lnTo>
                    <a:pt x="16149630" y="3236980"/>
                  </a:lnTo>
                  <a:lnTo>
                    <a:pt x="0" y="32369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47212" b="-47212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2442" y="-1182181"/>
              <a:ext cx="16149625" cy="315125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5400"/>
                </a:lnSpc>
              </a:pPr>
              <a:r>
                <a:rPr lang="en-US" sz="5000" dirty="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Form der </a:t>
              </a:r>
              <a:r>
                <a:rPr lang="en-US" sz="5000" dirty="0" err="1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Eintragungsunterlagen</a:t>
              </a:r>
              <a:endParaRPr lang="en-US" sz="5000" dirty="0">
                <a:solidFill>
                  <a:srgbClr val="303030"/>
                </a:solidFill>
                <a:latin typeface="Nickainley"/>
                <a:ea typeface="Nickainley"/>
                <a:cs typeface="Nickainley"/>
                <a:sym typeface="Nickainley"/>
              </a:endParaRP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895714" y="1734950"/>
            <a:ext cx="10011049" cy="42670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55933" lvl="1" indent="-177967" defTabSz="609630">
              <a:buFont typeface="Arial"/>
              <a:buChar char="•"/>
            </a:pP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Für die Form der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Beurkundung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gelten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die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Vorschriften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des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Beurkundungsgesetzes</a:t>
            </a:r>
            <a:endParaRPr lang="en-US" sz="2133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177966" lvl="1" defTabSz="609630"/>
            <a:endParaRPr lang="en-US" sz="2133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55933" lvl="1" indent="-177967" defTabSz="609630">
              <a:buFont typeface="Arial"/>
              <a:buChar char="•"/>
            </a:pP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Personen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die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diese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Urkunden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erstellen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können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sind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in der Regel:</a:t>
            </a:r>
          </a:p>
          <a:p>
            <a:pPr defTabSz="609630"/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          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Notare</a:t>
            </a:r>
            <a:endParaRPr lang="en-US" sz="2133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defTabSz="609630"/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          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Konsulatsbeamte</a:t>
            </a:r>
            <a:endParaRPr lang="en-US" sz="2133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defTabSz="609630"/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           der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Rechtspfleger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bei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Erbscheinen</a:t>
            </a:r>
            <a:endParaRPr lang="en-US" sz="2133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defTabSz="609630"/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           das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Jugendamt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bei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Vaterschaftsanerkennung</a:t>
            </a:r>
            <a:endParaRPr lang="en-US" sz="2133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defTabSz="609630"/>
            <a:endParaRPr lang="en-US" sz="2133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55933" lvl="1" indent="-177967" defTabSz="609630">
              <a:buFont typeface="Arial"/>
              <a:buChar char="•"/>
            </a:pP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beim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GB-Amt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werden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nicht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unbedingt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Originale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benötigt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die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Urschrift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behält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derjenige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der die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Urkunde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erstellt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hat</a:t>
            </a:r>
          </a:p>
          <a:p>
            <a:pPr marL="177966" lvl="1" defTabSz="609630"/>
            <a:endParaRPr lang="en-US" sz="2133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55933" lvl="1" indent="-177967" defTabSz="609630">
              <a:buFont typeface="Arial"/>
              <a:buChar char="•"/>
            </a:pP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in der Regel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Ausfertigungen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oder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beglaubigte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Abschriften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              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eingereicht</a:t>
            </a:r>
            <a:endParaRPr lang="en-US" sz="2133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1668419" y="3057407"/>
            <a:ext cx="178275" cy="505624"/>
          </a:xfrm>
          <a:custGeom>
            <a:avLst/>
            <a:gdLst/>
            <a:ahLst/>
            <a:cxnLst/>
            <a:rect l="l" t="t" r="r" b="b"/>
            <a:pathLst>
              <a:path w="267412" h="758436">
                <a:moveTo>
                  <a:pt x="0" y="0"/>
                </a:moveTo>
                <a:lnTo>
                  <a:pt x="267412" y="0"/>
                </a:lnTo>
                <a:lnTo>
                  <a:pt x="267412" y="758436"/>
                </a:lnTo>
                <a:lnTo>
                  <a:pt x="0" y="7584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b="-187823"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1668419" y="3754671"/>
            <a:ext cx="178275" cy="505624"/>
          </a:xfrm>
          <a:custGeom>
            <a:avLst/>
            <a:gdLst/>
            <a:ahLst/>
            <a:cxnLst/>
            <a:rect l="l" t="t" r="r" b="b"/>
            <a:pathLst>
              <a:path w="267412" h="758436">
                <a:moveTo>
                  <a:pt x="0" y="0"/>
                </a:moveTo>
                <a:lnTo>
                  <a:pt x="267412" y="0"/>
                </a:lnTo>
                <a:lnTo>
                  <a:pt x="267412" y="758437"/>
                </a:lnTo>
                <a:lnTo>
                  <a:pt x="0" y="7584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b="-187823"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576723" y="3335865"/>
            <a:ext cx="3291840" cy="3200400"/>
            <a:chOff x="0" y="0"/>
            <a:chExt cx="6583680" cy="6400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583680" cy="6400800"/>
            </a:xfrm>
            <a:custGeom>
              <a:avLst/>
              <a:gdLst/>
              <a:ahLst/>
              <a:cxnLst/>
              <a:rect l="l" t="t" r="r" b="b"/>
              <a:pathLst>
                <a:path w="6583680" h="6400800">
                  <a:moveTo>
                    <a:pt x="6583680" y="6400800"/>
                  </a:moveTo>
                  <a:lnTo>
                    <a:pt x="6583680" y="0"/>
                  </a:lnTo>
                  <a:lnTo>
                    <a:pt x="0" y="6400800"/>
                  </a:lnTo>
                  <a:close/>
                </a:path>
              </a:pathLst>
            </a:custGeom>
            <a:solidFill>
              <a:srgbClr val="FAD062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32251" y="613753"/>
            <a:ext cx="10924102" cy="5626932"/>
            <a:chOff x="0" y="0"/>
            <a:chExt cx="21848204" cy="112538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848190" cy="11253851"/>
            </a:xfrm>
            <a:custGeom>
              <a:avLst/>
              <a:gdLst/>
              <a:ahLst/>
              <a:cxnLst/>
              <a:rect l="l" t="t" r="r" b="b"/>
              <a:pathLst>
                <a:path w="21848190" h="11253851">
                  <a:moveTo>
                    <a:pt x="19050" y="0"/>
                  </a:moveTo>
                  <a:lnTo>
                    <a:pt x="21829140" y="0"/>
                  </a:lnTo>
                  <a:cubicBezTo>
                    <a:pt x="21839681" y="0"/>
                    <a:pt x="21848190" y="8509"/>
                    <a:pt x="21848190" y="19050"/>
                  </a:cubicBezTo>
                  <a:lnTo>
                    <a:pt x="21848190" y="11234801"/>
                  </a:lnTo>
                  <a:cubicBezTo>
                    <a:pt x="21848190" y="11245342"/>
                    <a:pt x="21839681" y="11253851"/>
                    <a:pt x="21829140" y="11253851"/>
                  </a:cubicBezTo>
                  <a:lnTo>
                    <a:pt x="19050" y="11253851"/>
                  </a:lnTo>
                  <a:cubicBezTo>
                    <a:pt x="8509" y="11253851"/>
                    <a:pt x="0" y="11245342"/>
                    <a:pt x="0" y="11234801"/>
                  </a:cubicBezTo>
                  <a:lnTo>
                    <a:pt x="0" y="19050"/>
                  </a:lnTo>
                  <a:cubicBezTo>
                    <a:pt x="0" y="8509"/>
                    <a:pt x="8509" y="0"/>
                    <a:pt x="19050" y="0"/>
                  </a:cubicBezTo>
                  <a:moveTo>
                    <a:pt x="19050" y="38100"/>
                  </a:moveTo>
                  <a:lnTo>
                    <a:pt x="19050" y="19050"/>
                  </a:lnTo>
                  <a:lnTo>
                    <a:pt x="38100" y="19050"/>
                  </a:lnTo>
                  <a:lnTo>
                    <a:pt x="38100" y="11234801"/>
                  </a:lnTo>
                  <a:lnTo>
                    <a:pt x="19050" y="11234801"/>
                  </a:lnTo>
                  <a:lnTo>
                    <a:pt x="19050" y="11215751"/>
                  </a:lnTo>
                  <a:lnTo>
                    <a:pt x="21829140" y="11215751"/>
                  </a:lnTo>
                  <a:lnTo>
                    <a:pt x="21829140" y="11234801"/>
                  </a:lnTo>
                  <a:lnTo>
                    <a:pt x="21810090" y="11234801"/>
                  </a:lnTo>
                  <a:lnTo>
                    <a:pt x="21810090" y="19050"/>
                  </a:lnTo>
                  <a:lnTo>
                    <a:pt x="21829140" y="19050"/>
                  </a:lnTo>
                  <a:lnTo>
                    <a:pt x="21829140" y="38100"/>
                  </a:lnTo>
                  <a:lnTo>
                    <a:pt x="19050" y="38100"/>
                  </a:lnTo>
                  <a:close/>
                </a:path>
              </a:pathLst>
            </a:custGeom>
            <a:solidFill>
              <a:srgbClr val="FFB1A5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105782" y="786569"/>
            <a:ext cx="9980436" cy="1423162"/>
            <a:chOff x="0" y="0"/>
            <a:chExt cx="19960872" cy="284632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960876" cy="2846326"/>
            </a:xfrm>
            <a:custGeom>
              <a:avLst/>
              <a:gdLst/>
              <a:ahLst/>
              <a:cxnLst/>
              <a:rect l="l" t="t" r="r" b="b"/>
              <a:pathLst>
                <a:path w="19960876" h="2846326">
                  <a:moveTo>
                    <a:pt x="0" y="0"/>
                  </a:moveTo>
                  <a:lnTo>
                    <a:pt x="19960876" y="0"/>
                  </a:lnTo>
                  <a:lnTo>
                    <a:pt x="19960876" y="2846326"/>
                  </a:lnTo>
                  <a:lnTo>
                    <a:pt x="0" y="284632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53692" r="19093" b="-67417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123825"/>
              <a:ext cx="19960872" cy="272249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7776"/>
                </a:lnSpc>
              </a:pPr>
              <a:r>
                <a:rPr lang="en-US" sz="7200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Einigung § 873 BGB</a:t>
              </a:r>
            </a:p>
          </p:txBody>
        </p:sp>
      </p:grpSp>
      <p:sp>
        <p:nvSpPr>
          <p:cNvPr id="9" name="Freeform 9"/>
          <p:cNvSpPr/>
          <p:nvPr/>
        </p:nvSpPr>
        <p:spPr>
          <a:xfrm rot="-321718">
            <a:off x="1765238" y="4536642"/>
            <a:ext cx="2299257" cy="2218783"/>
          </a:xfrm>
          <a:custGeom>
            <a:avLst/>
            <a:gdLst/>
            <a:ahLst/>
            <a:cxnLst/>
            <a:rect l="l" t="t" r="r" b="b"/>
            <a:pathLst>
              <a:path w="3448886" h="3328175">
                <a:moveTo>
                  <a:pt x="0" y="0"/>
                </a:moveTo>
                <a:lnTo>
                  <a:pt x="3448886" y="0"/>
                </a:lnTo>
                <a:lnTo>
                  <a:pt x="3448886" y="3328175"/>
                </a:lnTo>
                <a:lnTo>
                  <a:pt x="0" y="332817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5860291" y="4723402"/>
            <a:ext cx="3349807" cy="2009884"/>
          </a:xfrm>
          <a:custGeom>
            <a:avLst/>
            <a:gdLst/>
            <a:ahLst/>
            <a:cxnLst/>
            <a:rect l="l" t="t" r="r" b="b"/>
            <a:pathLst>
              <a:path w="5024710" h="3014826">
                <a:moveTo>
                  <a:pt x="0" y="0"/>
                </a:moveTo>
                <a:lnTo>
                  <a:pt x="5024710" y="0"/>
                </a:lnTo>
                <a:lnTo>
                  <a:pt x="5024710" y="3014827"/>
                </a:lnTo>
                <a:lnTo>
                  <a:pt x="0" y="30148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386109" y="2388897"/>
            <a:ext cx="9535891" cy="17312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48150" lvl="1" indent="-224075" defTabSz="609630">
              <a:lnSpc>
                <a:spcPts val="2674"/>
              </a:lnSpc>
              <a:buFont typeface="Arial"/>
              <a:buChar char="•"/>
            </a:pPr>
            <a:r>
              <a:rPr lang="en-US" sz="2476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immer, </a:t>
            </a:r>
            <a:r>
              <a:rPr lang="en-US" sz="2476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wenn</a:t>
            </a:r>
            <a:r>
              <a:rPr lang="en-US" sz="2476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76" u="sng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Eigentum</a:t>
            </a:r>
            <a:r>
              <a:rPr lang="en-US" sz="2476" u="sng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an </a:t>
            </a:r>
            <a:r>
              <a:rPr lang="en-US" sz="2476" u="sng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einem</a:t>
            </a:r>
            <a:r>
              <a:rPr lang="en-US" sz="2476" u="sng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76" u="sng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Grundstück</a:t>
            </a:r>
            <a:r>
              <a:rPr lang="en-US" sz="2476" u="sng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76" u="sng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übertragen</a:t>
            </a:r>
            <a:r>
              <a:rPr lang="en-US" sz="2476" u="sng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76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werden</a:t>
            </a:r>
            <a:r>
              <a:rPr lang="en-US" sz="2476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76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soll</a:t>
            </a:r>
            <a:r>
              <a:rPr lang="en-US" sz="2476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476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</a:t>
            </a:r>
            <a:r>
              <a:rPr lang="en-US" sz="2476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76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Grundstück</a:t>
            </a:r>
            <a:r>
              <a:rPr lang="en-US" sz="2476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76" u="sng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mit</a:t>
            </a:r>
            <a:r>
              <a:rPr lang="en-US" sz="2476" u="sng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76" u="sng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einem</a:t>
            </a:r>
            <a:r>
              <a:rPr lang="en-US" sz="2476" u="sng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Recht </a:t>
            </a:r>
            <a:r>
              <a:rPr lang="en-US" sz="2476" u="sng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belastet</a:t>
            </a:r>
            <a:r>
              <a:rPr lang="en-US" sz="2476" u="sng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76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werden</a:t>
            </a:r>
            <a:r>
              <a:rPr lang="en-US" sz="2476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76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soll</a:t>
            </a:r>
            <a:r>
              <a:rPr lang="en-US" sz="2476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476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ist</a:t>
            </a:r>
            <a:r>
              <a:rPr lang="en-US" sz="2476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die </a:t>
            </a:r>
            <a:r>
              <a:rPr lang="en-US" sz="2476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Einigung</a:t>
            </a:r>
            <a:r>
              <a:rPr lang="en-US" sz="2476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der </a:t>
            </a:r>
            <a:r>
              <a:rPr lang="en-US" sz="2476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Berechtigten</a:t>
            </a:r>
            <a:r>
              <a:rPr lang="en-US" sz="2476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und des </a:t>
            </a:r>
            <a:r>
              <a:rPr lang="en-US" sz="2476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anderen</a:t>
            </a:r>
            <a:r>
              <a:rPr lang="en-US" sz="2476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Teils </a:t>
            </a:r>
            <a:r>
              <a:rPr lang="en-US" sz="2476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über</a:t>
            </a:r>
            <a:r>
              <a:rPr lang="en-US" sz="2476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den </a:t>
            </a:r>
            <a:r>
              <a:rPr lang="en-US" sz="2476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Eintritt</a:t>
            </a:r>
            <a:r>
              <a:rPr lang="en-US" sz="2476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der </a:t>
            </a:r>
            <a:r>
              <a:rPr lang="en-US" sz="2476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Rechtsänderung</a:t>
            </a:r>
            <a:r>
              <a:rPr lang="en-US" sz="2476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und die </a:t>
            </a:r>
            <a:r>
              <a:rPr lang="en-US" sz="2476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Eintragung</a:t>
            </a:r>
            <a:r>
              <a:rPr lang="en-US" sz="2476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in das </a:t>
            </a:r>
            <a:r>
              <a:rPr lang="en-US" sz="2476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Grundbuch</a:t>
            </a:r>
            <a:r>
              <a:rPr lang="en-US" sz="2476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76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erforderlich</a:t>
            </a:r>
            <a:endParaRPr lang="en-US" sz="2476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576723" y="3335865"/>
            <a:ext cx="3291840" cy="3200400"/>
            <a:chOff x="0" y="0"/>
            <a:chExt cx="6583680" cy="6400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583680" cy="6400800"/>
            </a:xfrm>
            <a:custGeom>
              <a:avLst/>
              <a:gdLst/>
              <a:ahLst/>
              <a:cxnLst/>
              <a:rect l="l" t="t" r="r" b="b"/>
              <a:pathLst>
                <a:path w="6583680" h="6400800">
                  <a:moveTo>
                    <a:pt x="6583680" y="6400800"/>
                  </a:moveTo>
                  <a:lnTo>
                    <a:pt x="6583680" y="0"/>
                  </a:lnTo>
                  <a:lnTo>
                    <a:pt x="0" y="6400800"/>
                  </a:lnTo>
                  <a:close/>
                </a:path>
              </a:pathLst>
            </a:custGeom>
            <a:solidFill>
              <a:srgbClr val="FAD062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32251" y="613753"/>
            <a:ext cx="10924102" cy="5626932"/>
            <a:chOff x="0" y="0"/>
            <a:chExt cx="21848204" cy="112538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848190" cy="11253851"/>
            </a:xfrm>
            <a:custGeom>
              <a:avLst/>
              <a:gdLst/>
              <a:ahLst/>
              <a:cxnLst/>
              <a:rect l="l" t="t" r="r" b="b"/>
              <a:pathLst>
                <a:path w="21848190" h="11253851">
                  <a:moveTo>
                    <a:pt x="19050" y="0"/>
                  </a:moveTo>
                  <a:lnTo>
                    <a:pt x="21829140" y="0"/>
                  </a:lnTo>
                  <a:cubicBezTo>
                    <a:pt x="21839681" y="0"/>
                    <a:pt x="21848190" y="8509"/>
                    <a:pt x="21848190" y="19050"/>
                  </a:cubicBezTo>
                  <a:lnTo>
                    <a:pt x="21848190" y="11234801"/>
                  </a:lnTo>
                  <a:cubicBezTo>
                    <a:pt x="21848190" y="11245342"/>
                    <a:pt x="21839681" y="11253851"/>
                    <a:pt x="21829140" y="11253851"/>
                  </a:cubicBezTo>
                  <a:lnTo>
                    <a:pt x="19050" y="11253851"/>
                  </a:lnTo>
                  <a:cubicBezTo>
                    <a:pt x="8509" y="11253851"/>
                    <a:pt x="0" y="11245342"/>
                    <a:pt x="0" y="11234801"/>
                  </a:cubicBezTo>
                  <a:lnTo>
                    <a:pt x="0" y="19050"/>
                  </a:lnTo>
                  <a:cubicBezTo>
                    <a:pt x="0" y="8509"/>
                    <a:pt x="8509" y="0"/>
                    <a:pt x="19050" y="0"/>
                  </a:cubicBezTo>
                  <a:moveTo>
                    <a:pt x="19050" y="38100"/>
                  </a:moveTo>
                  <a:lnTo>
                    <a:pt x="19050" y="19050"/>
                  </a:lnTo>
                  <a:lnTo>
                    <a:pt x="38100" y="19050"/>
                  </a:lnTo>
                  <a:lnTo>
                    <a:pt x="38100" y="11234801"/>
                  </a:lnTo>
                  <a:lnTo>
                    <a:pt x="19050" y="11234801"/>
                  </a:lnTo>
                  <a:lnTo>
                    <a:pt x="19050" y="11215751"/>
                  </a:lnTo>
                  <a:lnTo>
                    <a:pt x="21829140" y="11215751"/>
                  </a:lnTo>
                  <a:lnTo>
                    <a:pt x="21829140" y="11234801"/>
                  </a:lnTo>
                  <a:lnTo>
                    <a:pt x="21810090" y="11234801"/>
                  </a:lnTo>
                  <a:lnTo>
                    <a:pt x="21810090" y="19050"/>
                  </a:lnTo>
                  <a:lnTo>
                    <a:pt x="21829140" y="19050"/>
                  </a:lnTo>
                  <a:lnTo>
                    <a:pt x="21829140" y="38100"/>
                  </a:lnTo>
                  <a:lnTo>
                    <a:pt x="19050" y="38100"/>
                  </a:lnTo>
                  <a:close/>
                </a:path>
              </a:pathLst>
            </a:custGeom>
            <a:solidFill>
              <a:srgbClr val="FFB1A5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85240" y="1050595"/>
            <a:ext cx="8074813" cy="1230891"/>
            <a:chOff x="0" y="0"/>
            <a:chExt cx="16149625" cy="246178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6149630" cy="2461784"/>
            </a:xfrm>
            <a:custGeom>
              <a:avLst/>
              <a:gdLst/>
              <a:ahLst/>
              <a:cxnLst/>
              <a:rect l="l" t="t" r="r" b="b"/>
              <a:pathLst>
                <a:path w="16149630" h="2461784">
                  <a:moveTo>
                    <a:pt x="0" y="0"/>
                  </a:moveTo>
                  <a:lnTo>
                    <a:pt x="16149630" y="0"/>
                  </a:lnTo>
                  <a:lnTo>
                    <a:pt x="16149630" y="2461784"/>
                  </a:lnTo>
                  <a:lnTo>
                    <a:pt x="0" y="246178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62079" b="-93568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114300"/>
              <a:ext cx="16149625" cy="234748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6732"/>
                </a:lnSpc>
              </a:pPr>
              <a:r>
                <a:rPr lang="en-US" sz="6234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Auflassung § 925 BGB</a:t>
              </a:r>
            </a:p>
          </p:txBody>
        </p:sp>
      </p:grpSp>
      <p:sp>
        <p:nvSpPr>
          <p:cNvPr id="9" name="Freeform 9"/>
          <p:cNvSpPr/>
          <p:nvPr/>
        </p:nvSpPr>
        <p:spPr>
          <a:xfrm>
            <a:off x="8374412" y="1274448"/>
            <a:ext cx="3696462" cy="5486400"/>
          </a:xfrm>
          <a:custGeom>
            <a:avLst/>
            <a:gdLst/>
            <a:ahLst/>
            <a:cxnLst/>
            <a:rect l="l" t="t" r="r" b="b"/>
            <a:pathLst>
              <a:path w="5544693" h="8229600">
                <a:moveTo>
                  <a:pt x="0" y="0"/>
                </a:moveTo>
                <a:lnTo>
                  <a:pt x="5544693" y="0"/>
                </a:lnTo>
                <a:lnTo>
                  <a:pt x="5544693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74000"/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346200" y="2657939"/>
            <a:ext cx="8242228" cy="20005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4057" lvl="1" indent="-217028" defTabSz="609630">
              <a:lnSpc>
                <a:spcPts val="2592"/>
              </a:lnSpc>
              <a:buFont typeface="Arial"/>
              <a:buChar char="•"/>
            </a:pP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erforderliche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Einigung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(§ 873 BGB) des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Veräußerers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&amp; des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Erwerbers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(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Auflassung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) muss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bei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gleichzeitiger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Anwesenheit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beider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Teile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vor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dem Notar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erklärt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werden</a:t>
            </a:r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defTabSz="609630">
              <a:lnSpc>
                <a:spcPts val="2592"/>
              </a:lnSpc>
            </a:pPr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34057" lvl="1" indent="-217028" defTabSz="609630">
              <a:lnSpc>
                <a:spcPts val="2592"/>
              </a:lnSpc>
              <a:buFont typeface="Arial"/>
              <a:buChar char="•"/>
            </a:pP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gdrs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.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reicht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es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aus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wenn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derjenige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dessen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Recht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betroffen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ist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die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Rechtsänderung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bewilligt</a:t>
            </a:r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576722" y="3413167"/>
            <a:ext cx="3291840" cy="3200400"/>
            <a:chOff x="-1" y="154605"/>
            <a:chExt cx="6583680" cy="6400800"/>
          </a:xfrm>
        </p:grpSpPr>
        <p:sp>
          <p:nvSpPr>
            <p:cNvPr id="3" name="Freeform 3"/>
            <p:cNvSpPr/>
            <p:nvPr/>
          </p:nvSpPr>
          <p:spPr>
            <a:xfrm>
              <a:off x="-1" y="154605"/>
              <a:ext cx="6583680" cy="6400800"/>
            </a:xfrm>
            <a:custGeom>
              <a:avLst/>
              <a:gdLst/>
              <a:ahLst/>
              <a:cxnLst/>
              <a:rect l="l" t="t" r="r" b="b"/>
              <a:pathLst>
                <a:path w="6583680" h="6400800">
                  <a:moveTo>
                    <a:pt x="6583680" y="6400800"/>
                  </a:moveTo>
                  <a:lnTo>
                    <a:pt x="6583680" y="0"/>
                  </a:lnTo>
                  <a:lnTo>
                    <a:pt x="0" y="6400800"/>
                  </a:lnTo>
                  <a:close/>
                </a:path>
              </a:pathLst>
            </a:custGeom>
            <a:solidFill>
              <a:srgbClr val="FAD062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32251" y="613753"/>
            <a:ext cx="10924102" cy="5626932"/>
            <a:chOff x="0" y="0"/>
            <a:chExt cx="21848204" cy="112538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848190" cy="11253851"/>
            </a:xfrm>
            <a:custGeom>
              <a:avLst/>
              <a:gdLst/>
              <a:ahLst/>
              <a:cxnLst/>
              <a:rect l="l" t="t" r="r" b="b"/>
              <a:pathLst>
                <a:path w="21848190" h="11253851">
                  <a:moveTo>
                    <a:pt x="19050" y="0"/>
                  </a:moveTo>
                  <a:lnTo>
                    <a:pt x="21829140" y="0"/>
                  </a:lnTo>
                  <a:cubicBezTo>
                    <a:pt x="21839681" y="0"/>
                    <a:pt x="21848190" y="8509"/>
                    <a:pt x="21848190" y="19050"/>
                  </a:cubicBezTo>
                  <a:lnTo>
                    <a:pt x="21848190" y="11234801"/>
                  </a:lnTo>
                  <a:cubicBezTo>
                    <a:pt x="21848190" y="11245342"/>
                    <a:pt x="21839681" y="11253851"/>
                    <a:pt x="21829140" y="11253851"/>
                  </a:cubicBezTo>
                  <a:lnTo>
                    <a:pt x="19050" y="11253851"/>
                  </a:lnTo>
                  <a:cubicBezTo>
                    <a:pt x="8509" y="11253851"/>
                    <a:pt x="0" y="11245342"/>
                    <a:pt x="0" y="11234801"/>
                  </a:cubicBezTo>
                  <a:lnTo>
                    <a:pt x="0" y="19050"/>
                  </a:lnTo>
                  <a:cubicBezTo>
                    <a:pt x="0" y="8509"/>
                    <a:pt x="8509" y="0"/>
                    <a:pt x="19050" y="0"/>
                  </a:cubicBezTo>
                  <a:moveTo>
                    <a:pt x="19050" y="38100"/>
                  </a:moveTo>
                  <a:lnTo>
                    <a:pt x="19050" y="19050"/>
                  </a:lnTo>
                  <a:lnTo>
                    <a:pt x="38100" y="19050"/>
                  </a:lnTo>
                  <a:lnTo>
                    <a:pt x="38100" y="11234801"/>
                  </a:lnTo>
                  <a:lnTo>
                    <a:pt x="19050" y="11234801"/>
                  </a:lnTo>
                  <a:lnTo>
                    <a:pt x="19050" y="11215751"/>
                  </a:lnTo>
                  <a:lnTo>
                    <a:pt x="21829140" y="11215751"/>
                  </a:lnTo>
                  <a:lnTo>
                    <a:pt x="21829140" y="11234801"/>
                  </a:lnTo>
                  <a:lnTo>
                    <a:pt x="21810090" y="11234801"/>
                  </a:lnTo>
                  <a:lnTo>
                    <a:pt x="21810090" y="19050"/>
                  </a:lnTo>
                  <a:lnTo>
                    <a:pt x="21829140" y="19050"/>
                  </a:lnTo>
                  <a:lnTo>
                    <a:pt x="21829140" y="38100"/>
                  </a:lnTo>
                  <a:lnTo>
                    <a:pt x="19050" y="38100"/>
                  </a:lnTo>
                  <a:close/>
                </a:path>
              </a:pathLst>
            </a:custGeom>
            <a:solidFill>
              <a:srgbClr val="FFB1A5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70404" y="856408"/>
            <a:ext cx="9651192" cy="1423162"/>
            <a:chOff x="0" y="0"/>
            <a:chExt cx="19302384" cy="284632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302389" cy="2846326"/>
            </a:xfrm>
            <a:custGeom>
              <a:avLst/>
              <a:gdLst/>
              <a:ahLst/>
              <a:cxnLst/>
              <a:rect l="l" t="t" r="r" b="b"/>
              <a:pathLst>
                <a:path w="19302389" h="2846326">
                  <a:moveTo>
                    <a:pt x="0" y="0"/>
                  </a:moveTo>
                  <a:lnTo>
                    <a:pt x="19302389" y="0"/>
                  </a:lnTo>
                  <a:lnTo>
                    <a:pt x="19302389" y="2846326"/>
                  </a:lnTo>
                  <a:lnTo>
                    <a:pt x="0" y="284632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53692" r="16333" b="-67417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123825"/>
              <a:ext cx="19302384" cy="272249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7776"/>
                </a:lnSpc>
              </a:pPr>
              <a:r>
                <a:rPr lang="en-US" sz="7200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Bewilligung § 19 GBO</a:t>
              </a:r>
            </a:p>
          </p:txBody>
        </p:sp>
      </p:grpSp>
      <p:sp>
        <p:nvSpPr>
          <p:cNvPr id="9" name="Freeform 9"/>
          <p:cNvSpPr/>
          <p:nvPr/>
        </p:nvSpPr>
        <p:spPr>
          <a:xfrm>
            <a:off x="9004805" y="4560432"/>
            <a:ext cx="2435675" cy="2097725"/>
          </a:xfrm>
          <a:custGeom>
            <a:avLst/>
            <a:gdLst/>
            <a:ahLst/>
            <a:cxnLst/>
            <a:rect l="l" t="t" r="r" b="b"/>
            <a:pathLst>
              <a:path w="3653513" h="3146588">
                <a:moveTo>
                  <a:pt x="0" y="0"/>
                </a:moveTo>
                <a:lnTo>
                  <a:pt x="3653514" y="0"/>
                </a:lnTo>
                <a:lnTo>
                  <a:pt x="3653514" y="3146588"/>
                </a:lnTo>
                <a:lnTo>
                  <a:pt x="0" y="314658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98004" y="5197259"/>
            <a:ext cx="1475655" cy="1460899"/>
          </a:xfrm>
          <a:custGeom>
            <a:avLst/>
            <a:gdLst/>
            <a:ahLst/>
            <a:cxnLst/>
            <a:rect l="l" t="t" r="r" b="b"/>
            <a:pathLst>
              <a:path w="2213483" h="2191348">
                <a:moveTo>
                  <a:pt x="0" y="0"/>
                </a:moveTo>
                <a:lnTo>
                  <a:pt x="2213483" y="0"/>
                </a:lnTo>
                <a:lnTo>
                  <a:pt x="2213483" y="2191348"/>
                </a:lnTo>
                <a:lnTo>
                  <a:pt x="0" y="219134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346200" y="3025350"/>
            <a:ext cx="7952893" cy="23339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4057" lvl="1" indent="-217028" defTabSz="609630">
              <a:lnSpc>
                <a:spcPts val="2592"/>
              </a:lnSpc>
              <a:buFont typeface="Arial"/>
              <a:buChar char="•"/>
            </a:pP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Eintragungsbewilligung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muss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durch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eine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öffentliche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oder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öffentlich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beglaubigte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Urkunden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nachgewiesen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werden</a:t>
            </a:r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defTabSz="609630">
              <a:lnSpc>
                <a:spcPts val="2592"/>
              </a:lnSpc>
            </a:pPr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34362" lvl="1" indent="-217181" defTabSz="609630">
              <a:lnSpc>
                <a:spcPts val="2592"/>
              </a:lnSpc>
              <a:buFont typeface="Arial"/>
              <a:buChar char="•"/>
            </a:pP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Erklärungen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oder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Ersuchen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einer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Behörde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auf Grund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deren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Eintragung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vorgenommen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werden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soll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sind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mit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Siegel und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Unterschrift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zu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versehen</a:t>
            </a:r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576723" y="3335865"/>
            <a:ext cx="3291840" cy="3200400"/>
            <a:chOff x="0" y="0"/>
            <a:chExt cx="6583680" cy="6400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583680" cy="6400800"/>
            </a:xfrm>
            <a:custGeom>
              <a:avLst/>
              <a:gdLst/>
              <a:ahLst/>
              <a:cxnLst/>
              <a:rect l="l" t="t" r="r" b="b"/>
              <a:pathLst>
                <a:path w="6583680" h="6400800">
                  <a:moveTo>
                    <a:pt x="6583680" y="6400800"/>
                  </a:moveTo>
                  <a:lnTo>
                    <a:pt x="6583680" y="0"/>
                  </a:lnTo>
                  <a:lnTo>
                    <a:pt x="0" y="6400800"/>
                  </a:lnTo>
                  <a:close/>
                </a:path>
              </a:pathLst>
            </a:custGeom>
            <a:solidFill>
              <a:srgbClr val="FAD062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32251" y="613753"/>
            <a:ext cx="10924102" cy="5626932"/>
            <a:chOff x="0" y="0"/>
            <a:chExt cx="21848204" cy="112538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848190" cy="11253851"/>
            </a:xfrm>
            <a:custGeom>
              <a:avLst/>
              <a:gdLst/>
              <a:ahLst/>
              <a:cxnLst/>
              <a:rect l="l" t="t" r="r" b="b"/>
              <a:pathLst>
                <a:path w="21848190" h="11253851">
                  <a:moveTo>
                    <a:pt x="19050" y="0"/>
                  </a:moveTo>
                  <a:lnTo>
                    <a:pt x="21829140" y="0"/>
                  </a:lnTo>
                  <a:cubicBezTo>
                    <a:pt x="21839681" y="0"/>
                    <a:pt x="21848190" y="8509"/>
                    <a:pt x="21848190" y="19050"/>
                  </a:cubicBezTo>
                  <a:lnTo>
                    <a:pt x="21848190" y="11234801"/>
                  </a:lnTo>
                  <a:cubicBezTo>
                    <a:pt x="21848190" y="11245342"/>
                    <a:pt x="21839681" y="11253851"/>
                    <a:pt x="21829140" y="11253851"/>
                  </a:cubicBezTo>
                  <a:lnTo>
                    <a:pt x="19050" y="11253851"/>
                  </a:lnTo>
                  <a:cubicBezTo>
                    <a:pt x="8509" y="11253851"/>
                    <a:pt x="0" y="11245342"/>
                    <a:pt x="0" y="11234801"/>
                  </a:cubicBezTo>
                  <a:lnTo>
                    <a:pt x="0" y="19050"/>
                  </a:lnTo>
                  <a:cubicBezTo>
                    <a:pt x="0" y="8509"/>
                    <a:pt x="8509" y="0"/>
                    <a:pt x="19050" y="0"/>
                  </a:cubicBezTo>
                  <a:moveTo>
                    <a:pt x="19050" y="38100"/>
                  </a:moveTo>
                  <a:lnTo>
                    <a:pt x="19050" y="19050"/>
                  </a:lnTo>
                  <a:lnTo>
                    <a:pt x="38100" y="19050"/>
                  </a:lnTo>
                  <a:lnTo>
                    <a:pt x="38100" y="11234801"/>
                  </a:lnTo>
                  <a:lnTo>
                    <a:pt x="19050" y="11234801"/>
                  </a:lnTo>
                  <a:lnTo>
                    <a:pt x="19050" y="11215751"/>
                  </a:lnTo>
                  <a:lnTo>
                    <a:pt x="21829140" y="11215751"/>
                  </a:lnTo>
                  <a:lnTo>
                    <a:pt x="21829140" y="11234801"/>
                  </a:lnTo>
                  <a:lnTo>
                    <a:pt x="21810090" y="11234801"/>
                  </a:lnTo>
                  <a:lnTo>
                    <a:pt x="21810090" y="19050"/>
                  </a:lnTo>
                  <a:lnTo>
                    <a:pt x="21829140" y="19050"/>
                  </a:lnTo>
                  <a:lnTo>
                    <a:pt x="21829140" y="38100"/>
                  </a:lnTo>
                  <a:lnTo>
                    <a:pt x="19050" y="38100"/>
                  </a:lnTo>
                  <a:close/>
                </a:path>
              </a:pathLst>
            </a:custGeom>
            <a:solidFill>
              <a:srgbClr val="FFB1A5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85240" y="1259128"/>
            <a:ext cx="10409451" cy="1203706"/>
            <a:chOff x="0" y="0"/>
            <a:chExt cx="20818901" cy="240741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0818906" cy="2407414"/>
            </a:xfrm>
            <a:custGeom>
              <a:avLst/>
              <a:gdLst/>
              <a:ahLst/>
              <a:cxnLst/>
              <a:rect l="l" t="t" r="r" b="b"/>
              <a:pathLst>
                <a:path w="20818906" h="2407414">
                  <a:moveTo>
                    <a:pt x="0" y="0"/>
                  </a:moveTo>
                  <a:lnTo>
                    <a:pt x="20818906" y="0"/>
                  </a:lnTo>
                  <a:lnTo>
                    <a:pt x="20818906" y="2407414"/>
                  </a:lnTo>
                  <a:lnTo>
                    <a:pt x="0" y="240741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63481" r="22428" b="-97940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104775"/>
              <a:ext cx="20818901" cy="230263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6588"/>
                </a:lnSpc>
              </a:pPr>
              <a:r>
                <a:rPr lang="en-US" sz="6100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Voreintragung § 39 GBO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117600" y="2057400"/>
            <a:ext cx="8937403" cy="38729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2376"/>
              </a:lnSpc>
            </a:pPr>
            <a:endParaRPr sz="1200" dirty="0">
              <a:solidFill>
                <a:prstClr val="black"/>
              </a:solidFill>
              <a:latin typeface="Calibri"/>
            </a:endParaRPr>
          </a:p>
          <a:p>
            <a:pPr marL="475004" lvl="1" indent="-237502" defTabSz="609630">
              <a:lnSpc>
                <a:spcPts val="2838"/>
              </a:lnSpc>
              <a:buFont typeface="Arial"/>
              <a:buChar char="•"/>
            </a:pPr>
            <a:r>
              <a:rPr lang="en-US" sz="2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Eintragungen</a:t>
            </a:r>
            <a:r>
              <a:rPr lang="en-US" sz="2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sollten</a:t>
            </a:r>
            <a:r>
              <a:rPr lang="en-US" sz="2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übersichtlich</a:t>
            </a:r>
            <a:r>
              <a:rPr lang="en-US" sz="2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und </a:t>
            </a:r>
            <a:r>
              <a:rPr lang="en-US" sz="2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nachvollziehbar</a:t>
            </a:r>
            <a:r>
              <a:rPr lang="en-US" sz="2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sein</a:t>
            </a:r>
          </a:p>
          <a:p>
            <a:pPr marL="237502" lvl="1" defTabSz="609630">
              <a:lnSpc>
                <a:spcPts val="2838"/>
              </a:lnSpc>
            </a:pPr>
            <a:endParaRPr lang="en-US" sz="22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75004" lvl="1" indent="-237502" defTabSz="609630">
              <a:lnSpc>
                <a:spcPts val="2838"/>
              </a:lnSpc>
              <a:buFont typeface="Arial"/>
              <a:buChar char="•"/>
            </a:pPr>
            <a:r>
              <a:rPr lang="en-US" sz="2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daher</a:t>
            </a:r>
            <a:r>
              <a:rPr lang="en-US" sz="2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dürfen</a:t>
            </a:r>
            <a:r>
              <a:rPr lang="en-US" sz="2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Eintragungen</a:t>
            </a:r>
            <a:r>
              <a:rPr lang="en-US" sz="2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nur</a:t>
            </a:r>
            <a:r>
              <a:rPr lang="en-US" sz="2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für Rechte </a:t>
            </a:r>
            <a:r>
              <a:rPr lang="en-US" sz="2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erfolgen</a:t>
            </a:r>
            <a:r>
              <a:rPr lang="en-US" sz="2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die </a:t>
            </a:r>
            <a:r>
              <a:rPr lang="en-US" sz="2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durch</a:t>
            </a:r>
            <a:r>
              <a:rPr lang="en-US" sz="2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die </a:t>
            </a:r>
            <a:r>
              <a:rPr lang="en-US" sz="2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Eintragung</a:t>
            </a:r>
            <a:r>
              <a:rPr lang="en-US" sz="2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betroffen</a:t>
            </a:r>
            <a:r>
              <a:rPr lang="en-US" sz="2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sind</a:t>
            </a:r>
            <a:r>
              <a:rPr lang="en-US" sz="2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und der </a:t>
            </a:r>
            <a:r>
              <a:rPr lang="en-US" sz="2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Berechtigte</a:t>
            </a:r>
            <a:r>
              <a:rPr lang="en-US" sz="2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sollte</a:t>
            </a:r>
            <a:r>
              <a:rPr lang="en-US" sz="2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vorab</a:t>
            </a:r>
            <a:r>
              <a:rPr lang="en-US" sz="2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eingetragen</a:t>
            </a:r>
            <a:r>
              <a:rPr lang="en-US" sz="2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sein</a:t>
            </a:r>
          </a:p>
          <a:p>
            <a:pPr defTabSz="609630">
              <a:lnSpc>
                <a:spcPts val="2838"/>
              </a:lnSpc>
            </a:pPr>
            <a:r>
              <a:rPr lang="en-US" sz="2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    → </a:t>
            </a:r>
            <a:r>
              <a:rPr lang="en-US" sz="2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Ausnahme</a:t>
            </a:r>
            <a:r>
              <a:rPr lang="en-US" sz="2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: </a:t>
            </a:r>
            <a:r>
              <a:rPr lang="en-US" sz="2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im</a:t>
            </a:r>
            <a:r>
              <a:rPr lang="en-US" sz="2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Erbfall</a:t>
            </a:r>
            <a:endParaRPr lang="en-US" sz="22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defTabSz="609630">
              <a:lnSpc>
                <a:spcPts val="2838"/>
              </a:lnSpc>
            </a:pPr>
            <a:endParaRPr lang="en-US" sz="22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98165" lvl="1" indent="-199083" defTabSz="609630">
              <a:lnSpc>
                <a:spcPts val="2838"/>
              </a:lnSpc>
              <a:buFont typeface="Arial"/>
              <a:buChar char="•"/>
            </a:pPr>
            <a:r>
              <a:rPr lang="en-US" sz="2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§ 30 GBO: </a:t>
            </a:r>
            <a:r>
              <a:rPr lang="en-US" sz="2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Gemischter</a:t>
            </a:r>
            <a:r>
              <a:rPr lang="en-US" sz="2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Antrag</a:t>
            </a:r>
            <a:r>
              <a:rPr lang="en-US" sz="2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= </a:t>
            </a:r>
            <a:r>
              <a:rPr lang="en-US" sz="2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Im</a:t>
            </a:r>
            <a:r>
              <a:rPr lang="en-US" sz="2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Antrag</a:t>
            </a:r>
            <a:r>
              <a:rPr lang="en-US" sz="2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des </a:t>
            </a:r>
            <a:r>
              <a:rPr lang="en-US" sz="2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Betroffenen</a:t>
            </a:r>
            <a:r>
              <a:rPr lang="en-US" sz="2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kann</a:t>
            </a:r>
            <a:r>
              <a:rPr lang="en-US" sz="2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auch</a:t>
            </a:r>
            <a:r>
              <a:rPr lang="en-US" sz="2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stillschweigend</a:t>
            </a:r>
            <a:r>
              <a:rPr lang="en-US" sz="2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seine </a:t>
            </a:r>
            <a:r>
              <a:rPr lang="en-US" sz="2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Zustimmung</a:t>
            </a:r>
            <a:r>
              <a:rPr lang="en-US" sz="2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interpretiert</a:t>
            </a:r>
            <a:r>
              <a:rPr lang="en-US" sz="2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werden</a:t>
            </a:r>
            <a:r>
              <a:rPr lang="en-US" sz="2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(</a:t>
            </a:r>
            <a:r>
              <a:rPr lang="en-US" sz="2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Beispiel</a:t>
            </a:r>
            <a:r>
              <a:rPr lang="en-US" sz="2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: </a:t>
            </a:r>
            <a:r>
              <a:rPr lang="en-US" sz="2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Löschungsantrag</a:t>
            </a:r>
            <a:r>
              <a:rPr lang="en-US" sz="2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bei</a:t>
            </a:r>
            <a:r>
              <a:rPr lang="en-US" sz="2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einer</a:t>
            </a:r>
            <a:r>
              <a:rPr lang="en-US" sz="2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Grundschuld</a:t>
            </a:r>
            <a:r>
              <a:rPr lang="en-US" sz="2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)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576723" y="3335865"/>
            <a:ext cx="3291840" cy="3200400"/>
            <a:chOff x="0" y="0"/>
            <a:chExt cx="6583680" cy="6400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583680" cy="6400800"/>
            </a:xfrm>
            <a:custGeom>
              <a:avLst/>
              <a:gdLst/>
              <a:ahLst/>
              <a:cxnLst/>
              <a:rect l="l" t="t" r="r" b="b"/>
              <a:pathLst>
                <a:path w="6583680" h="6400800">
                  <a:moveTo>
                    <a:pt x="6583680" y="6400800"/>
                  </a:moveTo>
                  <a:lnTo>
                    <a:pt x="6583680" y="0"/>
                  </a:lnTo>
                  <a:lnTo>
                    <a:pt x="0" y="6400800"/>
                  </a:lnTo>
                  <a:close/>
                </a:path>
              </a:pathLst>
            </a:custGeom>
            <a:solidFill>
              <a:srgbClr val="FAD062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32251" y="613753"/>
            <a:ext cx="10924102" cy="5626932"/>
            <a:chOff x="0" y="0"/>
            <a:chExt cx="21848204" cy="112538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848190" cy="11253851"/>
            </a:xfrm>
            <a:custGeom>
              <a:avLst/>
              <a:gdLst/>
              <a:ahLst/>
              <a:cxnLst/>
              <a:rect l="l" t="t" r="r" b="b"/>
              <a:pathLst>
                <a:path w="21848190" h="11253851">
                  <a:moveTo>
                    <a:pt x="19050" y="0"/>
                  </a:moveTo>
                  <a:lnTo>
                    <a:pt x="21829140" y="0"/>
                  </a:lnTo>
                  <a:cubicBezTo>
                    <a:pt x="21839681" y="0"/>
                    <a:pt x="21848190" y="8509"/>
                    <a:pt x="21848190" y="19050"/>
                  </a:cubicBezTo>
                  <a:lnTo>
                    <a:pt x="21848190" y="11234801"/>
                  </a:lnTo>
                  <a:cubicBezTo>
                    <a:pt x="21848190" y="11245342"/>
                    <a:pt x="21839681" y="11253851"/>
                    <a:pt x="21829140" y="11253851"/>
                  </a:cubicBezTo>
                  <a:lnTo>
                    <a:pt x="19050" y="11253851"/>
                  </a:lnTo>
                  <a:cubicBezTo>
                    <a:pt x="8509" y="11253851"/>
                    <a:pt x="0" y="11245342"/>
                    <a:pt x="0" y="11234801"/>
                  </a:cubicBezTo>
                  <a:lnTo>
                    <a:pt x="0" y="19050"/>
                  </a:lnTo>
                  <a:cubicBezTo>
                    <a:pt x="0" y="8509"/>
                    <a:pt x="8509" y="0"/>
                    <a:pt x="19050" y="0"/>
                  </a:cubicBezTo>
                  <a:moveTo>
                    <a:pt x="19050" y="38100"/>
                  </a:moveTo>
                  <a:lnTo>
                    <a:pt x="19050" y="19050"/>
                  </a:lnTo>
                  <a:lnTo>
                    <a:pt x="38100" y="19050"/>
                  </a:lnTo>
                  <a:lnTo>
                    <a:pt x="38100" y="11234801"/>
                  </a:lnTo>
                  <a:lnTo>
                    <a:pt x="19050" y="11234801"/>
                  </a:lnTo>
                  <a:lnTo>
                    <a:pt x="19050" y="11215751"/>
                  </a:lnTo>
                  <a:lnTo>
                    <a:pt x="21829140" y="11215751"/>
                  </a:lnTo>
                  <a:lnTo>
                    <a:pt x="21829140" y="11234801"/>
                  </a:lnTo>
                  <a:lnTo>
                    <a:pt x="21810090" y="11234801"/>
                  </a:lnTo>
                  <a:lnTo>
                    <a:pt x="21810090" y="19050"/>
                  </a:lnTo>
                  <a:lnTo>
                    <a:pt x="21829140" y="19050"/>
                  </a:lnTo>
                  <a:lnTo>
                    <a:pt x="21829140" y="38100"/>
                  </a:lnTo>
                  <a:lnTo>
                    <a:pt x="19050" y="38100"/>
                  </a:lnTo>
                  <a:close/>
                </a:path>
              </a:pathLst>
            </a:custGeom>
            <a:solidFill>
              <a:srgbClr val="FFB1A5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35355" y="990814"/>
            <a:ext cx="9960482" cy="1618489"/>
            <a:chOff x="0" y="0"/>
            <a:chExt cx="19920964" cy="323697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920969" cy="3236980"/>
            </a:xfrm>
            <a:custGeom>
              <a:avLst/>
              <a:gdLst/>
              <a:ahLst/>
              <a:cxnLst/>
              <a:rect l="l" t="t" r="r" b="b"/>
              <a:pathLst>
                <a:path w="19920969" h="3236980">
                  <a:moveTo>
                    <a:pt x="0" y="0"/>
                  </a:moveTo>
                  <a:lnTo>
                    <a:pt x="19920969" y="0"/>
                  </a:lnTo>
                  <a:lnTo>
                    <a:pt x="19920969" y="3236980"/>
                  </a:lnTo>
                  <a:lnTo>
                    <a:pt x="0" y="32369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47212" r="18931" b="-47212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114300"/>
              <a:ext cx="19920964" cy="312267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7236"/>
                </a:lnSpc>
              </a:pPr>
              <a:r>
                <a:rPr lang="en-US" sz="6700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Zustimmung § 27 GBO</a:t>
              </a:r>
            </a:p>
          </p:txBody>
        </p:sp>
      </p:grpSp>
      <p:sp>
        <p:nvSpPr>
          <p:cNvPr id="9" name="Freeform 9"/>
          <p:cNvSpPr/>
          <p:nvPr/>
        </p:nvSpPr>
        <p:spPr>
          <a:xfrm>
            <a:off x="1864455" y="4636236"/>
            <a:ext cx="2521667" cy="2439140"/>
          </a:xfrm>
          <a:custGeom>
            <a:avLst/>
            <a:gdLst/>
            <a:ahLst/>
            <a:cxnLst/>
            <a:rect l="l" t="t" r="r" b="b"/>
            <a:pathLst>
              <a:path w="3782501" h="3658710">
                <a:moveTo>
                  <a:pt x="0" y="0"/>
                </a:moveTo>
                <a:lnTo>
                  <a:pt x="3782501" y="0"/>
                </a:lnTo>
                <a:lnTo>
                  <a:pt x="3782501" y="3658710"/>
                </a:lnTo>
                <a:lnTo>
                  <a:pt x="0" y="36587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346200" y="3025350"/>
            <a:ext cx="7952893" cy="1000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4362" lvl="1" indent="-217181" defTabSz="609630">
              <a:lnSpc>
                <a:spcPts val="2592"/>
              </a:lnSpc>
              <a:buFont typeface="Arial"/>
              <a:buChar char="•"/>
            </a:pP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eine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Grundschuld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Hypothek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oder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Rentenschuld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darf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b="1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nur</a:t>
            </a:r>
            <a:r>
              <a:rPr lang="en-US" sz="2400" b="1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b="1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mit</a:t>
            </a:r>
            <a:r>
              <a:rPr lang="en-US" sz="2400" b="1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b="1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Zustimmung</a:t>
            </a:r>
            <a:r>
              <a:rPr lang="en-US" sz="2400" b="1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des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Eigentümers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gelöscht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werden</a:t>
            </a:r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576723" y="3335865"/>
            <a:ext cx="3291840" cy="3200400"/>
            <a:chOff x="0" y="0"/>
            <a:chExt cx="6583680" cy="6400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583680" cy="6400800"/>
            </a:xfrm>
            <a:custGeom>
              <a:avLst/>
              <a:gdLst/>
              <a:ahLst/>
              <a:cxnLst/>
              <a:rect l="l" t="t" r="r" b="b"/>
              <a:pathLst>
                <a:path w="6583680" h="6400800">
                  <a:moveTo>
                    <a:pt x="6583680" y="6400800"/>
                  </a:moveTo>
                  <a:lnTo>
                    <a:pt x="6583680" y="0"/>
                  </a:lnTo>
                  <a:lnTo>
                    <a:pt x="0" y="6400800"/>
                  </a:lnTo>
                  <a:close/>
                </a:path>
              </a:pathLst>
            </a:custGeom>
            <a:solidFill>
              <a:srgbClr val="DDC3AB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85800" y="615534"/>
            <a:ext cx="10924102" cy="5626932"/>
            <a:chOff x="0" y="0"/>
            <a:chExt cx="21848204" cy="112538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848190" cy="11253851"/>
            </a:xfrm>
            <a:custGeom>
              <a:avLst/>
              <a:gdLst/>
              <a:ahLst/>
              <a:cxnLst/>
              <a:rect l="l" t="t" r="r" b="b"/>
              <a:pathLst>
                <a:path w="21848190" h="11253851">
                  <a:moveTo>
                    <a:pt x="19050" y="0"/>
                  </a:moveTo>
                  <a:lnTo>
                    <a:pt x="21829140" y="0"/>
                  </a:lnTo>
                  <a:cubicBezTo>
                    <a:pt x="21839681" y="0"/>
                    <a:pt x="21848190" y="8509"/>
                    <a:pt x="21848190" y="19050"/>
                  </a:cubicBezTo>
                  <a:lnTo>
                    <a:pt x="21848190" y="11234801"/>
                  </a:lnTo>
                  <a:cubicBezTo>
                    <a:pt x="21848190" y="11245342"/>
                    <a:pt x="21839681" y="11253851"/>
                    <a:pt x="21829140" y="11253851"/>
                  </a:cubicBezTo>
                  <a:lnTo>
                    <a:pt x="19050" y="11253851"/>
                  </a:lnTo>
                  <a:cubicBezTo>
                    <a:pt x="8509" y="11253851"/>
                    <a:pt x="0" y="11245342"/>
                    <a:pt x="0" y="11234801"/>
                  </a:cubicBezTo>
                  <a:lnTo>
                    <a:pt x="0" y="19050"/>
                  </a:lnTo>
                  <a:cubicBezTo>
                    <a:pt x="0" y="8509"/>
                    <a:pt x="8509" y="0"/>
                    <a:pt x="19050" y="0"/>
                  </a:cubicBezTo>
                  <a:moveTo>
                    <a:pt x="19050" y="38100"/>
                  </a:moveTo>
                  <a:lnTo>
                    <a:pt x="19050" y="19050"/>
                  </a:lnTo>
                  <a:lnTo>
                    <a:pt x="38100" y="19050"/>
                  </a:lnTo>
                  <a:lnTo>
                    <a:pt x="38100" y="11234801"/>
                  </a:lnTo>
                  <a:lnTo>
                    <a:pt x="19050" y="11234801"/>
                  </a:lnTo>
                  <a:lnTo>
                    <a:pt x="19050" y="11215751"/>
                  </a:lnTo>
                  <a:lnTo>
                    <a:pt x="21829140" y="11215751"/>
                  </a:lnTo>
                  <a:lnTo>
                    <a:pt x="21829140" y="11234801"/>
                  </a:lnTo>
                  <a:lnTo>
                    <a:pt x="21810090" y="11234801"/>
                  </a:lnTo>
                  <a:lnTo>
                    <a:pt x="21810090" y="19050"/>
                  </a:lnTo>
                  <a:lnTo>
                    <a:pt x="21829140" y="19050"/>
                  </a:lnTo>
                  <a:lnTo>
                    <a:pt x="21829140" y="38100"/>
                  </a:lnTo>
                  <a:lnTo>
                    <a:pt x="19050" y="38100"/>
                  </a:lnTo>
                  <a:close/>
                </a:path>
              </a:pathLst>
            </a:custGeom>
            <a:solidFill>
              <a:srgbClr val="FFB1A5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502445" y="685800"/>
            <a:ext cx="8074813" cy="1069749"/>
            <a:chOff x="0" y="0"/>
            <a:chExt cx="16149625" cy="213949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6149630" cy="2139500"/>
            </a:xfrm>
            <a:custGeom>
              <a:avLst/>
              <a:gdLst/>
              <a:ahLst/>
              <a:cxnLst/>
              <a:rect l="l" t="t" r="r" b="b"/>
              <a:pathLst>
                <a:path w="16149630" h="2139500">
                  <a:moveTo>
                    <a:pt x="0" y="0"/>
                  </a:moveTo>
                  <a:lnTo>
                    <a:pt x="16149630" y="0"/>
                  </a:lnTo>
                  <a:lnTo>
                    <a:pt x="16149630" y="2139500"/>
                  </a:lnTo>
                  <a:lnTo>
                    <a:pt x="0" y="21395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71431" b="-122727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85725"/>
              <a:ext cx="16149625" cy="205377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5400"/>
                </a:lnSpc>
              </a:pPr>
              <a:r>
                <a:rPr lang="en-US" sz="500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Das Grundbuchamt hat zu prüfen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125607" y="2051050"/>
            <a:ext cx="8411839" cy="38087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74028" lvl="1" indent="-187014" defTabSz="609630">
              <a:lnSpc>
                <a:spcPts val="2500"/>
              </a:lnSpc>
              <a:buFont typeface="Arial"/>
              <a:buChar char="•"/>
            </a:pPr>
            <a:r>
              <a:rPr lang="en-US" sz="2066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Zuständigkeit</a:t>
            </a:r>
            <a:endParaRPr lang="en-US" sz="2066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74028" lvl="1" indent="-187014" defTabSz="609630">
              <a:lnSpc>
                <a:spcPts val="2500"/>
              </a:lnSpc>
              <a:buFont typeface="Arial"/>
              <a:buChar char="•"/>
            </a:pPr>
            <a:r>
              <a:rPr lang="en-US" sz="2066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Richtige</a:t>
            </a:r>
            <a:r>
              <a:rPr lang="en-US" sz="2066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066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Bezeichnung</a:t>
            </a:r>
            <a:r>
              <a:rPr lang="en-US" sz="2066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des </a:t>
            </a:r>
            <a:r>
              <a:rPr lang="en-US" sz="2066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Grundstücks</a:t>
            </a:r>
            <a:r>
              <a:rPr lang="en-US" sz="2066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§ 28 GBO</a:t>
            </a:r>
          </a:p>
          <a:p>
            <a:pPr marL="374028" lvl="1" indent="-187014" defTabSz="609630">
              <a:lnSpc>
                <a:spcPts val="2500"/>
              </a:lnSpc>
              <a:buFont typeface="Arial"/>
              <a:buChar char="•"/>
            </a:pPr>
            <a:r>
              <a:rPr lang="en-US" sz="2066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ob</a:t>
            </a:r>
            <a:r>
              <a:rPr lang="en-US" sz="2066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066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Recht</a:t>
            </a:r>
            <a:r>
              <a:rPr lang="en-US" sz="2066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066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eintragungsfähig</a:t>
            </a:r>
            <a:r>
              <a:rPr lang="en-US" sz="2066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066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ist</a:t>
            </a:r>
            <a:r>
              <a:rPr lang="en-US" sz="2066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(</a:t>
            </a:r>
            <a:r>
              <a:rPr lang="en-US" sz="2066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kein</a:t>
            </a:r>
            <a:r>
              <a:rPr lang="en-US" sz="2066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066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Miet</a:t>
            </a:r>
            <a:r>
              <a:rPr lang="en-US" sz="2066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- </a:t>
            </a:r>
            <a:r>
              <a:rPr lang="en-US" sz="2066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oder</a:t>
            </a:r>
            <a:r>
              <a:rPr lang="en-US" sz="2066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066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Pachtrecht</a:t>
            </a:r>
            <a:r>
              <a:rPr lang="en-US" sz="2066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)</a:t>
            </a:r>
          </a:p>
          <a:p>
            <a:pPr marL="374028" lvl="1" indent="-187014" defTabSz="609630">
              <a:lnSpc>
                <a:spcPts val="2500"/>
              </a:lnSpc>
              <a:buFont typeface="Arial"/>
              <a:buChar char="•"/>
            </a:pPr>
            <a:r>
              <a:rPr lang="en-US" sz="2066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Antragsberechtigung</a:t>
            </a:r>
            <a:r>
              <a:rPr lang="en-US" sz="2066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§ 13 GBO (</a:t>
            </a:r>
            <a:r>
              <a:rPr lang="en-US" sz="2066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Betroffener</a:t>
            </a:r>
            <a:r>
              <a:rPr lang="en-US" sz="2066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066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oder</a:t>
            </a:r>
            <a:r>
              <a:rPr lang="en-US" sz="2066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066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Begünstigter</a:t>
            </a:r>
            <a:r>
              <a:rPr lang="en-US" sz="2066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)</a:t>
            </a:r>
          </a:p>
          <a:p>
            <a:pPr marL="374028" lvl="1" indent="-187014" defTabSz="609630">
              <a:lnSpc>
                <a:spcPts val="2500"/>
              </a:lnSpc>
              <a:buFont typeface="Arial"/>
              <a:buChar char="•"/>
            </a:pPr>
            <a:r>
              <a:rPr lang="en-US" sz="2066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Voreintragung</a:t>
            </a:r>
            <a:r>
              <a:rPr lang="en-US" sz="2066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§ 39 GBO</a:t>
            </a:r>
          </a:p>
          <a:p>
            <a:pPr marL="374028" lvl="1" indent="-187014" defTabSz="609630">
              <a:lnSpc>
                <a:spcPts val="2500"/>
              </a:lnSpc>
              <a:buFont typeface="Arial"/>
              <a:buChar char="•"/>
            </a:pPr>
            <a:r>
              <a:rPr lang="en-US" sz="2066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Inhalt</a:t>
            </a:r>
            <a:r>
              <a:rPr lang="en-US" sz="2066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und Form des </a:t>
            </a:r>
            <a:r>
              <a:rPr lang="en-US" sz="2066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Antrages</a:t>
            </a:r>
            <a:endParaRPr lang="en-US" sz="2066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74028" lvl="1" indent="-187014" defTabSz="609630">
              <a:lnSpc>
                <a:spcPts val="2500"/>
              </a:lnSpc>
              <a:buFont typeface="Arial"/>
              <a:buChar char="•"/>
            </a:pPr>
            <a:r>
              <a:rPr lang="en-US" sz="2066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Inhaltliche</a:t>
            </a:r>
            <a:r>
              <a:rPr lang="en-US" sz="2066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066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Zulassung</a:t>
            </a:r>
            <a:r>
              <a:rPr lang="en-US" sz="2066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der </a:t>
            </a:r>
            <a:r>
              <a:rPr lang="en-US" sz="2066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gewünschten</a:t>
            </a:r>
            <a:r>
              <a:rPr lang="en-US" sz="2066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066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Rechte</a:t>
            </a:r>
            <a:endParaRPr lang="en-US" sz="2066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74028" lvl="1" indent="-187014" defTabSz="609630">
              <a:lnSpc>
                <a:spcPts val="2500"/>
              </a:lnSpc>
              <a:buFont typeface="Arial"/>
              <a:buChar char="•"/>
            </a:pPr>
            <a:r>
              <a:rPr lang="en-US" sz="2066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Geschäftsfähigkeit</a:t>
            </a:r>
            <a:r>
              <a:rPr lang="en-US" sz="2066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der </a:t>
            </a:r>
            <a:r>
              <a:rPr lang="en-US" sz="2066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Betroffenen</a:t>
            </a:r>
            <a:r>
              <a:rPr lang="en-US" sz="2066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(</a:t>
            </a:r>
            <a:r>
              <a:rPr lang="en-US" sz="2066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nur</a:t>
            </a:r>
            <a:r>
              <a:rPr lang="en-US" sz="2066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066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wenn</a:t>
            </a:r>
            <a:r>
              <a:rPr lang="en-US" sz="2066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066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Zweifel</a:t>
            </a:r>
            <a:r>
              <a:rPr lang="en-US" sz="2066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066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bestehen</a:t>
            </a:r>
            <a:r>
              <a:rPr lang="en-US" sz="2066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)</a:t>
            </a:r>
          </a:p>
          <a:p>
            <a:pPr marL="374028" lvl="1" indent="-187014" defTabSz="609630">
              <a:lnSpc>
                <a:spcPts val="2500"/>
              </a:lnSpc>
              <a:buFont typeface="Arial"/>
              <a:buChar char="•"/>
            </a:pPr>
            <a:r>
              <a:rPr lang="en-US" sz="2066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Bewilligung</a:t>
            </a:r>
            <a:r>
              <a:rPr lang="en-US" sz="2066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des </a:t>
            </a:r>
            <a:r>
              <a:rPr lang="en-US" sz="2066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Betroffenen</a:t>
            </a:r>
            <a:r>
              <a:rPr lang="en-US" sz="2066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§ 19 GBO in der Form des § 29 GBO</a:t>
            </a:r>
          </a:p>
          <a:p>
            <a:pPr marL="374028" lvl="1" indent="-187014" defTabSz="609630">
              <a:lnSpc>
                <a:spcPts val="2500"/>
              </a:lnSpc>
              <a:buFont typeface="Arial"/>
              <a:buChar char="•"/>
            </a:pPr>
            <a:r>
              <a:rPr lang="en-US" sz="2066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Zustimmung</a:t>
            </a:r>
            <a:r>
              <a:rPr lang="en-US" sz="2066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§ 27 GBO</a:t>
            </a:r>
          </a:p>
          <a:p>
            <a:pPr marL="374028" lvl="1" indent="-187014" defTabSz="609630">
              <a:lnSpc>
                <a:spcPts val="2500"/>
              </a:lnSpc>
              <a:buFont typeface="Arial"/>
              <a:buChar char="•"/>
            </a:pPr>
            <a:r>
              <a:rPr lang="en-US" sz="2066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Ggf</a:t>
            </a:r>
            <a:r>
              <a:rPr lang="en-US" sz="2066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. </a:t>
            </a:r>
            <a:r>
              <a:rPr lang="en-US" sz="2066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bei</a:t>
            </a:r>
            <a:r>
              <a:rPr lang="en-US" sz="2066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der </a:t>
            </a:r>
            <a:r>
              <a:rPr lang="en-US" sz="2066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Bevollmächtigung</a:t>
            </a:r>
            <a:r>
              <a:rPr lang="en-US" sz="2066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= </a:t>
            </a:r>
            <a:r>
              <a:rPr lang="en-US" sz="2066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Nachweis</a:t>
            </a:r>
            <a:r>
              <a:rPr lang="en-US" sz="2066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der </a:t>
            </a:r>
            <a:r>
              <a:rPr lang="en-US" sz="2066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Vollmacht</a:t>
            </a:r>
            <a:endParaRPr lang="en-US" sz="2066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74028" lvl="1" indent="-187014" defTabSz="609630">
              <a:lnSpc>
                <a:spcPts val="2231"/>
              </a:lnSpc>
            </a:pPr>
            <a:endParaRPr lang="en-US" sz="2066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0" name="Freeform 10"/>
          <p:cNvSpPr/>
          <p:nvPr/>
        </p:nvSpPr>
        <p:spPr>
          <a:xfrm rot="208670">
            <a:off x="-581216" y="685800"/>
            <a:ext cx="2534031" cy="2743200"/>
          </a:xfrm>
          <a:custGeom>
            <a:avLst/>
            <a:gdLst/>
            <a:ahLst/>
            <a:cxnLst/>
            <a:rect l="l" t="t" r="r" b="b"/>
            <a:pathLst>
              <a:path w="3801046" h="4114800">
                <a:moveTo>
                  <a:pt x="0" y="0"/>
                </a:moveTo>
                <a:lnTo>
                  <a:pt x="3801046" y="0"/>
                </a:lnTo>
                <a:lnTo>
                  <a:pt x="380104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422</Words>
  <Application>Microsoft Office PowerPoint</Application>
  <PresentationFormat>Breitbild</PresentationFormat>
  <Paragraphs>53</Paragraphs>
  <Slides>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4" baseType="lpstr">
      <vt:lpstr>Arial</vt:lpstr>
      <vt:lpstr>Calibri</vt:lpstr>
      <vt:lpstr>Inter</vt:lpstr>
      <vt:lpstr>Nickainley</vt:lpstr>
      <vt:lpstr>Recoleta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Simmerl-Hübner, Susanne</dc:creator>
  <cp:lastModifiedBy>Simmerl-Hübner, Susanne</cp:lastModifiedBy>
  <cp:revision>1</cp:revision>
  <dcterms:created xsi:type="dcterms:W3CDTF">2026-04-08T05:32:04Z</dcterms:created>
  <dcterms:modified xsi:type="dcterms:W3CDTF">2026-04-08T05:33:26Z</dcterms:modified>
</cp:coreProperties>
</file>