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1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72079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65476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848099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63999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940281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87542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51556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2361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17143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10620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72984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50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/>
  </p:transition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4"/>
            <a:ext cx="4167270" cy="6858007"/>
            <a:chOff x="0" y="0"/>
            <a:chExt cx="8334540" cy="137160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334502" cy="13716000"/>
            </a:xfrm>
            <a:custGeom>
              <a:avLst/>
              <a:gdLst/>
              <a:ahLst/>
              <a:cxnLst/>
              <a:rect l="l" t="t" r="r" b="b"/>
              <a:pathLst>
                <a:path w="8334502" h="13716000">
                  <a:moveTo>
                    <a:pt x="0" y="0"/>
                  </a:moveTo>
                  <a:lnTo>
                    <a:pt x="8334502" y="0"/>
                  </a:lnTo>
                  <a:lnTo>
                    <a:pt x="8334502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303030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9820" y="591344"/>
            <a:ext cx="3707415" cy="5585619"/>
            <a:chOff x="0" y="0"/>
            <a:chExt cx="7414831" cy="1117123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414831" cy="11171239"/>
            </a:xfrm>
            <a:custGeom>
              <a:avLst/>
              <a:gdLst/>
              <a:ahLst/>
              <a:cxnLst/>
              <a:rect l="l" t="t" r="r" b="b"/>
              <a:pathLst>
                <a:path w="7414831" h="11171239">
                  <a:moveTo>
                    <a:pt x="0" y="0"/>
                  </a:moveTo>
                  <a:lnTo>
                    <a:pt x="7414831" y="0"/>
                  </a:lnTo>
                  <a:lnTo>
                    <a:pt x="7414831" y="11171239"/>
                  </a:lnTo>
                  <a:lnTo>
                    <a:pt x="0" y="11171239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150140" r="-136465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38100"/>
              <a:ext cx="7414831" cy="1113313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2592"/>
                </a:lnSpc>
              </a:pPr>
              <a:r>
                <a:rPr lang="en-US" sz="2400">
                  <a:solidFill>
                    <a:srgbClr val="F0DFC8"/>
                  </a:solidFill>
                  <a:latin typeface="Inter"/>
                  <a:ea typeface="Inter"/>
                  <a:cs typeface="Inter"/>
                  <a:sym typeface="Inter"/>
                </a:rPr>
                <a:t>ERSCHEINUNGSFORMEN DES EIGENTUMS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447306" y="591344"/>
            <a:ext cx="6906489" cy="4796513"/>
            <a:chOff x="0" y="0"/>
            <a:chExt cx="13812977" cy="95930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3812982" cy="9593027"/>
            </a:xfrm>
            <a:custGeom>
              <a:avLst/>
              <a:gdLst/>
              <a:ahLst/>
              <a:cxnLst/>
              <a:rect l="l" t="t" r="r" b="b"/>
              <a:pathLst>
                <a:path w="13812982" h="9593027">
                  <a:moveTo>
                    <a:pt x="0" y="0"/>
                  </a:moveTo>
                  <a:lnTo>
                    <a:pt x="13812982" y="0"/>
                  </a:lnTo>
                  <a:lnTo>
                    <a:pt x="13812982" y="9593027"/>
                  </a:lnTo>
                  <a:lnTo>
                    <a:pt x="0" y="9593027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53765" r="-53765" b="-16451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38100"/>
              <a:ext cx="13812977" cy="9554926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DAS WICHTIGSTE RECHT AN EINEM GRUNDSTÜCK IST DAS EIGENTUMSRECHT</a:t>
              </a:r>
            </a:p>
            <a:p>
              <a:pPr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§ 903 BGB BEFUGNISSE DES EIGENTÜMERS</a:t>
              </a:r>
            </a:p>
            <a:p>
              <a:pPr marL="506755" lvl="1" indent="-253378"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DAS EIGENTUMSRECHT IST EIN ABSOLUTES RECHT (VOLLRECHT)</a:t>
              </a:r>
            </a:p>
            <a:p>
              <a:pPr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3024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</a:t>
              </a:r>
            </a:p>
            <a:p>
              <a:pPr marL="506755" lvl="1" indent="-253378"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</p:grpSp>
      <p:sp>
        <p:nvSpPr>
          <p:cNvPr id="10" name="Freeform 10"/>
          <p:cNvSpPr/>
          <p:nvPr/>
        </p:nvSpPr>
        <p:spPr>
          <a:xfrm>
            <a:off x="9403515" y="5446399"/>
            <a:ext cx="1273415" cy="1268640"/>
          </a:xfrm>
          <a:custGeom>
            <a:avLst/>
            <a:gdLst/>
            <a:ahLst/>
            <a:cxnLst/>
            <a:rect l="l" t="t" r="r" b="b"/>
            <a:pathLst>
              <a:path w="1910123" h="1902960">
                <a:moveTo>
                  <a:pt x="0" y="0"/>
                </a:moveTo>
                <a:lnTo>
                  <a:pt x="1910124" y="0"/>
                </a:lnTo>
                <a:lnTo>
                  <a:pt x="1910124" y="1902960"/>
                </a:lnTo>
                <a:lnTo>
                  <a:pt x="0" y="190296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Freeform 11"/>
          <p:cNvSpPr/>
          <p:nvPr/>
        </p:nvSpPr>
        <p:spPr>
          <a:xfrm>
            <a:off x="10813878" y="5311563"/>
            <a:ext cx="1079833" cy="1079833"/>
          </a:xfrm>
          <a:custGeom>
            <a:avLst/>
            <a:gdLst/>
            <a:ahLst/>
            <a:cxnLst/>
            <a:rect l="l" t="t" r="r" b="b"/>
            <a:pathLst>
              <a:path w="1619750" h="1619750">
                <a:moveTo>
                  <a:pt x="0" y="0"/>
                </a:moveTo>
                <a:lnTo>
                  <a:pt x="1619749" y="0"/>
                </a:lnTo>
                <a:lnTo>
                  <a:pt x="1619749" y="1619750"/>
                </a:lnTo>
                <a:lnTo>
                  <a:pt x="0" y="161975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447306" y="4390331"/>
            <a:ext cx="6906489" cy="15388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3024"/>
              </a:lnSpc>
              <a:spcBef>
                <a:spcPct val="0"/>
              </a:spcBef>
            </a:pPr>
            <a:r>
              <a: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rPr>
              <a:t> → NUR DER EIGENTÜMER DARF DAS GRUNDSTÜCK VERSCHENKEN ODER VERKAUFEN, ALSO DARÜBER VERFÜGEN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0056" y="-4"/>
            <a:ext cx="4167270" cy="6858007"/>
            <a:chOff x="0" y="0"/>
            <a:chExt cx="8334540" cy="137160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334502" cy="13716000"/>
            </a:xfrm>
            <a:custGeom>
              <a:avLst/>
              <a:gdLst/>
              <a:ahLst/>
              <a:cxnLst/>
              <a:rect l="l" t="t" r="r" b="b"/>
              <a:pathLst>
                <a:path w="8334502" h="13716000">
                  <a:moveTo>
                    <a:pt x="0" y="0"/>
                  </a:moveTo>
                  <a:lnTo>
                    <a:pt x="8334502" y="0"/>
                  </a:lnTo>
                  <a:lnTo>
                    <a:pt x="8334502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303030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686835" y="591344"/>
            <a:ext cx="3200400" cy="5585619"/>
            <a:chOff x="0" y="0"/>
            <a:chExt cx="6400800" cy="1117123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400800" cy="11171239"/>
            </a:xfrm>
            <a:custGeom>
              <a:avLst/>
              <a:gdLst/>
              <a:ahLst/>
              <a:cxnLst/>
              <a:rect l="l" t="t" r="r" b="b"/>
              <a:pathLst>
                <a:path w="6400800" h="11171239">
                  <a:moveTo>
                    <a:pt x="0" y="0"/>
                  </a:moveTo>
                  <a:lnTo>
                    <a:pt x="6400800" y="0"/>
                  </a:lnTo>
                  <a:lnTo>
                    <a:pt x="6400800" y="11171239"/>
                  </a:lnTo>
                  <a:lnTo>
                    <a:pt x="0" y="11171239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173926" r="-173926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28575"/>
              <a:ext cx="6400800" cy="11142663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2232"/>
                </a:lnSpc>
              </a:pPr>
              <a:r>
                <a:rPr lang="en-US" sz="2067">
                  <a:solidFill>
                    <a:srgbClr val="F0DFC8"/>
                  </a:solidFill>
                  <a:latin typeface="Inter"/>
                  <a:ea typeface="Inter"/>
                  <a:cs typeface="Inter"/>
                  <a:sym typeface="Inter"/>
                </a:rPr>
                <a:t>ERSCHEINUNGSFORMEN DES EIGENTUMS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447306" y="591344"/>
            <a:ext cx="6906489" cy="5585619"/>
            <a:chOff x="0" y="0"/>
            <a:chExt cx="13812977" cy="1117123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3812982" cy="11171239"/>
            </a:xfrm>
            <a:custGeom>
              <a:avLst/>
              <a:gdLst/>
              <a:ahLst/>
              <a:cxnLst/>
              <a:rect l="l" t="t" r="r" b="b"/>
              <a:pathLst>
                <a:path w="13812982" h="11171239">
                  <a:moveTo>
                    <a:pt x="0" y="0"/>
                  </a:moveTo>
                  <a:lnTo>
                    <a:pt x="13812982" y="0"/>
                  </a:lnTo>
                  <a:lnTo>
                    <a:pt x="13812982" y="11171239"/>
                  </a:lnTo>
                  <a:lnTo>
                    <a:pt x="0" y="11171239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53765" r="-53765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38100"/>
              <a:ext cx="13812977" cy="1113313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3024"/>
                </a:lnSpc>
              </a:pPr>
              <a:endParaRPr sz="1200" dirty="0">
                <a:solidFill>
                  <a:prstClr val="black"/>
                </a:solidFill>
                <a:latin typeface="Calibri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§ 93 BGB WESENTLICHE BESTANDTEILE EINER SACHE</a:t>
              </a:r>
            </a:p>
            <a:p>
              <a:pPr marL="253377" lvl="1"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§ 94 BGB WESENTLICHE BESTANDTEILE EINES GRUNDSTÜCKS ODER GEBÄUDES</a:t>
              </a:r>
            </a:p>
            <a:p>
              <a:pPr marL="253377" lvl="1"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3024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       SACHEN DIE MIT GRUND &amp;  </a:t>
              </a:r>
            </a:p>
            <a:p>
              <a:pPr defTabSz="609630">
                <a:lnSpc>
                  <a:spcPts val="3024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       BODEN FEST VERBUNDEN SIND, </a:t>
              </a:r>
            </a:p>
            <a:p>
              <a:pPr defTabSz="609630">
                <a:lnSpc>
                  <a:spcPts val="3024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       INSBESONDERE GEBÄUDE, </a:t>
              </a:r>
            </a:p>
            <a:p>
              <a:pPr defTabSz="609630">
                <a:lnSpc>
                  <a:spcPts val="3024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       ERZEUGNISSE EINES  </a:t>
              </a:r>
            </a:p>
            <a:p>
              <a:pPr defTabSz="609630">
                <a:lnSpc>
                  <a:spcPts val="3024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       GRUNDSTÜCKS, SOLANGE SIE  </a:t>
              </a:r>
            </a:p>
            <a:p>
              <a:pPr defTabSz="609630">
                <a:lnSpc>
                  <a:spcPts val="3024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       MIT DEM ZUSAMMENHÄNGEN </a:t>
              </a:r>
            </a:p>
            <a:p>
              <a:pPr defTabSz="609630">
                <a:lnSpc>
                  <a:spcPts val="3024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       (PFLANZEN UND HECKEN)</a:t>
              </a:r>
            </a:p>
          </p:txBody>
        </p:sp>
      </p:grpSp>
      <p:sp>
        <p:nvSpPr>
          <p:cNvPr id="10" name="Freeform 10"/>
          <p:cNvSpPr/>
          <p:nvPr/>
        </p:nvSpPr>
        <p:spPr>
          <a:xfrm>
            <a:off x="685800" y="512458"/>
            <a:ext cx="3470948" cy="2101501"/>
          </a:xfrm>
          <a:custGeom>
            <a:avLst/>
            <a:gdLst/>
            <a:ahLst/>
            <a:cxnLst/>
            <a:rect l="l" t="t" r="r" b="b"/>
            <a:pathLst>
              <a:path w="5206422" h="3152252">
                <a:moveTo>
                  <a:pt x="0" y="0"/>
                </a:moveTo>
                <a:lnTo>
                  <a:pt x="5206422" y="0"/>
                </a:lnTo>
                <a:lnTo>
                  <a:pt x="5206422" y="3152252"/>
                </a:lnTo>
                <a:lnTo>
                  <a:pt x="0" y="3152252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Freeform 11"/>
          <p:cNvSpPr/>
          <p:nvPr/>
        </p:nvSpPr>
        <p:spPr>
          <a:xfrm rot="186299">
            <a:off x="4859313" y="3650587"/>
            <a:ext cx="695645" cy="617385"/>
          </a:xfrm>
          <a:custGeom>
            <a:avLst/>
            <a:gdLst/>
            <a:ahLst/>
            <a:cxnLst/>
            <a:rect l="l" t="t" r="r" b="b"/>
            <a:pathLst>
              <a:path w="1043467" h="926077">
                <a:moveTo>
                  <a:pt x="0" y="0"/>
                </a:moveTo>
                <a:lnTo>
                  <a:pt x="1043467" y="0"/>
                </a:lnTo>
                <a:lnTo>
                  <a:pt x="1043467" y="926077"/>
                </a:lnTo>
                <a:lnTo>
                  <a:pt x="0" y="92607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de-DE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852208" y="785372"/>
            <a:ext cx="3195761" cy="16030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2512"/>
              </a:lnSpc>
              <a:spcBef>
                <a:spcPct val="0"/>
              </a:spcBef>
            </a:pPr>
            <a:r>
              <a:rPr lang="en-US" sz="2326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rPr>
              <a:t>WELCHE WESENTLICHEN BESTANDTEILE GEHÖREN ZU EINEM GRUNDSTÜCK?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" y="0"/>
            <a:ext cx="4167270" cy="6858000"/>
            <a:chOff x="0" y="0"/>
            <a:chExt cx="833454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334502" cy="13716000"/>
            </a:xfrm>
            <a:custGeom>
              <a:avLst/>
              <a:gdLst/>
              <a:ahLst/>
              <a:cxnLst/>
              <a:rect l="l" t="t" r="r" b="b"/>
              <a:pathLst>
                <a:path w="8334502" h="13716000">
                  <a:moveTo>
                    <a:pt x="0" y="0"/>
                  </a:moveTo>
                  <a:lnTo>
                    <a:pt x="4519041" y="0"/>
                  </a:lnTo>
                  <a:lnTo>
                    <a:pt x="4775581" y="164465"/>
                  </a:lnTo>
                  <a:cubicBezTo>
                    <a:pt x="6922770" y="1615059"/>
                    <a:pt x="8334502" y="4071620"/>
                    <a:pt x="8334502" y="6858000"/>
                  </a:cubicBezTo>
                  <a:cubicBezTo>
                    <a:pt x="8334502" y="9644380"/>
                    <a:pt x="6922770" y="12100941"/>
                    <a:pt x="4775581" y="13551536"/>
                  </a:cubicBezTo>
                  <a:lnTo>
                    <a:pt x="4519041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303030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259875" y="1198419"/>
            <a:ext cx="3907397" cy="4461163"/>
            <a:chOff x="0" y="0"/>
            <a:chExt cx="7814793" cy="892232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814793" cy="8922331"/>
            </a:xfrm>
            <a:custGeom>
              <a:avLst/>
              <a:gdLst/>
              <a:ahLst/>
              <a:cxnLst/>
              <a:rect l="l" t="t" r="r" b="b"/>
              <a:pathLst>
                <a:path w="7814793" h="8922331">
                  <a:moveTo>
                    <a:pt x="0" y="0"/>
                  </a:moveTo>
                  <a:lnTo>
                    <a:pt x="7814793" y="0"/>
                  </a:lnTo>
                  <a:lnTo>
                    <a:pt x="7814793" y="8922331"/>
                  </a:lnTo>
                  <a:lnTo>
                    <a:pt x="0" y="8922331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105533" r="-87440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47625"/>
              <a:ext cx="7814793" cy="8874701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3132"/>
                </a:lnSpc>
              </a:pPr>
              <a:r>
                <a:rPr lang="en-US" sz="2900">
                  <a:solidFill>
                    <a:srgbClr val="F0DFC8"/>
                  </a:solidFill>
                  <a:latin typeface="Inter"/>
                  <a:ea typeface="Inter"/>
                  <a:cs typeface="Inter"/>
                  <a:sym typeface="Inter"/>
                </a:rPr>
                <a:t>EIGENTUMSFORMEN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447306" y="591344"/>
            <a:ext cx="7253394" cy="5585619"/>
            <a:chOff x="0" y="0"/>
            <a:chExt cx="14506788" cy="1117123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4506792" cy="11171239"/>
            </a:xfrm>
            <a:custGeom>
              <a:avLst/>
              <a:gdLst/>
              <a:ahLst/>
              <a:cxnLst/>
              <a:rect l="l" t="t" r="r" b="b"/>
              <a:pathLst>
                <a:path w="14506792" h="11171239">
                  <a:moveTo>
                    <a:pt x="0" y="0"/>
                  </a:moveTo>
                  <a:lnTo>
                    <a:pt x="14506792" y="0"/>
                  </a:lnTo>
                  <a:lnTo>
                    <a:pt x="14506792" y="11171239"/>
                  </a:lnTo>
                  <a:lnTo>
                    <a:pt x="0" y="11171239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51194" r="-46411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38100"/>
              <a:ext cx="14506788" cy="1113313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Eigentum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Sache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steht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entweder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Person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allein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oder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mehreren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Personen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gemeinschaftlich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(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Miteigentum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)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zu</a:t>
              </a: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3024"/>
                </a:lnSpc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Alleineigentümer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können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sein:</a:t>
              </a:r>
            </a:p>
            <a:p>
              <a:pPr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einzelne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natürliche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Personen</a:t>
              </a: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Juristische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Personen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( GmbH und AG)</a:t>
              </a: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Rechtsfähige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Gebilde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(OHG, KG)</a:t>
              </a: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eingetragene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Genossenschaften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(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e.G.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)</a:t>
              </a: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Bund, Gemeinden,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Stiftungen</a:t>
              </a: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</p:grp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" y="0"/>
            <a:ext cx="4167270" cy="6858000"/>
            <a:chOff x="0" y="0"/>
            <a:chExt cx="833454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334502" cy="13716000"/>
            </a:xfrm>
            <a:custGeom>
              <a:avLst/>
              <a:gdLst/>
              <a:ahLst/>
              <a:cxnLst/>
              <a:rect l="l" t="t" r="r" b="b"/>
              <a:pathLst>
                <a:path w="8334502" h="13716000">
                  <a:moveTo>
                    <a:pt x="0" y="0"/>
                  </a:moveTo>
                  <a:lnTo>
                    <a:pt x="4519041" y="0"/>
                  </a:lnTo>
                  <a:lnTo>
                    <a:pt x="4775581" y="164465"/>
                  </a:lnTo>
                  <a:cubicBezTo>
                    <a:pt x="6922770" y="1615059"/>
                    <a:pt x="8334502" y="4071620"/>
                    <a:pt x="8334502" y="6858000"/>
                  </a:cubicBezTo>
                  <a:cubicBezTo>
                    <a:pt x="8334502" y="9644380"/>
                    <a:pt x="6922770" y="12100941"/>
                    <a:pt x="4775581" y="13551536"/>
                  </a:cubicBezTo>
                  <a:lnTo>
                    <a:pt x="4519041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303030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203402" y="1153572"/>
            <a:ext cx="3760470" cy="4461163"/>
            <a:chOff x="0" y="0"/>
            <a:chExt cx="7520940" cy="892232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7520940" cy="8922331"/>
            </a:xfrm>
            <a:custGeom>
              <a:avLst/>
              <a:gdLst/>
              <a:ahLst/>
              <a:cxnLst/>
              <a:rect l="l" t="t" r="r" b="b"/>
              <a:pathLst>
                <a:path w="7520940" h="8922331">
                  <a:moveTo>
                    <a:pt x="0" y="0"/>
                  </a:moveTo>
                  <a:lnTo>
                    <a:pt x="7520940" y="0"/>
                  </a:lnTo>
                  <a:lnTo>
                    <a:pt x="7520940" y="8922331"/>
                  </a:lnTo>
                  <a:lnTo>
                    <a:pt x="0" y="8922331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109657" r="-94763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47625"/>
              <a:ext cx="7520940" cy="8874701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3132"/>
                </a:lnSpc>
              </a:pPr>
              <a:r>
                <a:rPr lang="en-US" sz="2900">
                  <a:solidFill>
                    <a:srgbClr val="F0DFC8"/>
                  </a:solidFill>
                  <a:latin typeface="Inter"/>
                  <a:ea typeface="Inter"/>
                  <a:cs typeface="Inter"/>
                  <a:sym typeface="Inter"/>
                </a:rPr>
                <a:t>EIGENTUMSFORMEN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447306" y="591344"/>
            <a:ext cx="6906489" cy="6092218"/>
            <a:chOff x="0" y="0"/>
            <a:chExt cx="13812977" cy="12184435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3812982" cy="12184436"/>
            </a:xfrm>
            <a:custGeom>
              <a:avLst/>
              <a:gdLst/>
              <a:ahLst/>
              <a:cxnLst/>
              <a:rect l="l" t="t" r="r" b="b"/>
              <a:pathLst>
                <a:path w="13812982" h="12184436">
                  <a:moveTo>
                    <a:pt x="0" y="0"/>
                  </a:moveTo>
                  <a:lnTo>
                    <a:pt x="13812982" y="0"/>
                  </a:lnTo>
                  <a:lnTo>
                    <a:pt x="13812982" y="12184436"/>
                  </a:lnTo>
                  <a:lnTo>
                    <a:pt x="0" y="12184436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53765" r="-53765" b="8315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85725"/>
              <a:ext cx="13812977" cy="12098710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marL="506755" lvl="1" indent="-253378" defTabSz="609630">
                <a:lnSpc>
                  <a:spcPts val="2721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Miteigentum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in 2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Formen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möglich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:     </a:t>
              </a:r>
            </a:p>
            <a:p>
              <a:pPr defTabSz="609630">
                <a:lnSpc>
                  <a:spcPts val="2721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⟶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Gesamthandseigentum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             </a:t>
              </a:r>
            </a:p>
            <a:p>
              <a:pPr defTabSz="609630">
                <a:lnSpc>
                  <a:spcPts val="2721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⟶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Miteigentum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nach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Bruchteilen</a:t>
              </a: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2721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2721"/>
                </a:lnSpc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Gesamthandseigentum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(§§705ff BGB)</a:t>
              </a:r>
            </a:p>
            <a:p>
              <a:pPr marL="506755" lvl="1" indent="-253378" defTabSz="609630">
                <a:lnSpc>
                  <a:spcPts val="2721"/>
                </a:lnSpc>
                <a:buFont typeface="Arial"/>
                <a:buChar char="•"/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den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einzelnen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Miteigentümern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steht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nicht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bestimmter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Anteil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an der Sache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zu</a:t>
              </a: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2721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→ Keiner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kann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über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die Sache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allein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</a:t>
              </a:r>
            </a:p>
            <a:p>
              <a:pPr defTabSz="609630">
                <a:lnSpc>
                  <a:spcPts val="2721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   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verfügen</a:t>
              </a: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2721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2721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Es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gibt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folgende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Formen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:</a:t>
              </a:r>
            </a:p>
            <a:p>
              <a:pPr marL="506755" lvl="1" indent="-253378" defTabSz="609630">
                <a:lnSpc>
                  <a:spcPts val="2721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Eheliche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Gütergemeinschaft</a:t>
              </a: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2721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Erbengemeinschaft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(§§2032ff)          </a:t>
              </a:r>
            </a:p>
            <a:p>
              <a:pPr marL="506755" lvl="1" indent="-253378" defTabSz="609630">
                <a:lnSpc>
                  <a:spcPts val="2721"/>
                </a:lnSpc>
                <a:buFont typeface="Arial"/>
                <a:buChar char="•"/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nicht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eingetragener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Verein</a:t>
              </a:r>
            </a:p>
            <a:p>
              <a:pPr marL="506755" lvl="1" indent="-253378" defTabSz="609630">
                <a:lnSpc>
                  <a:spcPts val="2721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2721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</p:grp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" y="0"/>
            <a:ext cx="4167270" cy="6858000"/>
            <a:chOff x="0" y="0"/>
            <a:chExt cx="833454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334502" cy="13716000"/>
            </a:xfrm>
            <a:custGeom>
              <a:avLst/>
              <a:gdLst/>
              <a:ahLst/>
              <a:cxnLst/>
              <a:rect l="l" t="t" r="r" b="b"/>
              <a:pathLst>
                <a:path w="8334502" h="13716000">
                  <a:moveTo>
                    <a:pt x="0" y="0"/>
                  </a:moveTo>
                  <a:lnTo>
                    <a:pt x="4519041" y="0"/>
                  </a:lnTo>
                  <a:lnTo>
                    <a:pt x="4775581" y="164465"/>
                  </a:lnTo>
                  <a:cubicBezTo>
                    <a:pt x="6922770" y="1615059"/>
                    <a:pt x="8334502" y="4071620"/>
                    <a:pt x="8334502" y="6858000"/>
                  </a:cubicBezTo>
                  <a:cubicBezTo>
                    <a:pt x="8334502" y="9644380"/>
                    <a:pt x="6922770" y="12100941"/>
                    <a:pt x="4775581" y="13551536"/>
                  </a:cubicBezTo>
                  <a:lnTo>
                    <a:pt x="4519041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303030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170925" y="1153573"/>
            <a:ext cx="4169956" cy="4461163"/>
            <a:chOff x="0" y="0"/>
            <a:chExt cx="8339912" cy="892232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339912" cy="8922331"/>
            </a:xfrm>
            <a:custGeom>
              <a:avLst/>
              <a:gdLst/>
              <a:ahLst/>
              <a:cxnLst/>
              <a:rect l="l" t="t" r="r" b="b"/>
              <a:pathLst>
                <a:path w="8339912" h="8922331">
                  <a:moveTo>
                    <a:pt x="0" y="0"/>
                  </a:moveTo>
                  <a:lnTo>
                    <a:pt x="8339912" y="0"/>
                  </a:lnTo>
                  <a:lnTo>
                    <a:pt x="8339912" y="8922331"/>
                  </a:lnTo>
                  <a:lnTo>
                    <a:pt x="0" y="8922331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98889" r="-75638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47625"/>
              <a:ext cx="8339912" cy="8874701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3132"/>
                </a:lnSpc>
              </a:pPr>
              <a:r>
                <a:rPr lang="en-US" sz="2900">
                  <a:solidFill>
                    <a:srgbClr val="F0DFC8"/>
                  </a:solidFill>
                  <a:latin typeface="Inter"/>
                  <a:ea typeface="Inter"/>
                  <a:cs typeface="Inter"/>
                  <a:sym typeface="Inter"/>
                </a:rPr>
                <a:t>EIGENTUMSFORMEN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4447306" y="591344"/>
            <a:ext cx="7386819" cy="5585619"/>
            <a:chOff x="0" y="0"/>
            <a:chExt cx="14773638" cy="1117123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4773642" cy="11171239"/>
            </a:xfrm>
            <a:custGeom>
              <a:avLst/>
              <a:gdLst/>
              <a:ahLst/>
              <a:cxnLst/>
              <a:rect l="l" t="t" r="r" b="b"/>
              <a:pathLst>
                <a:path w="14773642" h="11171239">
                  <a:moveTo>
                    <a:pt x="0" y="0"/>
                  </a:moveTo>
                  <a:lnTo>
                    <a:pt x="14773642" y="0"/>
                  </a:lnTo>
                  <a:lnTo>
                    <a:pt x="14773642" y="11171239"/>
                  </a:lnTo>
                  <a:lnTo>
                    <a:pt x="0" y="11171239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l="-50269" r="-43766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38100"/>
              <a:ext cx="14773638" cy="11133138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3024"/>
                </a:lnSpc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Miteigentum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nach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Bruchteilen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(§§741ffBGB)</a:t>
              </a:r>
            </a:p>
            <a:p>
              <a:pPr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Den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einzelnen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Miteigentümern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steht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bestimmter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ideeller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Anteil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an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einer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Sache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zu</a:t>
              </a: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defTabSz="609630">
                <a:lnSpc>
                  <a:spcPts val="3024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→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Jeder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kann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über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seinen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Anteil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frei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</a:t>
              </a:r>
            </a:p>
            <a:p>
              <a:pPr defTabSz="609630">
                <a:lnSpc>
                  <a:spcPts val="3024"/>
                </a:lnSpc>
              </a:pP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        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verfügen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(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veräußern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,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belasten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)</a:t>
              </a:r>
            </a:p>
            <a:p>
              <a:pPr defTabSz="609630">
                <a:lnSpc>
                  <a:spcPts val="3024"/>
                </a:lnSpc>
              </a:pP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Bruchteilsgemeinschaft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z.B.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1/16</a:t>
              </a: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Ehepaare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z.B.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</a:t>
              </a: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zu</a:t>
              </a:r>
              <a:r>
                <a:rPr lang="en-US" sz="2800" dirty="0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 ½</a:t>
              </a:r>
            </a:p>
            <a:p>
              <a:pPr marL="506755" lvl="1" indent="-253378" defTabSz="609630">
                <a:lnSpc>
                  <a:spcPts val="3024"/>
                </a:lnSpc>
                <a:buFont typeface="Arial"/>
                <a:buChar char="•"/>
              </a:pPr>
              <a:r>
                <a:rPr lang="en-US" sz="2800" dirty="0" err="1">
                  <a:solidFill>
                    <a:srgbClr val="795833"/>
                  </a:solidFill>
                  <a:latin typeface="Inter"/>
                  <a:ea typeface="Inter"/>
                  <a:cs typeface="Inter"/>
                  <a:sym typeface="Inter"/>
                </a:rPr>
                <a:t>Miteigentümer</a:t>
              </a:r>
              <a:endParaRPr lang="en-US" sz="2800" dirty="0">
                <a:solidFill>
                  <a:srgbClr val="795833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</p:grp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Breitbild</PresentationFormat>
  <Paragraphs>57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Inter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Simmerl-Hübner, Susanne</dc:creator>
  <cp:lastModifiedBy>Simmerl-Hübner, Susanne</cp:lastModifiedBy>
  <cp:revision>1</cp:revision>
  <dcterms:created xsi:type="dcterms:W3CDTF">2026-04-07T12:59:19Z</dcterms:created>
  <dcterms:modified xsi:type="dcterms:W3CDTF">2026-04-07T13:01:21Z</dcterms:modified>
</cp:coreProperties>
</file>