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2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E96627-DC9F-AF7C-1414-FC3B42E7A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B3B8B4B-26D0-B87D-AE1B-7A062A5D0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C8CE1A-A8B3-7304-88B4-535204016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46AAB9-73EE-587C-EEA4-D9353EBFF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9BAD40-A7E9-CA6A-3648-6EF18FEB5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96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1F94A7-3214-150A-D424-3945D5B21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65417A-7935-48C5-EED8-F53AF9450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5622F4-3E88-9AAD-6721-C425F5865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261B88-1CF6-693C-CAA2-F6D6F672D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B549EF-053B-BD92-49B9-1894FA039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3705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6C2B96-D3DE-7D9A-E741-445C1CF25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F42034-96E8-2280-EAE3-6849608AB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1F5B5E-0F35-C703-4896-908AD98DB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910FFF-5E52-9650-F089-CAB147349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0FC649-B141-A4D6-2094-D647A54BB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84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23C532-C312-9BB2-841E-069C68D7C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15226F-0165-70C0-678F-8F29B31CE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ED1D8C3-679F-E879-A0FF-C937C0427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3471EAE-F2CE-6065-0321-DA21E92FD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268F475-7365-338B-CBCF-0FCDCC8B8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DEE829-1B68-382C-3FF5-F8B15C26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048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989894-11B1-6B95-B97A-0CA5A3871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A41B55-39CB-4729-ACDF-81B0A9B80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15C2AC9-F594-F8E7-0B1C-D2B37CC70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245150B-A21C-6C03-D35D-FE9F6E235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30DB91F-87F6-C4BB-1E9F-A5BCFE7946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14CC05E-9CAC-15D3-32FD-20DC6AE2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0A39E5-F3E5-C837-2688-2B593F45D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ECBD341-A103-1C66-B794-47AE14F1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6298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8B347B-1758-0AC2-A66C-02599F39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71E2C7B-B85D-A3D7-68A3-7D8C1BE94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62F210-D78F-D670-2489-A24FF95D3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E6818E-2BDA-88E7-B9AC-43FF56C1A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9618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914E922-1994-EFE1-5A77-735B83B78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F47BC6-5D9A-D44A-1E07-78B2002E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4E4EAE8-7FD9-1C52-8491-1EEDF4555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381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D58249-4389-C3D1-A930-946653FB1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CBC9F8-E8B8-A94F-5C0A-73BD0EBE9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995F21-FC10-6D42-B0EA-1D9A33DFE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12DCD41-E595-12E7-4483-0606A9920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9837A7-0C5F-6120-3BEE-AF47E509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F9CFFE6-EFD4-6A62-54E9-A693691E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069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BC14B-8040-6C03-C512-86B01D125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07F597A-6E82-33DD-F56F-4841535CB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A151D7-7FFF-7326-D255-D6404EB589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34DB41-E585-1BAA-632F-46712260F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E05A56-A8B9-44D1-C3BD-10C05840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1634D48-D507-8B8C-EAAF-20DCC5113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2175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114552-8CF7-C0FB-DDC7-8AE19ECBC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316CD1F-F055-DF63-B88F-1132A1E6B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BF9932-8CED-99FC-583A-C0A5F1CDD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494887-DC2C-5F5B-A0A0-342F64F60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032FDC-383E-8483-5382-FFC24F4E6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65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098D6D7-947E-4ADB-0449-773DF50297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6814FAB-342A-874F-5E14-BB8DBE376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A8AEA7-C2C7-CF88-5741-8964AA9E4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14E800-3AAF-ED6E-0AA1-FA175614A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A31EC8-3A2E-7431-634C-ECE2A3088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304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B58174C-D631-A3F7-4CB5-1C2D5963E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1281CE-C70A-7D2F-CFFE-868BB1796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3FE733-91C0-B212-40C9-F34E484D6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6AB1C7-83DE-4FC1-85A5-C25235AEFBCB}" type="datetimeFigureOut">
              <a:rPr lang="de-DE" smtClean="0"/>
              <a:t>23.03.2026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D0DC79-F154-968C-7E88-6E5AA4EB8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082103-56D7-10F1-A0D1-923592146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AE2640-B38C-4730-AA06-72984D1060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602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45D4C65-6A31-48DC-D9F5-C8F2E28CA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58978" cy="695192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279D975-EAA9-E7D2-C397-752D4581A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7068" y="4082451"/>
            <a:ext cx="9458227" cy="940418"/>
          </a:xfrm>
        </p:spPr>
        <p:txBody>
          <a:bodyPr>
            <a:normAutofit fontScale="90000"/>
          </a:bodyPr>
          <a:lstStyle/>
          <a:p>
            <a:r>
              <a:rPr lang="de-DE" sz="7200" dirty="0">
                <a:solidFill>
                  <a:schemeClr val="bg1"/>
                </a:solidFill>
                <a:effectLst>
                  <a:glow rad="927100">
                    <a:schemeClr val="tx2">
                      <a:lumMod val="50000"/>
                      <a:lumOff val="50000"/>
                      <a:alpha val="85000"/>
                    </a:schemeClr>
                  </a:glow>
                  <a:outerShdw blurRad="50800" dist="50800" dir="5400000" sx="89000" sy="89000" algn="ctr" rotWithShape="0">
                    <a:srgbClr val="000000">
                      <a:alpha val="46000"/>
                    </a:srgbClr>
                  </a:outerShdw>
                </a:effectLst>
                <a:latin typeface="Berlin Type Office" panose="020B0502020203020204" pitchFamily="34" charset="0"/>
              </a:rPr>
              <a:t>Justizhauptwachtmeister</a:t>
            </a:r>
          </a:p>
        </p:txBody>
      </p:sp>
    </p:spTree>
    <p:extLst>
      <p:ext uri="{BB962C8B-B14F-4D97-AF65-F5344CB8AC3E}">
        <p14:creationId xmlns:p14="http://schemas.microsoft.com/office/powerpoint/2010/main" val="2637886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03A683-FA27-DBBC-D3DC-5E0BF5ED1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effectLst>
                  <a:glow rad="1358900">
                    <a:schemeClr val="tx2">
                      <a:lumMod val="25000"/>
                      <a:lumOff val="75000"/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Allgemeine Merkmale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F65746-FE71-B626-C538-F7AA5028E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latin typeface="Berlin Type Office" panose="020B0502020203020204" pitchFamily="34" charset="0"/>
              </a:rPr>
              <a:t>Ausbildungsdauer 6 Monate</a:t>
            </a:r>
          </a:p>
          <a:p>
            <a:pPr>
              <a:buFontTx/>
              <a:buChar char="-"/>
            </a:pPr>
            <a:r>
              <a:rPr lang="de-DE" dirty="0">
                <a:latin typeface="Berlin Type Office" panose="020B0502020203020204" pitchFamily="34" charset="0"/>
              </a:rPr>
              <a:t>Umfasst einen Fachlehrgang von 6 Wochen und eine praktische Unterweisung an einem Ausbildungsgericht</a:t>
            </a:r>
          </a:p>
          <a:p>
            <a:r>
              <a:rPr lang="de-DE" dirty="0">
                <a:latin typeface="Berlin Type Office" panose="020B0502020203020204" pitchFamily="34" charset="0"/>
              </a:rPr>
              <a:t>Bereits ab Beginn der Ausbildung „Beamter auf Widerruf“</a:t>
            </a:r>
          </a:p>
          <a:p>
            <a:r>
              <a:rPr lang="de-DE" dirty="0">
                <a:latin typeface="Berlin Type Office" panose="020B0502020203020204" pitchFamily="34" charset="0"/>
              </a:rPr>
              <a:t>Keine Abschlussprüfung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07E37D4-A2AE-BF35-F2E2-AF2D37EA5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115" y="4850171"/>
            <a:ext cx="6711885" cy="200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6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D372EF-2EC4-F46A-8C18-6C0C335AB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effectLst>
                  <a:glow rad="762000">
                    <a:schemeClr val="tx2">
                      <a:lumMod val="25000"/>
                      <a:lumOff val="75000"/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Zugang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39778E-B619-131C-BB3C-3BE52ACBA7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latin typeface="Berlin Type Office" panose="020B0502020203020204" pitchFamily="34" charset="0"/>
              </a:rPr>
              <a:t>Deutsche Staatsbürgerschaft oder die Staatsangehörigkeit eines EU-Mitgliedlandes</a:t>
            </a:r>
          </a:p>
          <a:p>
            <a:r>
              <a:rPr lang="de-DE" dirty="0">
                <a:latin typeface="Berlin Type Office" panose="020B0502020203020204" pitchFamily="34" charset="0"/>
              </a:rPr>
              <a:t>Allgemeine Berufsbildungsreife (Hauptschulabschluss) oder vergleichbar</a:t>
            </a:r>
          </a:p>
          <a:p>
            <a:r>
              <a:rPr lang="de-DE" dirty="0">
                <a:latin typeface="Berlin Type Office" panose="020B0502020203020204" pitchFamily="34" charset="0"/>
              </a:rPr>
              <a:t>Min. 21 Jahre alt</a:t>
            </a:r>
          </a:p>
          <a:p>
            <a:r>
              <a:rPr lang="de-DE" dirty="0">
                <a:latin typeface="Berlin Type Office" panose="020B0502020203020204" pitchFamily="34" charset="0"/>
              </a:rPr>
              <a:t>Gesundheitliche Eignung -&gt; keine erhebliche Sehschwäche </a:t>
            </a:r>
          </a:p>
          <a:p>
            <a:r>
              <a:rPr lang="de-DE" dirty="0">
                <a:latin typeface="Berlin Type Office" panose="020B0502020203020204" pitchFamily="34" charset="0"/>
              </a:rPr>
              <a:t>Bestehen des Sporttest</a:t>
            </a:r>
          </a:p>
          <a:p>
            <a:r>
              <a:rPr lang="de-DE" dirty="0">
                <a:latin typeface="Berlin Type Office" panose="020B0502020203020204" pitchFamily="34" charset="0"/>
              </a:rPr>
              <a:t>Bereitschaft für Schichtdienst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AC8FD3E-7679-A6B4-1E12-FEA566F79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421" y="4590180"/>
            <a:ext cx="5291579" cy="226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90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02581BE-0693-309D-F676-3BADB86A9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475" y="235131"/>
            <a:ext cx="1914525" cy="23907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6D98CEE-BAE0-AA65-E162-3D99C6407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effectLst>
                  <a:glow rad="406400">
                    <a:schemeClr val="tx2">
                      <a:lumMod val="25000"/>
                      <a:lumOff val="75000"/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Rechtsstellung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B697E1-16B0-61E0-B8B0-AE5D28D3B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73586" cy="4667250"/>
          </a:xfrm>
        </p:spPr>
        <p:txBody>
          <a:bodyPr/>
          <a:lstStyle/>
          <a:p>
            <a:endParaRPr lang="de-DE" dirty="0">
              <a:latin typeface="Berlin Type Office" panose="020B0502020203020204" pitchFamily="34" charset="0"/>
            </a:endParaRPr>
          </a:p>
          <a:p>
            <a:endParaRPr lang="de-DE" dirty="0">
              <a:latin typeface="Berlin Type Office" panose="020B0502020203020204" pitchFamily="34" charset="0"/>
            </a:endParaRPr>
          </a:p>
          <a:p>
            <a:r>
              <a:rPr lang="de-DE" dirty="0">
                <a:latin typeface="Berlin Type Office" panose="020B0502020203020204" pitchFamily="34" charset="0"/>
              </a:rPr>
              <a:t>Du bist Beamter des einfachen Justizdienstes und erfüllst hoheitliche Aufgaben wie z.B.</a:t>
            </a:r>
          </a:p>
          <a:p>
            <a:r>
              <a:rPr lang="de-DE" dirty="0">
                <a:latin typeface="Berlin Type Office" panose="020B0502020203020204" pitchFamily="34" charset="0"/>
              </a:rPr>
              <a:t>Sicherheits- und Ordnungsdienst in Gerichten und Staatsanwaltschaften</a:t>
            </a:r>
          </a:p>
          <a:p>
            <a:r>
              <a:rPr lang="de-DE" dirty="0">
                <a:latin typeface="Berlin Type Office" panose="020B0502020203020204" pitchFamily="34" charset="0"/>
              </a:rPr>
              <a:t>Kontaktstelle zwischen dem rechtssuchenden Publikum und der Justiz</a:t>
            </a:r>
          </a:p>
        </p:txBody>
      </p:sp>
    </p:spTree>
    <p:extLst>
      <p:ext uri="{BB962C8B-B14F-4D97-AF65-F5344CB8AC3E}">
        <p14:creationId xmlns:p14="http://schemas.microsoft.com/office/powerpoint/2010/main" val="889088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71DF009-4339-D021-90F6-CF0917209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4272" cy="687818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F9DC1ED-22A3-59BA-D5F5-F6E492D75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Berlin Type Office" panose="020B0502020203020204" pitchFamily="34" charset="0"/>
              </a:rPr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325D6A-C77E-E926-478B-DA2FF5537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957" y="1580528"/>
            <a:ext cx="10515600" cy="4351338"/>
          </a:xfrm>
          <a:effectLst>
            <a:glow rad="965200">
              <a:schemeClr val="accent1">
                <a:alpha val="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endParaRPr lang="de-DE" dirty="0">
              <a:latin typeface="Berlin Type Office" panose="020B0502020203020204" pitchFamily="34" charset="0"/>
            </a:endParaRP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Vorführung von Gefangenen im Gericht</a:t>
            </a: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Eingangs- und Personenkontrollen in den Gerichtsgebäuden</a:t>
            </a: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Post Eingangs- und Ausgangsverwaltung</a:t>
            </a: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Postverteilung in den Gerichten</a:t>
            </a: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Auskunftserteilung in den Infostellen in den Gerichten</a:t>
            </a: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Post- und </a:t>
            </a:r>
            <a:r>
              <a:rPr lang="de-DE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Urkundszustellungen</a:t>
            </a:r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 </a:t>
            </a: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Verwaltung der Aktenarchive, Aussonderung und Vernichtung von Akten, </a:t>
            </a:r>
          </a:p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905000">
                    <a:schemeClr val="bg1">
                      <a:alpha val="40000"/>
                    </a:schemeClr>
                  </a:glow>
                </a:effectLst>
                <a:latin typeface="Berlin Type Office" panose="020B0502020203020204" pitchFamily="34" charset="0"/>
              </a:rPr>
              <a:t>Beförderung von Poststücken, Wertsachen und Geldern (in besonderen Fällen auch mit Dienstwaffe, je nach Wert)</a:t>
            </a:r>
          </a:p>
          <a:p>
            <a:pPr marL="0" indent="0">
              <a:buNone/>
            </a:pPr>
            <a:endParaRPr lang="de-DE" dirty="0">
              <a:effectLst>
                <a:glow>
                  <a:schemeClr val="accent1">
                    <a:alpha val="40000"/>
                  </a:schemeClr>
                </a:glow>
              </a:effectLst>
              <a:latin typeface="Berlin Type Office" panose="020B0502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113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Breitbild</PresentationFormat>
  <Paragraphs>29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Berlin Type Office</vt:lpstr>
      <vt:lpstr>Office</vt:lpstr>
      <vt:lpstr>Justizhauptwachtmeister</vt:lpstr>
      <vt:lpstr>Allgemeine Merkmale</vt:lpstr>
      <vt:lpstr>Zugang</vt:lpstr>
      <vt:lpstr>Rechtsstellung</vt:lpstr>
      <vt:lpstr>Aufgaben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Mazurel, Lynn</dc:creator>
  <cp:lastModifiedBy>Mazurel, Lynn</cp:lastModifiedBy>
  <cp:revision>1</cp:revision>
  <dcterms:created xsi:type="dcterms:W3CDTF">2026-03-23T13:04:33Z</dcterms:created>
  <dcterms:modified xsi:type="dcterms:W3CDTF">2026-03-23T13:04:46Z</dcterms:modified>
</cp:coreProperties>
</file>