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Canva Sans" panose="020B0604020202020204" charset="0"/>
      <p:regular r:id="rId11"/>
    </p:embeddedFont>
    <p:embeddedFont>
      <p:font typeface="Canva Sans Bold" panose="020B0604020202020204" charset="0"/>
      <p:regular r:id="rId12"/>
      <p:bold r:id="rId13"/>
    </p:embeddedFont>
    <p:embeddedFont>
      <p:font typeface="Pompier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B4968-CACD-814E-BA08-AEAC9E191DB2}" v="13" dt="2025-01-05T14:01:01.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5" autoAdjust="0"/>
    <p:restoredTop sz="94569" autoAdjust="0"/>
  </p:normalViewPr>
  <p:slideViewPr>
    <p:cSldViewPr>
      <p:cViewPr varScale="1">
        <p:scale>
          <a:sx n="80" d="100"/>
          <a:sy n="80" d="100"/>
        </p:scale>
        <p:origin x="11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Dittrich" userId="7fd2e0e7fd3099c6" providerId="LiveId" clId="{4B0B4968-CACD-814E-BA08-AEAC9E191DB2}"/>
    <pc:docChg chg="modSld">
      <pc:chgData name="Katja Dittrich" userId="7fd2e0e7fd3099c6" providerId="LiveId" clId="{4B0B4968-CACD-814E-BA08-AEAC9E191DB2}" dt="2025-01-05T14:01:01.911" v="18"/>
      <pc:docMkLst>
        <pc:docMk/>
      </pc:docMkLst>
      <pc:sldChg chg="modSp mod">
        <pc:chgData name="Katja Dittrich" userId="7fd2e0e7fd3099c6" providerId="LiveId" clId="{4B0B4968-CACD-814E-BA08-AEAC9E191DB2}" dt="2025-01-05T13:59:18.984" v="1" actId="14100"/>
        <pc:sldMkLst>
          <pc:docMk/>
          <pc:sldMk cId="0" sldId="256"/>
        </pc:sldMkLst>
        <pc:spChg chg="mod">
          <ac:chgData name="Katja Dittrich" userId="7fd2e0e7fd3099c6" providerId="LiveId" clId="{4B0B4968-CACD-814E-BA08-AEAC9E191DB2}" dt="2025-01-05T13:59:12.668" v="0" actId="14100"/>
          <ac:spMkLst>
            <pc:docMk/>
            <pc:sldMk cId="0" sldId="256"/>
            <ac:spMk id="12" creationId="{00000000-0000-0000-0000-000000000000}"/>
          </ac:spMkLst>
        </pc:spChg>
        <pc:spChg chg="mod">
          <ac:chgData name="Katja Dittrich" userId="7fd2e0e7fd3099c6" providerId="LiveId" clId="{4B0B4968-CACD-814E-BA08-AEAC9E191DB2}" dt="2025-01-05T13:59:18.984" v="1" actId="14100"/>
          <ac:spMkLst>
            <pc:docMk/>
            <pc:sldMk cId="0" sldId="256"/>
            <ac:spMk id="14" creationId="{00000000-0000-0000-0000-000000000000}"/>
          </ac:spMkLst>
        </pc:spChg>
      </pc:sldChg>
      <pc:sldChg chg="modAnim">
        <pc:chgData name="Katja Dittrich" userId="7fd2e0e7fd3099c6" providerId="LiveId" clId="{4B0B4968-CACD-814E-BA08-AEAC9E191DB2}" dt="2025-01-05T14:00:22.950" v="6"/>
        <pc:sldMkLst>
          <pc:docMk/>
          <pc:sldMk cId="0" sldId="257"/>
        </pc:sldMkLst>
      </pc:sldChg>
      <pc:sldChg chg="modSp mod modAnim">
        <pc:chgData name="Katja Dittrich" userId="7fd2e0e7fd3099c6" providerId="LiveId" clId="{4B0B4968-CACD-814E-BA08-AEAC9E191DB2}" dt="2025-01-05T14:00:31.926" v="9"/>
        <pc:sldMkLst>
          <pc:docMk/>
          <pc:sldMk cId="0" sldId="258"/>
        </pc:sldMkLst>
        <pc:spChg chg="mod">
          <ac:chgData name="Katja Dittrich" userId="7fd2e0e7fd3099c6" providerId="LiveId" clId="{4B0B4968-CACD-814E-BA08-AEAC9E191DB2}" dt="2025-01-05T13:59:51.257" v="3" actId="115"/>
          <ac:spMkLst>
            <pc:docMk/>
            <pc:sldMk cId="0" sldId="258"/>
            <ac:spMk id="12" creationId="{00000000-0000-0000-0000-000000000000}"/>
          </ac:spMkLst>
        </pc:spChg>
      </pc:sldChg>
      <pc:sldChg chg="modSp mod modAnim">
        <pc:chgData name="Katja Dittrich" userId="7fd2e0e7fd3099c6" providerId="LiveId" clId="{4B0B4968-CACD-814E-BA08-AEAC9E191DB2}" dt="2025-01-05T14:00:50.653" v="14"/>
        <pc:sldMkLst>
          <pc:docMk/>
          <pc:sldMk cId="0" sldId="259"/>
        </pc:sldMkLst>
        <pc:spChg chg="mod">
          <ac:chgData name="Katja Dittrich" userId="7fd2e0e7fd3099c6" providerId="LiveId" clId="{4B0B4968-CACD-814E-BA08-AEAC9E191DB2}" dt="2025-01-05T14:00:08.770" v="5" actId="115"/>
          <ac:spMkLst>
            <pc:docMk/>
            <pc:sldMk cId="0" sldId="259"/>
            <ac:spMk id="11" creationId="{00000000-0000-0000-0000-000000000000}"/>
          </ac:spMkLst>
        </pc:spChg>
      </pc:sldChg>
      <pc:sldChg chg="modAnim">
        <pc:chgData name="Katja Dittrich" userId="7fd2e0e7fd3099c6" providerId="LiveId" clId="{4B0B4968-CACD-814E-BA08-AEAC9E191DB2}" dt="2025-01-05T14:01:01.911" v="18"/>
        <pc:sldMkLst>
          <pc:docMk/>
          <pc:sldMk cId="0"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14663881" y="-558188"/>
            <a:ext cx="3491568" cy="4114800"/>
            <a:chOff x="0" y="0"/>
            <a:chExt cx="4655424" cy="5486400"/>
          </a:xfrm>
        </p:grpSpPr>
        <p:sp>
          <p:nvSpPr>
            <p:cNvPr id="4" name="Freeform 4"/>
            <p:cNvSpPr/>
            <p:nvPr/>
          </p:nvSpPr>
          <p:spPr>
            <a:xfrm>
              <a:off x="0" y="0"/>
              <a:ext cx="4655424" cy="5486400"/>
            </a:xfrm>
            <a:custGeom>
              <a:avLst/>
              <a:gdLst/>
              <a:ahLst/>
              <a:cxnLst/>
              <a:rect l="l" t="t" r="r" b="b"/>
              <a:pathLst>
                <a:path w="4655424" h="5486400">
                  <a:moveTo>
                    <a:pt x="0" y="0"/>
                  </a:moveTo>
                  <a:lnTo>
                    <a:pt x="4655424" y="0"/>
                  </a:lnTo>
                  <a:lnTo>
                    <a:pt x="4655424" y="5486400"/>
                  </a:lnTo>
                  <a:lnTo>
                    <a:pt x="0" y="5486400"/>
                  </a:lnTo>
                  <a:lnTo>
                    <a:pt x="0" y="0"/>
                  </a:lnTo>
                  <a:close/>
                </a:path>
              </a:pathLst>
            </a:custGeom>
            <a:blipFill>
              <a:blip r:embed="rId3"/>
              <a:stretch>
                <a:fillRect/>
              </a:stretch>
            </a:blipFill>
          </p:spPr>
          <p:txBody>
            <a:bodyPr/>
            <a:lstStyle/>
            <a:p>
              <a:endParaRPr lang="de-DE"/>
            </a:p>
          </p:txBody>
        </p:sp>
      </p:grpSp>
      <p:sp>
        <p:nvSpPr>
          <p:cNvPr id="5" name="Freeform 5"/>
          <p:cNvSpPr/>
          <p:nvPr/>
        </p:nvSpPr>
        <p:spPr>
          <a:xfrm>
            <a:off x="650479" y="1122252"/>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 name="Freeform 6"/>
          <p:cNvSpPr/>
          <p:nvPr/>
        </p:nvSpPr>
        <p:spPr>
          <a:xfrm>
            <a:off x="650479" y="2486374"/>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Freeform 7"/>
          <p:cNvSpPr/>
          <p:nvPr/>
        </p:nvSpPr>
        <p:spPr>
          <a:xfrm>
            <a:off x="655390" y="4280765"/>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8" name="Freeform 8"/>
          <p:cNvSpPr/>
          <p:nvPr/>
        </p:nvSpPr>
        <p:spPr>
          <a:xfrm>
            <a:off x="650479" y="5909540"/>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 name="TextBox 9"/>
          <p:cNvSpPr txBox="1"/>
          <p:nvPr/>
        </p:nvSpPr>
        <p:spPr>
          <a:xfrm>
            <a:off x="15047564" y="1174639"/>
            <a:ext cx="2211736" cy="1566544"/>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B9</a:t>
            </a:r>
          </a:p>
        </p:txBody>
      </p:sp>
      <p:sp>
        <p:nvSpPr>
          <p:cNvPr id="10" name="TextBox 10"/>
          <p:cNvSpPr txBox="1"/>
          <p:nvPr/>
        </p:nvSpPr>
        <p:spPr>
          <a:xfrm>
            <a:off x="908968" y="1171376"/>
            <a:ext cx="239837"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6" action="ppaction://hlinksldjump"/>
              </a:rPr>
              <a:t>a)</a:t>
            </a:r>
          </a:p>
        </p:txBody>
      </p:sp>
      <p:sp>
        <p:nvSpPr>
          <p:cNvPr id="11" name="TextBox 11"/>
          <p:cNvSpPr txBox="1"/>
          <p:nvPr/>
        </p:nvSpPr>
        <p:spPr>
          <a:xfrm>
            <a:off x="908968" y="2582347"/>
            <a:ext cx="249287"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7" action="ppaction://hlinksldjump"/>
              </a:rPr>
              <a:t>b)</a:t>
            </a:r>
          </a:p>
        </p:txBody>
      </p:sp>
      <p:sp>
        <p:nvSpPr>
          <p:cNvPr id="12" name="TextBox 12"/>
          <p:cNvSpPr txBox="1"/>
          <p:nvPr/>
        </p:nvSpPr>
        <p:spPr>
          <a:xfrm>
            <a:off x="918789" y="4376737"/>
            <a:ext cx="249287" cy="504825"/>
          </a:xfrm>
          <a:prstGeom prst="rect">
            <a:avLst/>
          </a:prstGeom>
        </p:spPr>
        <p:txBody>
          <a:bodyPr wrap="square" lIns="0" tIns="0" rIns="0" bIns="0" rtlCol="0" anchor="t">
            <a:spAutoFit/>
          </a:bodyPr>
          <a:lstStyle/>
          <a:p>
            <a:pPr algn="ctr">
              <a:lnSpc>
                <a:spcPts val="4199"/>
              </a:lnSpc>
            </a:pPr>
            <a:r>
              <a:rPr lang="en-US" sz="2999" u="sng" dirty="0">
                <a:solidFill>
                  <a:srgbClr val="000000"/>
                </a:solidFill>
                <a:latin typeface="Pompiere"/>
                <a:ea typeface="Pompiere"/>
                <a:cs typeface="Pompiere"/>
                <a:sym typeface="Pompiere"/>
                <a:hlinkClick r:id="rId8" action="ppaction://hlinksldjump"/>
              </a:rPr>
              <a:t>c)</a:t>
            </a:r>
          </a:p>
        </p:txBody>
      </p:sp>
      <p:sp>
        <p:nvSpPr>
          <p:cNvPr id="13" name="TextBox 13"/>
          <p:cNvSpPr txBox="1"/>
          <p:nvPr/>
        </p:nvSpPr>
        <p:spPr>
          <a:xfrm>
            <a:off x="918790" y="6015760"/>
            <a:ext cx="249287"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9" action="ppaction://hlinksldjump"/>
              </a:rPr>
              <a:t>d)</a:t>
            </a:r>
          </a:p>
        </p:txBody>
      </p:sp>
      <p:sp>
        <p:nvSpPr>
          <p:cNvPr id="14" name="TextBox 14"/>
          <p:cNvSpPr txBox="1"/>
          <p:nvPr/>
        </p:nvSpPr>
        <p:spPr>
          <a:xfrm>
            <a:off x="1687794" y="1218224"/>
            <a:ext cx="12334649" cy="504825"/>
          </a:xfrm>
          <a:prstGeom prst="rect">
            <a:avLst/>
          </a:prstGeom>
        </p:spPr>
        <p:txBody>
          <a:bodyPr wrap="square" lIns="0" tIns="0" rIns="0" bIns="0" rtlCol="0" anchor="t">
            <a:spAutoFit/>
          </a:bodyPr>
          <a:lstStyle/>
          <a:p>
            <a:pPr algn="l">
              <a:lnSpc>
                <a:spcPts val="4199"/>
              </a:lnSpc>
              <a:spcBef>
                <a:spcPct val="0"/>
              </a:spcBef>
            </a:pPr>
            <a:r>
              <a:rPr lang="en-US" sz="2999" dirty="0">
                <a:solidFill>
                  <a:srgbClr val="000000"/>
                </a:solidFill>
                <a:latin typeface="Pompiere"/>
                <a:ea typeface="Pompiere"/>
                <a:cs typeface="Pompiere"/>
                <a:sym typeface="Pompiere"/>
              </a:rPr>
              <a:t>In </a:t>
            </a:r>
            <a:r>
              <a:rPr lang="en-US" sz="2999" dirty="0" err="1">
                <a:solidFill>
                  <a:srgbClr val="000000"/>
                </a:solidFill>
                <a:latin typeface="Pompiere"/>
                <a:ea typeface="Pompiere"/>
                <a:cs typeface="Pompiere"/>
                <a:sym typeface="Pompiere"/>
              </a:rPr>
              <a:t>welchen</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Abschnitt</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befinden</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sich</a:t>
            </a:r>
            <a:r>
              <a:rPr lang="en-US" sz="2999" dirty="0">
                <a:solidFill>
                  <a:srgbClr val="000000"/>
                </a:solidFill>
                <a:latin typeface="Pompiere"/>
                <a:ea typeface="Pompiere"/>
                <a:cs typeface="Pompiere"/>
                <a:sym typeface="Pompiere"/>
              </a:rPr>
              <a:t> die </a:t>
            </a:r>
            <a:r>
              <a:rPr lang="en-US" sz="2999" dirty="0" err="1">
                <a:solidFill>
                  <a:srgbClr val="000000"/>
                </a:solidFill>
                <a:latin typeface="Pompiere"/>
                <a:ea typeface="Pompiere"/>
                <a:cs typeface="Pompiere"/>
                <a:sym typeface="Pompiere"/>
              </a:rPr>
              <a:t>Ehesachen</a:t>
            </a:r>
            <a:r>
              <a:rPr lang="en-US" sz="2999" dirty="0">
                <a:solidFill>
                  <a:srgbClr val="000000"/>
                </a:solidFill>
                <a:latin typeface="Pompiere"/>
                <a:ea typeface="Pompiere"/>
                <a:cs typeface="Pompiere"/>
                <a:sym typeface="Pompiere"/>
              </a:rPr>
              <a:t> in der </a:t>
            </a:r>
            <a:r>
              <a:rPr lang="en-US" sz="2999" dirty="0" err="1">
                <a:solidFill>
                  <a:srgbClr val="000000"/>
                </a:solidFill>
                <a:latin typeface="Pompiere"/>
                <a:ea typeface="Pompiere"/>
                <a:cs typeface="Pompiere"/>
                <a:sym typeface="Pompiere"/>
              </a:rPr>
              <a:t>Vorschrift</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Mitteilungen</a:t>
            </a:r>
            <a:r>
              <a:rPr lang="en-US" sz="2999" dirty="0">
                <a:solidFill>
                  <a:srgbClr val="000000"/>
                </a:solidFill>
                <a:latin typeface="Pompiere"/>
                <a:ea typeface="Pompiere"/>
                <a:cs typeface="Pompiere"/>
                <a:sym typeface="Pompiere"/>
              </a:rPr>
              <a:t> in </a:t>
            </a:r>
            <a:r>
              <a:rPr lang="en-US" sz="2999" dirty="0" err="1">
                <a:solidFill>
                  <a:srgbClr val="000000"/>
                </a:solidFill>
                <a:latin typeface="Pompiere"/>
                <a:ea typeface="Pompiere"/>
                <a:cs typeface="Pompiere"/>
                <a:sym typeface="Pompiere"/>
              </a:rPr>
              <a:t>Zivilsachen</a:t>
            </a:r>
            <a:r>
              <a:rPr lang="en-US" sz="2999" dirty="0">
                <a:solidFill>
                  <a:srgbClr val="000000"/>
                </a:solidFill>
                <a:latin typeface="Pompiere"/>
                <a:ea typeface="Pompiere"/>
                <a:cs typeface="Pompiere"/>
                <a:sym typeface="Pompiere"/>
              </a:rPr>
              <a:t>“ (MiZi)?</a:t>
            </a:r>
          </a:p>
        </p:txBody>
      </p:sp>
      <p:sp>
        <p:nvSpPr>
          <p:cNvPr id="15" name="TextBox 15"/>
          <p:cNvSpPr txBox="1"/>
          <p:nvPr/>
        </p:nvSpPr>
        <p:spPr>
          <a:xfrm>
            <a:off x="1687795" y="2320409"/>
            <a:ext cx="12334650" cy="1028700"/>
          </a:xfrm>
          <a:prstGeom prst="rect">
            <a:avLst/>
          </a:prstGeom>
        </p:spPr>
        <p:txBody>
          <a:bodyPr lIns="0" tIns="0" rIns="0" bIns="0" rtlCol="0" anchor="t">
            <a:spAutoFit/>
          </a:bodyPr>
          <a:lstStyle/>
          <a:p>
            <a:pPr algn="l">
              <a:lnSpc>
                <a:spcPts val="4199"/>
              </a:lnSpc>
              <a:spcBef>
                <a:spcPct val="0"/>
              </a:spcBef>
            </a:pPr>
            <a:r>
              <a:rPr lang="en-US" sz="2999" dirty="0" err="1">
                <a:solidFill>
                  <a:srgbClr val="000000"/>
                </a:solidFill>
                <a:latin typeface="Pompiere"/>
                <a:ea typeface="Pompiere"/>
                <a:cs typeface="Pompiere"/>
                <a:sym typeface="Pompiere"/>
              </a:rPr>
              <a:t>Welche</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Mitteilungen</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müssen</a:t>
            </a:r>
            <a:r>
              <a:rPr lang="en-US" sz="2999" dirty="0">
                <a:solidFill>
                  <a:srgbClr val="000000"/>
                </a:solidFill>
                <a:latin typeface="Pompiere"/>
                <a:ea typeface="Pompiere"/>
                <a:cs typeface="Pompiere"/>
                <a:sym typeface="Pompiere"/>
              </a:rPr>
              <a:t> Sie </a:t>
            </a:r>
            <a:r>
              <a:rPr lang="en-US" sz="2999" dirty="0" err="1">
                <a:solidFill>
                  <a:srgbClr val="000000"/>
                </a:solidFill>
                <a:latin typeface="Pompiere"/>
                <a:ea typeface="Pompiere"/>
                <a:cs typeface="Pompiere"/>
                <a:sym typeface="Pompiere"/>
              </a:rPr>
              <a:t>über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Aufhebungs</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oder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Feststellungsanträge</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veranlassen</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Mitteilungsgegenstand</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empfänger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Nennen</a:t>
            </a:r>
            <a:r>
              <a:rPr lang="en-US" sz="2999" dirty="0">
                <a:solidFill>
                  <a:srgbClr val="000000"/>
                </a:solidFill>
                <a:latin typeface="Pompiere"/>
                <a:ea typeface="Pompiere"/>
                <a:cs typeface="Pompiere"/>
                <a:sym typeface="Pompiere"/>
              </a:rPr>
              <a:t> Sie die </a:t>
            </a:r>
            <a:r>
              <a:rPr lang="en-US" sz="2999" dirty="0" err="1">
                <a:solidFill>
                  <a:srgbClr val="000000"/>
                </a:solidFill>
                <a:latin typeface="Pompiere"/>
                <a:ea typeface="Pompiere"/>
                <a:cs typeface="Pompiere"/>
                <a:sym typeface="Pompiere"/>
              </a:rPr>
              <a:t>entsprechende</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Vorschrift</a:t>
            </a:r>
            <a:r>
              <a:rPr lang="en-US" sz="2999" dirty="0">
                <a:solidFill>
                  <a:srgbClr val="000000"/>
                </a:solidFill>
                <a:latin typeface="Pompiere"/>
                <a:ea typeface="Pompiere"/>
                <a:cs typeface="Pompiere"/>
                <a:sym typeface="Pompiere"/>
              </a:rPr>
              <a:t>!</a:t>
            </a:r>
          </a:p>
        </p:txBody>
      </p:sp>
      <p:sp>
        <p:nvSpPr>
          <p:cNvPr id="16" name="TextBox 16"/>
          <p:cNvSpPr txBox="1"/>
          <p:nvPr/>
        </p:nvSpPr>
        <p:spPr>
          <a:xfrm>
            <a:off x="1687795" y="4114800"/>
            <a:ext cx="15303120" cy="1028700"/>
          </a:xfrm>
          <a:prstGeom prst="rect">
            <a:avLst/>
          </a:prstGeom>
        </p:spPr>
        <p:txBody>
          <a:bodyPr lIns="0" tIns="0" rIns="0" bIns="0" rtlCol="0" anchor="t">
            <a:spAutoFit/>
          </a:bodyPr>
          <a:lstStyle/>
          <a:p>
            <a:pPr algn="l">
              <a:lnSpc>
                <a:spcPts val="4199"/>
              </a:lnSpc>
              <a:spcBef>
                <a:spcPct val="0"/>
              </a:spcBef>
            </a:pPr>
            <a:r>
              <a:rPr lang="en-US" sz="2999">
                <a:solidFill>
                  <a:srgbClr val="000000"/>
                </a:solidFill>
                <a:latin typeface="Pompiere"/>
                <a:ea typeface="Pompiere"/>
                <a:cs typeface="Pompiere"/>
                <a:sym typeface="Pompiere"/>
              </a:rPr>
              <a:t>Erläutern Sie, wann eine Mitteilung über eine Scheidungssache an das Jugendamt gemacht werden muss! Welche Angaben müssen dabei gemacht werden? Erläutern Sie die Besonderheit bei einer geheimen Anschrift! Nennen Sie die entsprechende Vorschrift!</a:t>
            </a:r>
          </a:p>
        </p:txBody>
      </p:sp>
      <p:sp>
        <p:nvSpPr>
          <p:cNvPr id="17" name="TextBox 17"/>
          <p:cNvSpPr txBox="1"/>
          <p:nvPr/>
        </p:nvSpPr>
        <p:spPr>
          <a:xfrm>
            <a:off x="1687795" y="5743575"/>
            <a:ext cx="15850303" cy="1028700"/>
          </a:xfrm>
          <a:prstGeom prst="rect">
            <a:avLst/>
          </a:prstGeom>
        </p:spPr>
        <p:txBody>
          <a:bodyPr lIns="0" tIns="0" rIns="0" bIns="0" rtlCol="0" anchor="t">
            <a:spAutoFit/>
          </a:bodyPr>
          <a:lstStyle/>
          <a:p>
            <a:pPr algn="l">
              <a:lnSpc>
                <a:spcPts val="4199"/>
              </a:lnSpc>
              <a:spcBef>
                <a:spcPct val="0"/>
              </a:spcBef>
            </a:pPr>
            <a:r>
              <a:rPr lang="en-US" sz="2999">
                <a:solidFill>
                  <a:srgbClr val="000000"/>
                </a:solidFill>
                <a:latin typeface="Pompiere"/>
                <a:ea typeface="Pompiere"/>
                <a:cs typeface="Pompiere"/>
                <a:sym typeface="Pompiere"/>
              </a:rPr>
              <a:t>Erläutern Sie die Mitteilung am Ende eines Scheidungsverfahrens! Gehen Sie dabei auf die Form der Mitteilung ein! An wen ist die Mitteilungen i. d. Regel zu richten?Nennen Sie die entsprechende Vorschrift!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1028700"/>
            <a:ext cx="14255359" cy="1347689"/>
            <a:chOff x="0" y="0"/>
            <a:chExt cx="2208528" cy="208792"/>
          </a:xfrm>
        </p:grpSpPr>
        <p:sp>
          <p:nvSpPr>
            <p:cNvPr id="4" name="Freeform 4"/>
            <p:cNvSpPr/>
            <p:nvPr/>
          </p:nvSpPr>
          <p:spPr>
            <a:xfrm>
              <a:off x="0" y="0"/>
              <a:ext cx="2208528" cy="208792"/>
            </a:xfrm>
            <a:custGeom>
              <a:avLst/>
              <a:gdLst/>
              <a:ahLst/>
              <a:cxnLst/>
              <a:rect l="l" t="t" r="r" b="b"/>
              <a:pathLst>
                <a:path w="2208528" h="208792">
                  <a:moveTo>
                    <a:pt x="12491" y="0"/>
                  </a:moveTo>
                  <a:lnTo>
                    <a:pt x="2196037" y="0"/>
                  </a:lnTo>
                  <a:cubicBezTo>
                    <a:pt x="2202936" y="0"/>
                    <a:pt x="2208528" y="5592"/>
                    <a:pt x="2208528" y="12491"/>
                  </a:cubicBezTo>
                  <a:lnTo>
                    <a:pt x="2208528" y="196301"/>
                  </a:lnTo>
                  <a:cubicBezTo>
                    <a:pt x="2208528" y="203200"/>
                    <a:pt x="2202936" y="208792"/>
                    <a:pt x="2196037" y="208792"/>
                  </a:cubicBezTo>
                  <a:lnTo>
                    <a:pt x="12491" y="208792"/>
                  </a:lnTo>
                  <a:cubicBezTo>
                    <a:pt x="5592" y="208792"/>
                    <a:pt x="0" y="203200"/>
                    <a:pt x="0" y="196301"/>
                  </a:cubicBezTo>
                  <a:lnTo>
                    <a:pt x="0" y="12491"/>
                  </a:lnTo>
                  <a:cubicBezTo>
                    <a:pt x="0" y="5592"/>
                    <a:pt x="5592" y="0"/>
                    <a:pt x="12491" y="0"/>
                  </a:cubicBezTo>
                  <a:close/>
                </a:path>
              </a:pathLst>
            </a:custGeom>
            <a:blipFill>
              <a:blip r:embed="rId3"/>
              <a:stretch>
                <a:fillRect t="-303028" b="-303028"/>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u="sng">
                <a:solidFill>
                  <a:srgbClr val="004AAD"/>
                </a:solidFill>
                <a:latin typeface="Canva Sans"/>
                <a:ea typeface="Canva Sans"/>
                <a:cs typeface="Canva Sans"/>
                <a:sym typeface="Canva Sans"/>
                <a:hlinkClick r:id="rId7" action="ppaction://hlinksldjump"/>
              </a:rPr>
              <a:t>B9a)</a:t>
            </a:r>
          </a:p>
        </p:txBody>
      </p:sp>
      <p:sp>
        <p:nvSpPr>
          <p:cNvPr id="9" name="TextBox 9"/>
          <p:cNvSpPr txBox="1"/>
          <p:nvPr/>
        </p:nvSpPr>
        <p:spPr>
          <a:xfrm>
            <a:off x="3630295" y="1412032"/>
            <a:ext cx="13583617" cy="580390"/>
          </a:xfrm>
          <a:prstGeom prst="rect">
            <a:avLst/>
          </a:prstGeom>
        </p:spPr>
        <p:txBody>
          <a:bodyPr lIns="0" tIns="0" rIns="0" bIns="0" rtlCol="0" anchor="t">
            <a:spAutoFit/>
          </a:bodyPr>
          <a:lstStyle/>
          <a:p>
            <a:pPr algn="l">
              <a:lnSpc>
                <a:spcPts val="4759"/>
              </a:lnSpc>
              <a:spcBef>
                <a:spcPct val="0"/>
              </a:spcBef>
            </a:pPr>
            <a:r>
              <a:rPr lang="en-US" sz="3399">
                <a:solidFill>
                  <a:srgbClr val="000000"/>
                </a:solidFill>
                <a:latin typeface="Pompiere"/>
                <a:ea typeface="Pompiere"/>
                <a:cs typeface="Pompiere"/>
                <a:sym typeface="Pompiere"/>
              </a:rPr>
              <a:t>In welchen Abschnitt befinden sich die Ehesachen in der Vorschrift „Mitteilungen in Zivilsachen“ (MiZi)?</a:t>
            </a:r>
          </a:p>
        </p:txBody>
      </p:sp>
      <p:sp>
        <p:nvSpPr>
          <p:cNvPr id="10" name="TextBox 10"/>
          <p:cNvSpPr txBox="1"/>
          <p:nvPr/>
        </p:nvSpPr>
        <p:spPr>
          <a:xfrm>
            <a:off x="3630295" y="3458583"/>
            <a:ext cx="11586324" cy="2580640"/>
          </a:xfrm>
          <a:prstGeom prst="rect">
            <a:avLst/>
          </a:prstGeom>
        </p:spPr>
        <p:txBody>
          <a:bodyPr lIns="0" tIns="0" rIns="0" bIns="0" rtlCol="0" anchor="t">
            <a:spAutoFit/>
          </a:bodyPr>
          <a:lstStyle/>
          <a:p>
            <a:pPr algn="ctr">
              <a:lnSpc>
                <a:spcPts val="6859"/>
              </a:lnSpc>
              <a:spcBef>
                <a:spcPct val="0"/>
              </a:spcBef>
            </a:pPr>
            <a:r>
              <a:rPr lang="en-US" sz="4899" dirty="0">
                <a:solidFill>
                  <a:srgbClr val="000000"/>
                </a:solidFill>
                <a:latin typeface="Pompiere"/>
                <a:ea typeface="Pompiere"/>
                <a:cs typeface="Pompiere"/>
                <a:sym typeface="Pompiere"/>
              </a:rPr>
              <a:t>2. Teil – die </a:t>
            </a:r>
            <a:r>
              <a:rPr lang="en-US" sz="4899" dirty="0" err="1">
                <a:solidFill>
                  <a:srgbClr val="000000"/>
                </a:solidFill>
                <a:latin typeface="Pompiere"/>
                <a:ea typeface="Pompiere"/>
                <a:cs typeface="Pompiere"/>
                <a:sym typeface="Pompiere"/>
              </a:rPr>
              <a:t>einzelnen</a:t>
            </a:r>
            <a:r>
              <a:rPr lang="en-US" sz="4899" dirty="0">
                <a:solidFill>
                  <a:srgbClr val="000000"/>
                </a:solidFill>
                <a:latin typeface="Pompiere"/>
                <a:ea typeface="Pompiere"/>
                <a:cs typeface="Pompiere"/>
                <a:sym typeface="Pompiere"/>
              </a:rPr>
              <a:t> </a:t>
            </a:r>
            <a:r>
              <a:rPr lang="en-US" sz="4899" dirty="0" err="1">
                <a:solidFill>
                  <a:srgbClr val="000000"/>
                </a:solidFill>
                <a:latin typeface="Pompiere"/>
                <a:ea typeface="Pompiere"/>
                <a:cs typeface="Pompiere"/>
                <a:sym typeface="Pompiere"/>
              </a:rPr>
              <a:t>Mitteilungen</a:t>
            </a:r>
            <a:r>
              <a:rPr lang="en-US" sz="4899" dirty="0">
                <a:solidFill>
                  <a:srgbClr val="000000"/>
                </a:solidFill>
                <a:latin typeface="Pompiere"/>
                <a:ea typeface="Pompiere"/>
                <a:cs typeface="Pompiere"/>
                <a:sym typeface="Pompiere"/>
              </a:rPr>
              <a:t> – 4. </a:t>
            </a:r>
            <a:r>
              <a:rPr lang="en-US" sz="4899" dirty="0" err="1">
                <a:solidFill>
                  <a:srgbClr val="000000"/>
                </a:solidFill>
                <a:latin typeface="Pompiere"/>
                <a:ea typeface="Pompiere"/>
                <a:cs typeface="Pompiere"/>
                <a:sym typeface="Pompiere"/>
              </a:rPr>
              <a:t>Abschnitt</a:t>
            </a:r>
            <a:r>
              <a:rPr lang="en-US" sz="4899" dirty="0">
                <a:solidFill>
                  <a:srgbClr val="000000"/>
                </a:solidFill>
                <a:latin typeface="Pompiere"/>
                <a:ea typeface="Pompiere"/>
                <a:cs typeface="Pompiere"/>
                <a:sym typeface="Pompiere"/>
              </a:rPr>
              <a:t> – </a:t>
            </a:r>
            <a:r>
              <a:rPr lang="en-US" sz="4899" dirty="0" err="1">
                <a:solidFill>
                  <a:srgbClr val="000000"/>
                </a:solidFill>
                <a:latin typeface="Pompiere"/>
                <a:ea typeface="Pompiere"/>
                <a:cs typeface="Pompiere"/>
                <a:sym typeface="Pompiere"/>
              </a:rPr>
              <a:t>Mitteilungen</a:t>
            </a:r>
            <a:r>
              <a:rPr lang="en-US" sz="4899" dirty="0">
                <a:solidFill>
                  <a:srgbClr val="000000"/>
                </a:solidFill>
                <a:latin typeface="Pompiere"/>
                <a:ea typeface="Pompiere"/>
                <a:cs typeface="Pompiere"/>
                <a:sym typeface="Pompiere"/>
              </a:rPr>
              <a:t> in </a:t>
            </a:r>
            <a:r>
              <a:rPr lang="en-US" sz="4899" dirty="0" err="1">
                <a:solidFill>
                  <a:srgbClr val="000000"/>
                </a:solidFill>
                <a:latin typeface="Pompiere"/>
                <a:ea typeface="Pompiere"/>
                <a:cs typeface="Pompiere"/>
                <a:sym typeface="Pompiere"/>
              </a:rPr>
              <a:t>Familiensachen</a:t>
            </a:r>
            <a:r>
              <a:rPr lang="en-US" sz="4899" dirty="0">
                <a:solidFill>
                  <a:srgbClr val="000000"/>
                </a:solidFill>
                <a:latin typeface="Pompiere"/>
                <a:ea typeface="Pompiere"/>
                <a:cs typeface="Pompiere"/>
                <a:sym typeface="Pompiere"/>
              </a:rPr>
              <a:t> und </a:t>
            </a:r>
            <a:r>
              <a:rPr lang="en-US" sz="4899" dirty="0" err="1">
                <a:solidFill>
                  <a:srgbClr val="000000"/>
                </a:solidFill>
                <a:latin typeface="Pompiere"/>
                <a:ea typeface="Pompiere"/>
                <a:cs typeface="Pompiere"/>
                <a:sym typeface="Pompiere"/>
              </a:rPr>
              <a:t>Verfahren</a:t>
            </a:r>
            <a:r>
              <a:rPr lang="en-US" sz="4899" dirty="0">
                <a:solidFill>
                  <a:srgbClr val="000000"/>
                </a:solidFill>
                <a:latin typeface="Pompiere"/>
                <a:ea typeface="Pompiere"/>
                <a:cs typeface="Pompiere"/>
                <a:sym typeface="Pompiere"/>
              </a:rPr>
              <a:t> der </a:t>
            </a:r>
            <a:r>
              <a:rPr lang="en-US" sz="4899" dirty="0" err="1">
                <a:solidFill>
                  <a:srgbClr val="000000"/>
                </a:solidFill>
                <a:latin typeface="Pompiere"/>
                <a:ea typeface="Pompiere"/>
                <a:cs typeface="Pompiere"/>
                <a:sym typeface="Pompiere"/>
              </a:rPr>
              <a:t>freiwilligen</a:t>
            </a:r>
            <a:r>
              <a:rPr lang="en-US" sz="4899" dirty="0">
                <a:solidFill>
                  <a:srgbClr val="000000"/>
                </a:solidFill>
                <a:latin typeface="Pompiere"/>
                <a:ea typeface="Pompiere"/>
                <a:cs typeface="Pompiere"/>
                <a:sym typeface="Pompiere"/>
              </a:rPr>
              <a:t> Gerichtsbarkeit - XII. </a:t>
            </a:r>
            <a:r>
              <a:rPr lang="en-US" sz="4899" dirty="0" err="1">
                <a:solidFill>
                  <a:srgbClr val="000000"/>
                </a:solidFill>
                <a:latin typeface="Pompiere"/>
                <a:ea typeface="Pompiere"/>
                <a:cs typeface="Pompiere"/>
                <a:sym typeface="Pompiere"/>
              </a:rPr>
              <a:t>Mitteilungen</a:t>
            </a:r>
            <a:r>
              <a:rPr lang="en-US" sz="4899" dirty="0">
                <a:solidFill>
                  <a:srgbClr val="000000"/>
                </a:solidFill>
                <a:latin typeface="Pompiere"/>
                <a:ea typeface="Pompiere"/>
                <a:cs typeface="Pompiere"/>
                <a:sym typeface="Pompiere"/>
              </a:rPr>
              <a:t> in </a:t>
            </a:r>
            <a:r>
              <a:rPr lang="en-US" sz="4899" dirty="0" err="1">
                <a:solidFill>
                  <a:srgbClr val="000000"/>
                </a:solidFill>
                <a:latin typeface="Pompiere"/>
                <a:ea typeface="Pompiere"/>
                <a:cs typeface="Pompiere"/>
                <a:sym typeface="Pompiere"/>
              </a:rPr>
              <a:t>Ehesachen</a:t>
            </a:r>
            <a:endParaRPr lang="en-US" sz="4899" dirty="0">
              <a:solidFill>
                <a:srgbClr val="000000"/>
              </a:solidFill>
              <a:latin typeface="Pompiere"/>
              <a:ea typeface="Pompiere"/>
              <a:cs typeface="Pompiere"/>
              <a:sym typeface="Pompie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1836114"/>
            <a:chOff x="0" y="0"/>
            <a:chExt cx="2208528" cy="284462"/>
          </a:xfrm>
        </p:grpSpPr>
        <p:sp>
          <p:nvSpPr>
            <p:cNvPr id="4" name="Freeform 4"/>
            <p:cNvSpPr/>
            <p:nvPr/>
          </p:nvSpPr>
          <p:spPr>
            <a:xfrm>
              <a:off x="0" y="0"/>
              <a:ext cx="2208528" cy="284462"/>
            </a:xfrm>
            <a:custGeom>
              <a:avLst/>
              <a:gdLst/>
              <a:ahLst/>
              <a:cxnLst/>
              <a:rect l="l" t="t" r="r" b="b"/>
              <a:pathLst>
                <a:path w="2208528" h="284462">
                  <a:moveTo>
                    <a:pt x="12491" y="0"/>
                  </a:moveTo>
                  <a:lnTo>
                    <a:pt x="2196037" y="0"/>
                  </a:lnTo>
                  <a:cubicBezTo>
                    <a:pt x="2202936" y="0"/>
                    <a:pt x="2208528" y="5592"/>
                    <a:pt x="2208528" y="12491"/>
                  </a:cubicBezTo>
                  <a:lnTo>
                    <a:pt x="2208528" y="271971"/>
                  </a:lnTo>
                  <a:cubicBezTo>
                    <a:pt x="2208528" y="278870"/>
                    <a:pt x="2202936" y="284462"/>
                    <a:pt x="2196037" y="284462"/>
                  </a:cubicBezTo>
                  <a:lnTo>
                    <a:pt x="12491" y="284462"/>
                  </a:lnTo>
                  <a:cubicBezTo>
                    <a:pt x="5592" y="284462"/>
                    <a:pt x="0" y="278870"/>
                    <a:pt x="0" y="271971"/>
                  </a:cubicBezTo>
                  <a:lnTo>
                    <a:pt x="0" y="12491"/>
                  </a:lnTo>
                  <a:cubicBezTo>
                    <a:pt x="0" y="5592"/>
                    <a:pt x="5592" y="0"/>
                    <a:pt x="12491" y="0"/>
                  </a:cubicBezTo>
                  <a:close/>
                </a:path>
              </a:pathLst>
            </a:custGeom>
            <a:blipFill>
              <a:blip r:embed="rId3"/>
              <a:stretch>
                <a:fillRect t="-209119" b="-209119"/>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u="sng">
                <a:solidFill>
                  <a:srgbClr val="004AAD"/>
                </a:solidFill>
                <a:latin typeface="Canva Sans"/>
                <a:ea typeface="Canva Sans"/>
                <a:cs typeface="Canva Sans"/>
                <a:sym typeface="Canva Sans"/>
                <a:hlinkClick r:id="rId7" action="ppaction://hlinksldjump"/>
              </a:rPr>
              <a:t>B9b)</a:t>
            </a:r>
          </a:p>
        </p:txBody>
      </p:sp>
      <p:sp>
        <p:nvSpPr>
          <p:cNvPr id="9" name="TextBox 9"/>
          <p:cNvSpPr txBox="1"/>
          <p:nvPr/>
        </p:nvSpPr>
        <p:spPr>
          <a:xfrm>
            <a:off x="3684657" y="789677"/>
            <a:ext cx="13456376" cy="1261111"/>
          </a:xfrm>
          <a:prstGeom prst="rect">
            <a:avLst/>
          </a:prstGeom>
        </p:spPr>
        <p:txBody>
          <a:bodyPr lIns="0" tIns="0" rIns="0" bIns="0" rtlCol="0" anchor="t">
            <a:spAutoFit/>
          </a:bodyPr>
          <a:lstStyle/>
          <a:p>
            <a:pPr algn="l">
              <a:lnSpc>
                <a:spcPts val="5039"/>
              </a:lnSpc>
              <a:spcBef>
                <a:spcPct val="0"/>
              </a:spcBef>
            </a:pPr>
            <a:r>
              <a:rPr lang="en-US" sz="3599">
                <a:solidFill>
                  <a:srgbClr val="000000"/>
                </a:solidFill>
                <a:latin typeface="Pompiere"/>
                <a:ea typeface="Pompiere"/>
                <a:cs typeface="Pompiere"/>
                <a:sym typeface="Pompiere"/>
              </a:rPr>
              <a:t>Welche Mitteilungen müssen Sie über Aufhebungs- oder Feststellungsanträge veranlassen? (Mitteilungsgegenstand, -empfänger) Nennen Sie die entsprechende Vorschrift!</a:t>
            </a:r>
          </a:p>
        </p:txBody>
      </p:sp>
      <p:sp>
        <p:nvSpPr>
          <p:cNvPr id="10" name="TextBox 10"/>
          <p:cNvSpPr txBox="1"/>
          <p:nvPr/>
        </p:nvSpPr>
        <p:spPr>
          <a:xfrm>
            <a:off x="3684657" y="3014657"/>
            <a:ext cx="13180667" cy="1739900"/>
          </a:xfrm>
          <a:prstGeom prst="rect">
            <a:avLst/>
          </a:prstGeom>
        </p:spPr>
        <p:txBody>
          <a:bodyPr lIns="0" tIns="0" rIns="0" bIns="0" rtlCol="0" anchor="t">
            <a:spAutoFit/>
          </a:bodyPr>
          <a:lstStyle/>
          <a:p>
            <a:pPr algn="l">
              <a:lnSpc>
                <a:spcPts val="6999"/>
              </a:lnSpc>
              <a:spcBef>
                <a:spcPct val="0"/>
              </a:spcBef>
            </a:pPr>
            <a:r>
              <a:rPr lang="en-US" sz="4999" u="sng" dirty="0" err="1">
                <a:solidFill>
                  <a:srgbClr val="000000"/>
                </a:solidFill>
                <a:latin typeface="Pompiere"/>
                <a:ea typeface="Pompiere"/>
                <a:cs typeface="Pompiere"/>
                <a:sym typeface="Pompiere"/>
              </a:rPr>
              <a:t>Mitteilungsgegenstand</a:t>
            </a:r>
            <a:r>
              <a:rPr lang="en-US" sz="4999" u="sng" dirty="0">
                <a:solidFill>
                  <a:srgbClr val="000000"/>
                </a:solidFill>
                <a:latin typeface="Pompiere"/>
                <a:ea typeface="Pompiere"/>
                <a:cs typeface="Pompiere"/>
                <a:sym typeface="Pompiere"/>
              </a:rPr>
              <a: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Antrag</a:t>
            </a:r>
            <a:r>
              <a:rPr lang="en-US" sz="4999" dirty="0">
                <a:solidFill>
                  <a:srgbClr val="000000"/>
                </a:solidFill>
                <a:latin typeface="Pompiere"/>
                <a:ea typeface="Pompiere"/>
                <a:cs typeface="Pompiere"/>
                <a:sym typeface="Pompiere"/>
              </a:rPr>
              <a:t> auf </a:t>
            </a:r>
            <a:r>
              <a:rPr lang="en-US" sz="4999" dirty="0" err="1">
                <a:solidFill>
                  <a:srgbClr val="000000"/>
                </a:solidFill>
                <a:latin typeface="Pompiere"/>
                <a:ea typeface="Pompiere"/>
                <a:cs typeface="Pompiere"/>
                <a:sym typeface="Pompiere"/>
              </a:rPr>
              <a:t>Aufhebung</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Ehe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oder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Feststellung</a:t>
            </a:r>
            <a:r>
              <a:rPr lang="en-US" sz="4999" dirty="0">
                <a:solidFill>
                  <a:srgbClr val="000000"/>
                </a:solidFill>
                <a:latin typeface="Pompiere"/>
                <a:ea typeface="Pompiere"/>
                <a:cs typeface="Pompiere"/>
                <a:sym typeface="Pompiere"/>
              </a:rPr>
              <a:t> des </a:t>
            </a:r>
            <a:r>
              <a:rPr lang="en-US" sz="4999" dirty="0" err="1">
                <a:solidFill>
                  <a:srgbClr val="000000"/>
                </a:solidFill>
                <a:latin typeface="Pompiere"/>
                <a:ea typeface="Pompiere"/>
                <a:cs typeface="Pompiere"/>
                <a:sym typeface="Pompiere"/>
              </a:rPr>
              <a:t>Bestehens</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oder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Nichtbestehens</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Ehe</a:t>
            </a:r>
            <a:endParaRPr lang="en-US" sz="4999" dirty="0">
              <a:solidFill>
                <a:srgbClr val="000000"/>
              </a:solidFill>
              <a:latin typeface="Pompiere"/>
              <a:ea typeface="Pompiere"/>
              <a:cs typeface="Pompiere"/>
              <a:sym typeface="Pompiere"/>
            </a:endParaRPr>
          </a:p>
        </p:txBody>
      </p:sp>
      <p:sp>
        <p:nvSpPr>
          <p:cNvPr id="11" name="TextBox 11"/>
          <p:cNvSpPr txBox="1"/>
          <p:nvPr/>
        </p:nvSpPr>
        <p:spPr>
          <a:xfrm>
            <a:off x="3684657" y="6406646"/>
            <a:ext cx="13180667" cy="854075"/>
          </a:xfrm>
          <a:prstGeom prst="rect">
            <a:avLst/>
          </a:prstGeom>
        </p:spPr>
        <p:txBody>
          <a:bodyPr lIns="0" tIns="0" rIns="0" bIns="0" rtlCol="0" anchor="t">
            <a:spAutoFit/>
          </a:bodyPr>
          <a:lstStyle/>
          <a:p>
            <a:pPr algn="l">
              <a:lnSpc>
                <a:spcPts val="6999"/>
              </a:lnSpc>
              <a:spcBef>
                <a:spcPct val="0"/>
              </a:spcBef>
            </a:pPr>
            <a:r>
              <a:rPr lang="en-US" sz="4999" dirty="0">
                <a:solidFill>
                  <a:srgbClr val="000000"/>
                </a:solidFill>
                <a:latin typeface="Pompiere"/>
                <a:ea typeface="Pompiere"/>
                <a:cs typeface="Pompiere"/>
                <a:sym typeface="Pompiere"/>
              </a:rPr>
              <a:t>2. Teil/4. </a:t>
            </a:r>
            <a:r>
              <a:rPr lang="en-US" sz="4999" dirty="0" err="1">
                <a:solidFill>
                  <a:srgbClr val="000000"/>
                </a:solidFill>
                <a:latin typeface="Pompiere"/>
                <a:ea typeface="Pompiere"/>
                <a:cs typeface="Pompiere"/>
                <a:sym typeface="Pompiere"/>
              </a:rPr>
              <a:t>Abschnitt</a:t>
            </a:r>
            <a:r>
              <a:rPr lang="en-US" sz="4999" dirty="0">
                <a:solidFill>
                  <a:srgbClr val="000000"/>
                </a:solidFill>
                <a:latin typeface="Pompiere"/>
                <a:ea typeface="Pompiere"/>
                <a:cs typeface="Pompiere"/>
                <a:sym typeface="Pompiere"/>
              </a:rPr>
              <a:t>/XII/1 MiZi</a:t>
            </a:r>
          </a:p>
        </p:txBody>
      </p:sp>
      <p:sp>
        <p:nvSpPr>
          <p:cNvPr id="12" name="TextBox 12"/>
          <p:cNvSpPr txBox="1"/>
          <p:nvPr/>
        </p:nvSpPr>
        <p:spPr>
          <a:xfrm>
            <a:off x="3684657" y="5152521"/>
            <a:ext cx="13180667" cy="854075"/>
          </a:xfrm>
          <a:prstGeom prst="rect">
            <a:avLst/>
          </a:prstGeom>
        </p:spPr>
        <p:txBody>
          <a:bodyPr lIns="0" tIns="0" rIns="0" bIns="0" rtlCol="0" anchor="t">
            <a:spAutoFit/>
          </a:bodyPr>
          <a:lstStyle/>
          <a:p>
            <a:pPr algn="l">
              <a:lnSpc>
                <a:spcPts val="6999"/>
              </a:lnSpc>
              <a:spcBef>
                <a:spcPct val="0"/>
              </a:spcBef>
            </a:pPr>
            <a:r>
              <a:rPr lang="en-US" sz="4999" u="sng" dirty="0" err="1">
                <a:solidFill>
                  <a:srgbClr val="000000"/>
                </a:solidFill>
                <a:latin typeface="Pompiere"/>
                <a:ea typeface="Pompiere"/>
                <a:cs typeface="Pompiere"/>
                <a:sym typeface="Pompiere"/>
              </a:rPr>
              <a:t>Mitteilungsempfänger</a:t>
            </a:r>
            <a:r>
              <a:rPr lang="en-US" sz="4999" u="sng" dirty="0">
                <a:solidFill>
                  <a:srgbClr val="000000"/>
                </a:solidFill>
                <a:latin typeface="Pompiere"/>
                <a:ea typeface="Pompiere"/>
                <a:cs typeface="Pompiere"/>
                <a:sym typeface="Pompiere"/>
              </a:rPr>
              <a: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zuständige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Verwaltungsbehörde</a:t>
            </a:r>
            <a:endParaRPr lang="en-US" sz="4999" dirty="0">
              <a:solidFill>
                <a:srgbClr val="000000"/>
              </a:solidFill>
              <a:latin typeface="Pompiere"/>
              <a:ea typeface="Pompiere"/>
              <a:cs typeface="Pompiere"/>
              <a:sym typeface="Pompie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1836114"/>
            <a:chOff x="0" y="0"/>
            <a:chExt cx="2208528" cy="284462"/>
          </a:xfrm>
        </p:grpSpPr>
        <p:sp>
          <p:nvSpPr>
            <p:cNvPr id="4" name="Freeform 4"/>
            <p:cNvSpPr/>
            <p:nvPr/>
          </p:nvSpPr>
          <p:spPr>
            <a:xfrm>
              <a:off x="0" y="0"/>
              <a:ext cx="2208528" cy="284462"/>
            </a:xfrm>
            <a:custGeom>
              <a:avLst/>
              <a:gdLst/>
              <a:ahLst/>
              <a:cxnLst/>
              <a:rect l="l" t="t" r="r" b="b"/>
              <a:pathLst>
                <a:path w="2208528" h="284462">
                  <a:moveTo>
                    <a:pt x="12491" y="0"/>
                  </a:moveTo>
                  <a:lnTo>
                    <a:pt x="2196037" y="0"/>
                  </a:lnTo>
                  <a:cubicBezTo>
                    <a:pt x="2202936" y="0"/>
                    <a:pt x="2208528" y="5592"/>
                    <a:pt x="2208528" y="12491"/>
                  </a:cubicBezTo>
                  <a:lnTo>
                    <a:pt x="2208528" y="271971"/>
                  </a:lnTo>
                  <a:cubicBezTo>
                    <a:pt x="2208528" y="278870"/>
                    <a:pt x="2202936" y="284462"/>
                    <a:pt x="2196037" y="284462"/>
                  </a:cubicBezTo>
                  <a:lnTo>
                    <a:pt x="12491" y="284462"/>
                  </a:lnTo>
                  <a:cubicBezTo>
                    <a:pt x="5592" y="284462"/>
                    <a:pt x="0" y="278870"/>
                    <a:pt x="0" y="271971"/>
                  </a:cubicBezTo>
                  <a:lnTo>
                    <a:pt x="0" y="12491"/>
                  </a:lnTo>
                  <a:cubicBezTo>
                    <a:pt x="0" y="5592"/>
                    <a:pt x="5592" y="0"/>
                    <a:pt x="12491" y="0"/>
                  </a:cubicBezTo>
                  <a:close/>
                </a:path>
              </a:pathLst>
            </a:custGeom>
            <a:blipFill>
              <a:blip r:embed="rId3"/>
              <a:stretch>
                <a:fillRect t="-209119" b="-209119"/>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u="sng">
                <a:solidFill>
                  <a:srgbClr val="004AAD"/>
                </a:solidFill>
                <a:latin typeface="Canva Sans"/>
                <a:ea typeface="Canva Sans"/>
                <a:cs typeface="Canva Sans"/>
                <a:sym typeface="Canva Sans"/>
                <a:hlinkClick r:id="rId7" action="ppaction://hlinksldjump"/>
              </a:rPr>
              <a:t>B9c)</a:t>
            </a:r>
          </a:p>
        </p:txBody>
      </p:sp>
      <p:sp>
        <p:nvSpPr>
          <p:cNvPr id="9" name="TextBox 9"/>
          <p:cNvSpPr txBox="1"/>
          <p:nvPr/>
        </p:nvSpPr>
        <p:spPr>
          <a:xfrm>
            <a:off x="3493500" y="589334"/>
            <a:ext cx="13629005" cy="1671320"/>
          </a:xfrm>
          <a:prstGeom prst="rect">
            <a:avLst/>
          </a:prstGeom>
        </p:spPr>
        <p:txBody>
          <a:bodyPr lIns="0" tIns="0" rIns="0" bIns="0" rtlCol="0" anchor="t">
            <a:spAutoFit/>
          </a:bodyPr>
          <a:lstStyle/>
          <a:p>
            <a:pPr algn="l">
              <a:lnSpc>
                <a:spcPts val="4479"/>
              </a:lnSpc>
              <a:spcBef>
                <a:spcPct val="0"/>
              </a:spcBef>
            </a:pPr>
            <a:r>
              <a:rPr lang="en-US" sz="3199">
                <a:solidFill>
                  <a:srgbClr val="000000"/>
                </a:solidFill>
                <a:latin typeface="Pompiere"/>
                <a:ea typeface="Pompiere"/>
                <a:cs typeface="Pompiere"/>
                <a:sym typeface="Pompiere"/>
              </a:rPr>
              <a:t>Erläutern Sie, wann eine Mitteilung über eine Scheidungssache an das Jugendamt gemacht werden muss! Welche Angaben müssen dabei gemacht werden? Erläutern Sie die Besonderheit bei einer geheimen Anschrift! Nennen Sie die entsprechende Vorschrift!</a:t>
            </a:r>
          </a:p>
        </p:txBody>
      </p:sp>
      <p:sp>
        <p:nvSpPr>
          <p:cNvPr id="10" name="TextBox 10"/>
          <p:cNvSpPr txBox="1"/>
          <p:nvPr/>
        </p:nvSpPr>
        <p:spPr>
          <a:xfrm>
            <a:off x="3493500" y="2906325"/>
            <a:ext cx="11879145" cy="2257425"/>
          </a:xfrm>
          <a:prstGeom prst="rect">
            <a:avLst/>
          </a:prstGeom>
        </p:spPr>
        <p:txBody>
          <a:bodyPr lIns="0" tIns="0" rIns="0" bIns="0" rtlCol="0" anchor="t">
            <a:spAutoFit/>
          </a:bodyPr>
          <a:lstStyle/>
          <a:p>
            <a:pPr algn="l">
              <a:lnSpc>
                <a:spcPts val="5999"/>
              </a:lnSpc>
            </a:pPr>
            <a:r>
              <a:rPr lang="en-US" sz="4999" u="sng" dirty="0" err="1">
                <a:solidFill>
                  <a:srgbClr val="000000"/>
                </a:solidFill>
                <a:latin typeface="Pompiere"/>
                <a:ea typeface="Pompiere"/>
                <a:cs typeface="Pompiere"/>
                <a:sym typeface="Pompiere"/>
              </a:rPr>
              <a:t>Mitteilungsgegenstand</a:t>
            </a:r>
            <a:r>
              <a:rPr lang="en-US" sz="4999" u="sng" dirty="0">
                <a:solidFill>
                  <a:srgbClr val="000000"/>
                </a:solidFill>
                <a:latin typeface="Pompiere"/>
                <a:ea typeface="Pompiere"/>
                <a:cs typeface="Pompiere"/>
                <a:sym typeface="Pompiere"/>
              </a:rPr>
              <a: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wenn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gemeinschaftliche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minderjährige</a:t>
            </a:r>
            <a:r>
              <a:rPr lang="en-US" sz="4999" dirty="0">
                <a:solidFill>
                  <a:srgbClr val="000000"/>
                </a:solidFill>
                <a:latin typeface="Pompiere"/>
                <a:ea typeface="Pompiere"/>
                <a:cs typeface="Pompiere"/>
                <a:sym typeface="Pompiere"/>
              </a:rPr>
              <a:t> Kinder </a:t>
            </a:r>
            <a:r>
              <a:rPr lang="en-US" sz="4999" dirty="0" err="1">
                <a:solidFill>
                  <a:srgbClr val="000000"/>
                </a:solidFill>
                <a:latin typeface="Pompiere"/>
                <a:ea typeface="Pompiere"/>
                <a:cs typeface="Pompiere"/>
                <a:sym typeface="Pompiere"/>
              </a:rPr>
              <a:t>vorhanden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sind</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ist</a:t>
            </a:r>
            <a:r>
              <a:rPr lang="en-US" sz="4999" dirty="0">
                <a:solidFill>
                  <a:srgbClr val="000000"/>
                </a:solidFill>
                <a:latin typeface="Pompiere"/>
                <a:ea typeface="Pompiere"/>
                <a:cs typeface="Pompiere"/>
                <a:sym typeface="Pompiere"/>
              </a:rPr>
              <a:t> die </a:t>
            </a:r>
            <a:r>
              <a:rPr lang="en-US" sz="4999" dirty="0" err="1">
                <a:solidFill>
                  <a:srgbClr val="000000"/>
                </a:solidFill>
                <a:latin typeface="Pompiere"/>
                <a:ea typeface="Pompiere"/>
                <a:cs typeface="Pompiere"/>
                <a:sym typeface="Pompiere"/>
              </a:rPr>
              <a:t>Rechtshängigkeit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Scheidungssache</a:t>
            </a:r>
            <a:r>
              <a:rPr lang="en-US" sz="4999" dirty="0">
                <a:solidFill>
                  <a:srgbClr val="000000"/>
                </a:solidFill>
                <a:latin typeface="Pompiere"/>
                <a:ea typeface="Pompiere"/>
                <a:cs typeface="Pompiere"/>
                <a:sym typeface="Pompiere"/>
              </a:rPr>
              <a:t> an das </a:t>
            </a:r>
            <a:r>
              <a:rPr lang="en-US" sz="4999" dirty="0" err="1">
                <a:solidFill>
                  <a:srgbClr val="000000"/>
                </a:solidFill>
                <a:latin typeface="Pompiere"/>
                <a:ea typeface="Pompiere"/>
                <a:cs typeface="Pompiere"/>
                <a:sym typeface="Pompiere"/>
              </a:rPr>
              <a:t>Jugendamt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mitzuteilen</a:t>
            </a:r>
            <a:endParaRPr lang="en-US" sz="4999" dirty="0">
              <a:solidFill>
                <a:srgbClr val="000000"/>
              </a:solidFill>
              <a:latin typeface="Pompiere"/>
              <a:ea typeface="Pompiere"/>
              <a:cs typeface="Pompiere"/>
              <a:sym typeface="Pompiere"/>
            </a:endParaRPr>
          </a:p>
        </p:txBody>
      </p:sp>
      <p:sp>
        <p:nvSpPr>
          <p:cNvPr id="11" name="TextBox 11"/>
          <p:cNvSpPr txBox="1"/>
          <p:nvPr/>
        </p:nvSpPr>
        <p:spPr>
          <a:xfrm>
            <a:off x="3493500" y="7513702"/>
            <a:ext cx="11879145" cy="854075"/>
          </a:xfrm>
          <a:prstGeom prst="rect">
            <a:avLst/>
          </a:prstGeom>
        </p:spPr>
        <p:txBody>
          <a:bodyPr lIns="0" tIns="0" rIns="0" bIns="0" rtlCol="0" anchor="t">
            <a:spAutoFit/>
          </a:bodyPr>
          <a:lstStyle/>
          <a:p>
            <a:pPr algn="l">
              <a:lnSpc>
                <a:spcPts val="6999"/>
              </a:lnSpc>
              <a:spcBef>
                <a:spcPct val="0"/>
              </a:spcBef>
            </a:pPr>
            <a:r>
              <a:rPr lang="en-US" sz="4999" u="sng" dirty="0" err="1">
                <a:solidFill>
                  <a:srgbClr val="000000"/>
                </a:solidFill>
                <a:latin typeface="Pompiere"/>
                <a:ea typeface="Pompiere"/>
                <a:cs typeface="Pompiere"/>
                <a:sym typeface="Pompiere"/>
              </a:rPr>
              <a:t>Mitteilungsempfänger</a:t>
            </a:r>
            <a:r>
              <a:rPr lang="en-US" sz="4999" u="sng" dirty="0">
                <a:solidFill>
                  <a:srgbClr val="000000"/>
                </a:solidFill>
                <a:latin typeface="Pompiere"/>
                <a:ea typeface="Pompiere"/>
                <a:cs typeface="Pompiere"/>
                <a:sym typeface="Pompiere"/>
              </a:rPr>
              <a:t>:</a:t>
            </a:r>
            <a:r>
              <a:rPr lang="en-US" sz="4999" dirty="0">
                <a:solidFill>
                  <a:srgbClr val="000000"/>
                </a:solidFill>
                <a:latin typeface="Pompiere"/>
                <a:ea typeface="Pompiere"/>
                <a:cs typeface="Pompiere"/>
                <a:sym typeface="Pompiere"/>
              </a:rPr>
              <a:t> JA</a:t>
            </a:r>
          </a:p>
        </p:txBody>
      </p:sp>
      <p:sp>
        <p:nvSpPr>
          <p:cNvPr id="12" name="TextBox 12"/>
          <p:cNvSpPr txBox="1"/>
          <p:nvPr/>
        </p:nvSpPr>
        <p:spPr>
          <a:xfrm>
            <a:off x="3493500" y="5475352"/>
            <a:ext cx="11879145" cy="752475"/>
          </a:xfrm>
          <a:prstGeom prst="rect">
            <a:avLst/>
          </a:prstGeom>
        </p:spPr>
        <p:txBody>
          <a:bodyPr lIns="0" tIns="0" rIns="0" bIns="0" rtlCol="0" anchor="t">
            <a:spAutoFit/>
          </a:bodyPr>
          <a:lstStyle/>
          <a:p>
            <a:pPr algn="l">
              <a:lnSpc>
                <a:spcPts val="5999"/>
              </a:lnSpc>
            </a:pPr>
            <a:r>
              <a:rPr lang="en-US" sz="4999" dirty="0">
                <a:solidFill>
                  <a:srgbClr val="000000"/>
                </a:solidFill>
                <a:latin typeface="Pompiere"/>
                <a:ea typeface="Pompiere"/>
                <a:cs typeface="Pompiere"/>
                <a:sym typeface="Pompiere"/>
              </a:rPr>
              <a:t>die </a:t>
            </a:r>
            <a:r>
              <a:rPr lang="en-US" sz="4999" dirty="0" err="1">
                <a:solidFill>
                  <a:srgbClr val="000000"/>
                </a:solidFill>
                <a:latin typeface="Pompiere"/>
                <a:ea typeface="Pompiere"/>
                <a:cs typeface="Pompiere"/>
                <a:sym typeface="Pompiere"/>
              </a:rPr>
              <a:t>Namen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Anschriften</a:t>
            </a:r>
            <a:r>
              <a:rPr lang="en-US" sz="4999" dirty="0">
                <a:solidFill>
                  <a:srgbClr val="000000"/>
                </a:solidFill>
                <a:latin typeface="Pompiere"/>
                <a:ea typeface="Pompiere"/>
                <a:cs typeface="Pompiere"/>
                <a:sym typeface="Pompiere"/>
              </a:rPr>
              <a:t> der </a:t>
            </a:r>
            <a:r>
              <a:rPr lang="en-US" sz="4999" dirty="0" err="1">
                <a:solidFill>
                  <a:srgbClr val="000000"/>
                </a:solidFill>
                <a:latin typeface="Pompiere"/>
                <a:ea typeface="Pompiere"/>
                <a:cs typeface="Pompiere"/>
                <a:sym typeface="Pompiere"/>
              </a:rPr>
              <a:t>beteiligten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Eheleute</a:t>
            </a:r>
            <a:r>
              <a:rPr lang="en-US" sz="4999" dirty="0">
                <a:solidFill>
                  <a:srgbClr val="000000"/>
                </a:solidFill>
                <a:latin typeface="Pompiere"/>
                <a:ea typeface="Pompiere"/>
                <a:cs typeface="Pompiere"/>
                <a:sym typeface="Pompiere"/>
              </a:rPr>
              <a:t> und Kinder</a:t>
            </a:r>
          </a:p>
        </p:txBody>
      </p:sp>
      <p:sp>
        <p:nvSpPr>
          <p:cNvPr id="13" name="TextBox 13"/>
          <p:cNvSpPr txBox="1"/>
          <p:nvPr/>
        </p:nvSpPr>
        <p:spPr>
          <a:xfrm>
            <a:off x="3493500" y="6542152"/>
            <a:ext cx="11879145" cy="752475"/>
          </a:xfrm>
          <a:prstGeom prst="rect">
            <a:avLst/>
          </a:prstGeom>
        </p:spPr>
        <p:txBody>
          <a:bodyPr lIns="0" tIns="0" rIns="0" bIns="0" rtlCol="0" anchor="t">
            <a:spAutoFit/>
          </a:bodyPr>
          <a:lstStyle/>
          <a:p>
            <a:pPr algn="l">
              <a:lnSpc>
                <a:spcPts val="5999"/>
              </a:lnSpc>
            </a:pPr>
            <a:r>
              <a:rPr lang="en-US" sz="4999" dirty="0">
                <a:solidFill>
                  <a:srgbClr val="000000"/>
                </a:solidFill>
                <a:latin typeface="Pompiere"/>
                <a:ea typeface="Pompiere"/>
                <a:cs typeface="Pompiere"/>
                <a:sym typeface="Pompiere"/>
              </a:rPr>
              <a:t>auf </a:t>
            </a:r>
            <a:r>
              <a:rPr lang="en-US" sz="4999" dirty="0" err="1">
                <a:solidFill>
                  <a:srgbClr val="000000"/>
                </a:solidFill>
                <a:latin typeface="Pompiere"/>
                <a:ea typeface="Pompiere"/>
                <a:cs typeface="Pompiere"/>
                <a:sym typeface="Pompiere"/>
              </a:rPr>
              <a:t>eine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geheime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Anschrift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ist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gesondert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hinzuweisen</a:t>
            </a:r>
            <a:endParaRPr lang="en-US" sz="4999" dirty="0">
              <a:solidFill>
                <a:srgbClr val="000000"/>
              </a:solidFill>
              <a:latin typeface="Pompiere"/>
              <a:ea typeface="Pompiere"/>
              <a:cs typeface="Pompiere"/>
              <a:sym typeface="Pompiere"/>
            </a:endParaRPr>
          </a:p>
        </p:txBody>
      </p:sp>
      <p:sp>
        <p:nvSpPr>
          <p:cNvPr id="14" name="TextBox 14"/>
          <p:cNvSpPr txBox="1"/>
          <p:nvPr/>
        </p:nvSpPr>
        <p:spPr>
          <a:xfrm>
            <a:off x="3493500" y="8586852"/>
            <a:ext cx="11879145" cy="854075"/>
          </a:xfrm>
          <a:prstGeom prst="rect">
            <a:avLst/>
          </a:prstGeom>
        </p:spPr>
        <p:txBody>
          <a:bodyPr lIns="0" tIns="0" rIns="0" bIns="0" rtlCol="0" anchor="t">
            <a:spAutoFit/>
          </a:bodyPr>
          <a:lstStyle/>
          <a:p>
            <a:pPr algn="l">
              <a:lnSpc>
                <a:spcPts val="6999"/>
              </a:lnSpc>
              <a:spcBef>
                <a:spcPct val="0"/>
              </a:spcBef>
            </a:pPr>
            <a:r>
              <a:rPr lang="en-US" sz="4999" dirty="0">
                <a:solidFill>
                  <a:srgbClr val="000000"/>
                </a:solidFill>
                <a:latin typeface="Pompiere"/>
                <a:ea typeface="Pompiere"/>
                <a:cs typeface="Pompiere"/>
                <a:sym typeface="Pompiere"/>
              </a:rPr>
              <a:t>2. Teil/4. </a:t>
            </a:r>
            <a:r>
              <a:rPr lang="en-US" sz="4999" dirty="0" err="1">
                <a:solidFill>
                  <a:srgbClr val="000000"/>
                </a:solidFill>
                <a:latin typeface="Pompiere"/>
                <a:ea typeface="Pompiere"/>
                <a:cs typeface="Pompiere"/>
                <a:sym typeface="Pompiere"/>
              </a:rPr>
              <a:t>Abschnitt</a:t>
            </a:r>
            <a:r>
              <a:rPr lang="en-US" sz="4999" dirty="0">
                <a:solidFill>
                  <a:srgbClr val="000000"/>
                </a:solidFill>
                <a:latin typeface="Pompiere"/>
                <a:ea typeface="Pompiere"/>
                <a:cs typeface="Pompiere"/>
                <a:sym typeface="Pompiere"/>
              </a:rPr>
              <a:t>/XII/2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1836114"/>
            <a:chOff x="0" y="0"/>
            <a:chExt cx="2208528" cy="284462"/>
          </a:xfrm>
        </p:grpSpPr>
        <p:sp>
          <p:nvSpPr>
            <p:cNvPr id="4" name="Freeform 4"/>
            <p:cNvSpPr/>
            <p:nvPr/>
          </p:nvSpPr>
          <p:spPr>
            <a:xfrm>
              <a:off x="0" y="0"/>
              <a:ext cx="2208528" cy="284462"/>
            </a:xfrm>
            <a:custGeom>
              <a:avLst/>
              <a:gdLst/>
              <a:ahLst/>
              <a:cxnLst/>
              <a:rect l="l" t="t" r="r" b="b"/>
              <a:pathLst>
                <a:path w="2208528" h="284462">
                  <a:moveTo>
                    <a:pt x="12491" y="0"/>
                  </a:moveTo>
                  <a:lnTo>
                    <a:pt x="2196037" y="0"/>
                  </a:lnTo>
                  <a:cubicBezTo>
                    <a:pt x="2202936" y="0"/>
                    <a:pt x="2208528" y="5592"/>
                    <a:pt x="2208528" y="12491"/>
                  </a:cubicBezTo>
                  <a:lnTo>
                    <a:pt x="2208528" y="271971"/>
                  </a:lnTo>
                  <a:cubicBezTo>
                    <a:pt x="2208528" y="278870"/>
                    <a:pt x="2202936" y="284462"/>
                    <a:pt x="2196037" y="284462"/>
                  </a:cubicBezTo>
                  <a:lnTo>
                    <a:pt x="12491" y="284462"/>
                  </a:lnTo>
                  <a:cubicBezTo>
                    <a:pt x="5592" y="284462"/>
                    <a:pt x="0" y="278870"/>
                    <a:pt x="0" y="271971"/>
                  </a:cubicBezTo>
                  <a:lnTo>
                    <a:pt x="0" y="12491"/>
                  </a:lnTo>
                  <a:cubicBezTo>
                    <a:pt x="0" y="5592"/>
                    <a:pt x="5592" y="0"/>
                    <a:pt x="12491" y="0"/>
                  </a:cubicBezTo>
                  <a:close/>
                </a:path>
              </a:pathLst>
            </a:custGeom>
            <a:blipFill>
              <a:blip r:embed="rId3"/>
              <a:stretch>
                <a:fillRect t="-209119" b="-209119"/>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u="sng">
                <a:solidFill>
                  <a:srgbClr val="004AAD"/>
                </a:solidFill>
                <a:latin typeface="Canva Sans"/>
                <a:ea typeface="Canva Sans"/>
                <a:cs typeface="Canva Sans"/>
                <a:sym typeface="Canva Sans"/>
                <a:hlinkClick r:id="rId7" action="ppaction://hlinksldjump"/>
              </a:rPr>
              <a:t>B9d)</a:t>
            </a:r>
          </a:p>
        </p:txBody>
      </p:sp>
      <p:sp>
        <p:nvSpPr>
          <p:cNvPr id="9" name="TextBox 9"/>
          <p:cNvSpPr txBox="1"/>
          <p:nvPr/>
        </p:nvSpPr>
        <p:spPr>
          <a:xfrm>
            <a:off x="3586116" y="843017"/>
            <a:ext cx="13470055" cy="1154430"/>
          </a:xfrm>
          <a:prstGeom prst="rect">
            <a:avLst/>
          </a:prstGeom>
        </p:spPr>
        <p:txBody>
          <a:bodyPr lIns="0" tIns="0" rIns="0" bIns="0" rtlCol="0" anchor="t">
            <a:spAutoFit/>
          </a:bodyPr>
          <a:lstStyle/>
          <a:p>
            <a:pPr algn="l">
              <a:lnSpc>
                <a:spcPts val="4619"/>
              </a:lnSpc>
              <a:spcBef>
                <a:spcPct val="0"/>
              </a:spcBef>
            </a:pPr>
            <a:r>
              <a:rPr lang="en-US" sz="3299">
                <a:solidFill>
                  <a:srgbClr val="000000"/>
                </a:solidFill>
                <a:latin typeface="Pompiere"/>
                <a:ea typeface="Pompiere"/>
                <a:cs typeface="Pompiere"/>
                <a:sym typeface="Pompiere"/>
              </a:rPr>
              <a:t>Erläutern Sie die Mitteilung am Ende eines Scheidungsverfahrens! Gehen Sie dabei auf die Form der Mitteilung ein! An wen ist die Mitteilungen i. d. Regel zu richten?Nennen Sie die entsprechende Vorschrift!</a:t>
            </a:r>
          </a:p>
        </p:txBody>
      </p:sp>
      <p:sp>
        <p:nvSpPr>
          <p:cNvPr id="10" name="TextBox 10"/>
          <p:cNvSpPr txBox="1"/>
          <p:nvPr/>
        </p:nvSpPr>
        <p:spPr>
          <a:xfrm>
            <a:off x="3586116" y="2698751"/>
            <a:ext cx="13142412" cy="2625725"/>
          </a:xfrm>
          <a:prstGeom prst="rect">
            <a:avLst/>
          </a:prstGeom>
        </p:spPr>
        <p:txBody>
          <a:bodyPr lIns="0" tIns="0" rIns="0" bIns="0" rtlCol="0" anchor="t">
            <a:spAutoFit/>
          </a:bodyPr>
          <a:lstStyle/>
          <a:p>
            <a:pPr algn="l">
              <a:lnSpc>
                <a:spcPts val="6999"/>
              </a:lnSpc>
              <a:spcBef>
                <a:spcPct val="0"/>
              </a:spcBef>
            </a:pPr>
            <a:r>
              <a:rPr lang="en-US" sz="4999" u="sng" dirty="0" err="1">
                <a:solidFill>
                  <a:srgbClr val="000000"/>
                </a:solidFill>
                <a:latin typeface="Pompiere"/>
                <a:ea typeface="Pompiere"/>
                <a:cs typeface="Pompiere"/>
                <a:sym typeface="Pompiere"/>
              </a:rPr>
              <a:t>Mitteilungsgegenstand</a:t>
            </a:r>
            <a:r>
              <a:rPr lang="en-US" sz="4999" u="sng" dirty="0">
                <a:solidFill>
                  <a:srgbClr val="000000"/>
                </a:solidFill>
                <a:latin typeface="Pompiere"/>
                <a:ea typeface="Pompiere"/>
                <a:cs typeface="Pompiere"/>
                <a:sym typeface="Pompiere"/>
              </a:rPr>
              <a: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Mitteilung</a:t>
            </a:r>
            <a:r>
              <a:rPr lang="en-US" sz="4999" dirty="0">
                <a:solidFill>
                  <a:srgbClr val="000000"/>
                </a:solidFill>
                <a:latin typeface="Pompiere"/>
                <a:ea typeface="Pompiere"/>
                <a:cs typeface="Pompiere"/>
                <a:sym typeface="Pompiere"/>
              </a:rPr>
              <a:t> der </a:t>
            </a:r>
            <a:r>
              <a:rPr lang="en-US" sz="4999" dirty="0" err="1">
                <a:solidFill>
                  <a:srgbClr val="000000"/>
                </a:solidFill>
                <a:latin typeface="Pompiere"/>
                <a:ea typeface="Pompiere"/>
                <a:cs typeface="Pompiere"/>
                <a:sym typeface="Pompiere"/>
              </a:rPr>
              <a:t>Rechtskraft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beglaubigte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Teilabschrift</a:t>
            </a:r>
            <a:r>
              <a:rPr lang="en-US" sz="4999" dirty="0">
                <a:solidFill>
                  <a:srgbClr val="000000"/>
                </a:solidFill>
                <a:latin typeface="Pompiere"/>
                <a:ea typeface="Pompiere"/>
                <a:cs typeface="Pompiere"/>
                <a:sym typeface="Pompiere"/>
              </a:rPr>
              <a:t> der </a:t>
            </a:r>
            <a:r>
              <a:rPr lang="en-US" sz="4999" dirty="0" err="1">
                <a:solidFill>
                  <a:srgbClr val="000000"/>
                </a:solidFill>
                <a:latin typeface="Pompiere"/>
                <a:ea typeface="Pompiere"/>
                <a:cs typeface="Pompiere"/>
                <a:sym typeface="Pompiere"/>
              </a:rPr>
              <a:t>Entscheidung</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mit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einem</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Vermerk</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über</a:t>
            </a:r>
            <a:r>
              <a:rPr lang="en-US" sz="4999" dirty="0">
                <a:solidFill>
                  <a:srgbClr val="000000"/>
                </a:solidFill>
                <a:latin typeface="Pompiere"/>
                <a:ea typeface="Pompiere"/>
                <a:cs typeface="Pompiere"/>
                <a:sym typeface="Pompiere"/>
              </a:rPr>
              <a:t> den Tag der </a:t>
            </a:r>
            <a:r>
              <a:rPr lang="en-US" sz="4999" dirty="0" err="1">
                <a:solidFill>
                  <a:srgbClr val="000000"/>
                </a:solidFill>
                <a:latin typeface="Pompiere"/>
                <a:ea typeface="Pompiere"/>
                <a:cs typeface="Pompiere"/>
                <a:sym typeface="Pompiere"/>
              </a:rPr>
              <a:t>Rechtskraft</a:t>
            </a:r>
            <a:r>
              <a:rPr lang="en-US" sz="4999" dirty="0">
                <a:solidFill>
                  <a:srgbClr val="000000"/>
                </a:solidFill>
                <a:latin typeface="Pompiere"/>
                <a:ea typeface="Pompiere"/>
                <a:cs typeface="Pompiere"/>
                <a:sym typeface="Pompiere"/>
              </a:rPr>
              <a:t> der </a:t>
            </a:r>
            <a:r>
              <a:rPr lang="en-US" sz="4999" dirty="0" err="1">
                <a:solidFill>
                  <a:srgbClr val="000000"/>
                </a:solidFill>
                <a:latin typeface="Pompiere"/>
                <a:ea typeface="Pompiere"/>
                <a:cs typeface="Pompiere"/>
                <a:sym typeface="Pompiere"/>
              </a:rPr>
              <a:t>Entscheidung</a:t>
            </a:r>
            <a:endParaRPr lang="en-US" sz="4999" dirty="0">
              <a:solidFill>
                <a:srgbClr val="000000"/>
              </a:solidFill>
              <a:latin typeface="Pompiere"/>
              <a:ea typeface="Pompiere"/>
              <a:cs typeface="Pompiere"/>
              <a:sym typeface="Pompiere"/>
            </a:endParaRPr>
          </a:p>
        </p:txBody>
      </p:sp>
      <p:sp>
        <p:nvSpPr>
          <p:cNvPr id="11" name="TextBox 11"/>
          <p:cNvSpPr txBox="1"/>
          <p:nvPr/>
        </p:nvSpPr>
        <p:spPr>
          <a:xfrm>
            <a:off x="3586116" y="5371029"/>
            <a:ext cx="12718345" cy="854075"/>
          </a:xfrm>
          <a:prstGeom prst="rect">
            <a:avLst/>
          </a:prstGeom>
        </p:spPr>
        <p:txBody>
          <a:bodyPr lIns="0" tIns="0" rIns="0" bIns="0" rtlCol="0" anchor="t">
            <a:spAutoFit/>
          </a:bodyPr>
          <a:lstStyle/>
          <a:p>
            <a:pPr algn="l">
              <a:lnSpc>
                <a:spcPts val="6999"/>
              </a:lnSpc>
              <a:spcBef>
                <a:spcPct val="0"/>
              </a:spcBef>
            </a:pPr>
            <a:r>
              <a:rPr lang="en-US" sz="4999" dirty="0">
                <a:solidFill>
                  <a:srgbClr val="000000"/>
                </a:solidFill>
                <a:latin typeface="Pompiere"/>
                <a:ea typeface="Pompiere"/>
                <a:cs typeface="Pompiere"/>
                <a:sym typeface="Pompiere"/>
              </a:rPr>
              <a:t>2. Teil/4. </a:t>
            </a:r>
            <a:r>
              <a:rPr lang="en-US" sz="4999" dirty="0" err="1">
                <a:solidFill>
                  <a:srgbClr val="000000"/>
                </a:solidFill>
                <a:latin typeface="Pompiere"/>
                <a:ea typeface="Pompiere"/>
                <a:cs typeface="Pompiere"/>
                <a:sym typeface="Pompiere"/>
              </a:rPr>
              <a:t>Abschnitt</a:t>
            </a:r>
            <a:r>
              <a:rPr lang="en-US" sz="4999" dirty="0">
                <a:solidFill>
                  <a:srgbClr val="000000"/>
                </a:solidFill>
                <a:latin typeface="Pompiere"/>
                <a:ea typeface="Pompiere"/>
                <a:cs typeface="Pompiere"/>
                <a:sym typeface="Pompiere"/>
              </a:rPr>
              <a:t>/XII/3 II Nr. 1 MiZi</a:t>
            </a:r>
          </a:p>
        </p:txBody>
      </p:sp>
      <p:sp>
        <p:nvSpPr>
          <p:cNvPr id="12" name="TextBox 12"/>
          <p:cNvSpPr txBox="1"/>
          <p:nvPr/>
        </p:nvSpPr>
        <p:spPr>
          <a:xfrm>
            <a:off x="3586116" y="6655757"/>
            <a:ext cx="12718345" cy="1739900"/>
          </a:xfrm>
          <a:prstGeom prst="rect">
            <a:avLst/>
          </a:prstGeom>
        </p:spPr>
        <p:txBody>
          <a:bodyPr lIns="0" tIns="0" rIns="0" bIns="0" rtlCol="0" anchor="t">
            <a:spAutoFit/>
          </a:bodyPr>
          <a:lstStyle/>
          <a:p>
            <a:pPr algn="l">
              <a:lnSpc>
                <a:spcPts val="6999"/>
              </a:lnSpc>
              <a:spcBef>
                <a:spcPct val="0"/>
              </a:spcBef>
            </a:pPr>
            <a:r>
              <a:rPr lang="en-US" sz="4999" u="sng" dirty="0" err="1">
                <a:solidFill>
                  <a:srgbClr val="000000"/>
                </a:solidFill>
                <a:latin typeface="Pompiere"/>
                <a:ea typeface="Pompiere"/>
                <a:cs typeface="Pompiere"/>
                <a:sym typeface="Pompiere"/>
              </a:rPr>
              <a:t>Mitteilungsempfänger</a:t>
            </a:r>
            <a:r>
              <a:rPr lang="en-US" sz="4999" u="sng" dirty="0">
                <a:solidFill>
                  <a:srgbClr val="000000"/>
                </a:solidFill>
                <a:latin typeface="Pompiere"/>
                <a:ea typeface="Pompiere"/>
                <a:cs typeface="Pompiere"/>
                <a:sym typeface="Pompiere"/>
              </a:rPr>
              <a: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i</a:t>
            </a:r>
            <a:r>
              <a:rPr lang="en-US" sz="4999" dirty="0">
                <a:solidFill>
                  <a:srgbClr val="000000"/>
                </a:solidFill>
                <a:latin typeface="Pompiere"/>
                <a:ea typeface="Pompiere"/>
                <a:cs typeface="Pompiere"/>
                <a:sym typeface="Pompiere"/>
              </a:rPr>
              <a:t>. d. R. an das </a:t>
            </a:r>
            <a:r>
              <a:rPr lang="en-US" sz="4999" dirty="0" err="1">
                <a:solidFill>
                  <a:srgbClr val="000000"/>
                </a:solidFill>
                <a:latin typeface="Pompiere"/>
                <a:ea typeface="Pompiere"/>
                <a:cs typeface="Pompiere"/>
                <a:sym typeface="Pompiere"/>
              </a:rPr>
              <a:t>Standesamt</a:t>
            </a:r>
            <a:r>
              <a:rPr lang="en-US" sz="4999" dirty="0">
                <a:solidFill>
                  <a:srgbClr val="000000"/>
                </a:solidFill>
                <a:latin typeface="Pompiere"/>
                <a:ea typeface="Pompiere"/>
                <a:cs typeface="Pompiere"/>
                <a:sym typeface="Pompiere"/>
              </a:rPr>
              <a:t> der </a:t>
            </a:r>
            <a:r>
              <a:rPr lang="en-US" sz="4999" dirty="0" err="1">
                <a:solidFill>
                  <a:srgbClr val="000000"/>
                </a:solidFill>
                <a:latin typeface="Pompiere"/>
                <a:ea typeface="Pompiere"/>
                <a:cs typeface="Pompiere"/>
                <a:sym typeface="Pompiere"/>
              </a:rPr>
              <a:t>Eheschließung</a:t>
            </a:r>
            <a:r>
              <a:rPr lang="en-US" sz="4999" dirty="0">
                <a:solidFill>
                  <a:srgbClr val="000000"/>
                </a:solidFill>
                <a:latin typeface="Pompiere"/>
                <a:ea typeface="Pompiere"/>
                <a:cs typeface="Pompiere"/>
                <a:sym typeface="Pompiere"/>
              </a:rPr>
              <a:t> </a:t>
            </a:r>
          </a:p>
        </p:txBody>
      </p:sp>
      <p:sp>
        <p:nvSpPr>
          <p:cNvPr id="13" name="TextBox 13"/>
          <p:cNvSpPr txBox="1"/>
          <p:nvPr/>
        </p:nvSpPr>
        <p:spPr>
          <a:xfrm>
            <a:off x="3586116" y="8501579"/>
            <a:ext cx="12718345" cy="854075"/>
          </a:xfrm>
          <a:prstGeom prst="rect">
            <a:avLst/>
          </a:prstGeom>
        </p:spPr>
        <p:txBody>
          <a:bodyPr lIns="0" tIns="0" rIns="0" bIns="0" rtlCol="0" anchor="t">
            <a:spAutoFit/>
          </a:bodyPr>
          <a:lstStyle/>
          <a:p>
            <a:pPr algn="l">
              <a:lnSpc>
                <a:spcPts val="6999"/>
              </a:lnSpc>
              <a:spcBef>
                <a:spcPct val="0"/>
              </a:spcBef>
            </a:pPr>
            <a:r>
              <a:rPr lang="en-US" sz="4999" dirty="0">
                <a:solidFill>
                  <a:srgbClr val="000000"/>
                </a:solidFill>
                <a:latin typeface="Pompiere"/>
                <a:ea typeface="Pompiere"/>
                <a:cs typeface="Pompiere"/>
                <a:sym typeface="Pompiere"/>
              </a:rPr>
              <a:t>2. Teil/4. </a:t>
            </a:r>
            <a:r>
              <a:rPr lang="en-US" sz="4999" dirty="0" err="1">
                <a:solidFill>
                  <a:srgbClr val="000000"/>
                </a:solidFill>
                <a:latin typeface="Pompiere"/>
                <a:ea typeface="Pompiere"/>
                <a:cs typeface="Pompiere"/>
                <a:sym typeface="Pompiere"/>
              </a:rPr>
              <a:t>Abschnitt</a:t>
            </a:r>
            <a:r>
              <a:rPr lang="en-US" sz="4999" dirty="0">
                <a:solidFill>
                  <a:srgbClr val="000000"/>
                </a:solidFill>
                <a:latin typeface="Pompiere"/>
                <a:ea typeface="Pompiere"/>
                <a:cs typeface="Pompiere"/>
                <a:sym typeface="Pompiere"/>
              </a:rPr>
              <a:t>/XII/2 V Nr. 1 MiZi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Benutzerdefiniert</PresentationFormat>
  <Paragraphs>30</Paragraphs>
  <Slides>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Canva Sans Bold</vt:lpstr>
      <vt:lpstr>Canva Sans</vt:lpstr>
      <vt:lpstr>Pompiere</vt:lpstr>
      <vt:lpstr>Calibri</vt:lpstr>
      <vt:lpstr>Arial</vt:lpstr>
      <vt:lpstr>Office Theme</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B9</dc:title>
  <cp:lastModifiedBy>Carus, Natascha</cp:lastModifiedBy>
  <cp:revision>2</cp:revision>
  <dcterms:created xsi:type="dcterms:W3CDTF">2006-08-16T00:00:00Z</dcterms:created>
  <dcterms:modified xsi:type="dcterms:W3CDTF">2025-01-24T10:09:01Z</dcterms:modified>
  <dc:identifier>DAGbJqXvGFo</dc:identifier>
</cp:coreProperties>
</file>