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28" r:id="rId2"/>
    <p:sldId id="429" r:id="rId3"/>
    <p:sldId id="430"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1" d="100"/>
          <a:sy n="81" d="100"/>
        </p:scale>
        <p:origin x="120" y="1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de-DE"/>
              <a:t>Titelmasterformat durch Klicken bearbeiten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1340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nchor="ct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332734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97081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317EEDE-9A0F-4F4C-9483-37B287FACD18}" type="datetimeFigureOut">
              <a:rPr lang="de-DE" smtClean="0"/>
              <a:t>10.05.2026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83726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Titelmasterformat durch Klicken bearbeiten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317EEDE-9A0F-4F4C-9483-37B287FACD18}" type="datetimeFigureOut">
              <a:rPr lang="de-DE" smtClean="0"/>
              <a:t>10.05.2026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73045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317EEDE-9A0F-4F4C-9483-37B287FACD18}" type="datetimeFigureOut">
              <a:rPr lang="de-DE" smtClean="0"/>
              <a:t>10.05.2026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04413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7EEDE-9A0F-4F4C-9483-37B287FACD18}" type="datetimeFigureOut">
              <a:rPr lang="de-DE" smtClean="0"/>
              <a:t>10.05.2026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312667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de-DE"/>
              <a:t>Titelmasterformat durch Klicken bearbeiten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17EEDE-9A0F-4F4C-9483-37B287FACD18}" type="datetimeFigureOut">
              <a:rPr lang="de-DE" smtClean="0"/>
              <a:t>10.05.2026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40384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de-DE"/>
              <a:t>Titelmasterformat durch Klicken bearbeiten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317EEDE-9A0F-4F4C-9483-37B287FACD18}" type="datetimeFigureOut">
              <a:rPr lang="de-DE" smtClean="0"/>
              <a:t>10.05.2026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84068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Date Placeholder 2"/>
          <p:cNvSpPr>
            <a:spLocks noGrp="1"/>
          </p:cNvSpPr>
          <p:nvPr>
            <p:ph type="dt" sz="half" idx="10"/>
          </p:nvPr>
        </p:nvSpPr>
        <p:spPr/>
        <p:txBody>
          <a:bodyPr/>
          <a:lstStyle/>
          <a:p>
            <a:fld id="{1317EEDE-9A0F-4F4C-9483-37B287FACD18}" type="datetimeFigureOut">
              <a:rPr lang="de-DE" smtClean="0"/>
              <a:t>10.05.2026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072560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387727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Formatvorlagen des Textmasters bearbeiten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300305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de-DE"/>
              <a:t>Titelmasterformat durch Klicken bearbeiten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862099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de-DE"/>
              <a:t>Titelmasterformat durch Klicken bearbeiten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07988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de-DE"/>
              <a:t>Titelmasterformat durch Klicken bearbeiten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de-DE"/>
              <a:t>Formatvorlagen des Textmasters bearbeiten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1104988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2187287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317EEDE-9A0F-4F4C-9483-37B287FACD18}" type="datetimeFigureOut">
              <a:rPr lang="de-DE" smtClean="0"/>
              <a:t>10.05.2026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7E79344-8BBB-424A-A73A-F5C83737747D}" type="slidenum">
              <a:rPr lang="de-DE" smtClean="0"/>
              <a:t>‹Nr.›</a:t>
            </a:fld>
            <a:endParaRPr lang="de-DE"/>
          </a:p>
        </p:txBody>
      </p:sp>
    </p:spTree>
    <p:extLst>
      <p:ext uri="{BB962C8B-B14F-4D97-AF65-F5344CB8AC3E}">
        <p14:creationId xmlns:p14="http://schemas.microsoft.com/office/powerpoint/2010/main" val="51596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317EEDE-9A0F-4F4C-9483-37B287FACD18}" type="datetimeFigureOut">
              <a:rPr lang="de-DE" smtClean="0"/>
              <a:t>10.05.2026</a:t>
            </a:fld>
            <a:endParaRPr lang="de-DE"/>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de-DE"/>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7E79344-8BBB-424A-A73A-F5C83737747D}" type="slidenum">
              <a:rPr lang="de-DE" smtClean="0"/>
              <a:t>‹Nr.›</a:t>
            </a:fld>
            <a:endParaRPr lang="de-DE"/>
          </a:p>
        </p:txBody>
      </p:sp>
    </p:spTree>
    <p:extLst>
      <p:ext uri="{BB962C8B-B14F-4D97-AF65-F5344CB8AC3E}">
        <p14:creationId xmlns:p14="http://schemas.microsoft.com/office/powerpoint/2010/main" val="331611777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de-DE" sz="4000" b="1" dirty="0">
                <a:solidFill>
                  <a:schemeClr val="bg1"/>
                </a:solidFill>
                <a:latin typeface=" Arial Narrow"/>
              </a:rPr>
              <a:t>Betreuungsrechtliche Zuweisungssachen</a:t>
            </a:r>
            <a:br>
              <a:rPr lang="de-DE" sz="4000" b="1" dirty="0">
                <a:solidFill>
                  <a:schemeClr val="bg1"/>
                </a:solidFill>
                <a:latin typeface=" Arial Narrow"/>
              </a:rPr>
            </a:br>
            <a:r>
              <a:rPr lang="de-DE" sz="3600" b="1" dirty="0">
                <a:solidFill>
                  <a:schemeClr val="bg1"/>
                </a:solidFill>
                <a:latin typeface=" Arial Narrow"/>
              </a:rPr>
              <a:t>gem. § 340 </a:t>
            </a:r>
            <a:r>
              <a:rPr lang="de-DE" sz="3600" b="1" dirty="0" err="1">
                <a:solidFill>
                  <a:schemeClr val="bg1"/>
                </a:solidFill>
                <a:latin typeface=" Arial Narrow"/>
              </a:rPr>
              <a:t>FamFG</a:t>
            </a:r>
            <a:endParaRPr lang="de-DE" sz="3600" b="1" dirty="0">
              <a:solidFill>
                <a:schemeClr val="bg1"/>
              </a:solidFill>
              <a:latin typeface=" Arial Narrow"/>
            </a:endParaRPr>
          </a:p>
        </p:txBody>
      </p:sp>
      <p:sp>
        <p:nvSpPr>
          <p:cNvPr id="3" name="Untertitel 2"/>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156958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solidFill>
                  <a:schemeClr val="bg1"/>
                </a:solidFill>
                <a:latin typeface=" Arial Narrow"/>
              </a:rPr>
              <a:t>Abwesenheitspflegschaft</a:t>
            </a:r>
          </a:p>
        </p:txBody>
      </p:sp>
      <p:sp>
        <p:nvSpPr>
          <p:cNvPr id="3" name="Inhaltsplatzhalter 2"/>
          <p:cNvSpPr>
            <a:spLocks noGrp="1"/>
          </p:cNvSpPr>
          <p:nvPr>
            <p:ph idx="1"/>
          </p:nvPr>
        </p:nvSpPr>
        <p:spPr/>
        <p:txBody>
          <a:bodyPr>
            <a:noAutofit/>
          </a:bodyPr>
          <a:lstStyle/>
          <a:p>
            <a:pPr>
              <a:buFont typeface="Wingdings" panose="05000000000000000000" pitchFamily="2" charset="2"/>
              <a:buChar char="Ø"/>
            </a:pPr>
            <a:r>
              <a:rPr lang="de-DE" sz="1600" b="1" dirty="0">
                <a:solidFill>
                  <a:schemeClr val="bg1"/>
                </a:solidFill>
                <a:latin typeface=" Arial Narrow"/>
              </a:rPr>
              <a:t>Ein abwesender Volljähriger, dessen Aufenthalt unbekannt ist, erhält für seine zu regelnden Vermögensangelegenheiten, sofern hierfür ein Fürsorgebedürfnis besteht, einen Abwesenheitspfleger (§ 1911 Abs. 1 BGB </a:t>
            </a:r>
            <a:r>
              <a:rPr lang="de-DE" sz="1600" b="1" dirty="0" err="1">
                <a:solidFill>
                  <a:schemeClr val="bg1"/>
                </a:solidFill>
                <a:latin typeface=" Arial Narrow"/>
              </a:rPr>
              <a:t>aF</a:t>
            </a:r>
            <a:r>
              <a:rPr lang="de-DE" sz="1600" b="1" dirty="0">
                <a:solidFill>
                  <a:schemeClr val="bg1"/>
                </a:solidFill>
                <a:latin typeface=" Arial Narrow"/>
              </a:rPr>
              <a:t>/ § 1884 Abs.1 BGB </a:t>
            </a:r>
            <a:r>
              <a:rPr lang="de-DE" sz="1600" b="1" dirty="0" err="1">
                <a:solidFill>
                  <a:schemeClr val="bg1"/>
                </a:solidFill>
                <a:latin typeface=" Arial Narrow"/>
              </a:rPr>
              <a:t>nF</a:t>
            </a:r>
            <a:r>
              <a:rPr lang="de-DE" sz="1600" b="1" dirty="0">
                <a:solidFill>
                  <a:schemeClr val="bg1"/>
                </a:solidFill>
                <a:latin typeface=" Arial Narrow"/>
              </a:rPr>
              <a:t>).</a:t>
            </a:r>
          </a:p>
          <a:p>
            <a:pPr>
              <a:buFont typeface="Wingdings" panose="05000000000000000000" pitchFamily="2" charset="2"/>
              <a:buChar char="Ø"/>
            </a:pPr>
            <a:r>
              <a:rPr lang="de-DE" sz="1600" b="1" dirty="0">
                <a:solidFill>
                  <a:schemeClr val="bg1"/>
                </a:solidFill>
                <a:latin typeface=" Arial Narrow"/>
              </a:rPr>
              <a:t>Gleiches gilt für einen abwesenden Volljährigen, dessen Aufenthalt bekannt ist, jedoch an der Rückkehr und Besorgung seiner Vermögensangelegenheiten gehindert ist (§ 1911 Abs. 2/ § 1884 Abs.2 BGB </a:t>
            </a:r>
            <a:r>
              <a:rPr lang="de-DE" sz="1600" b="1" dirty="0" err="1">
                <a:solidFill>
                  <a:schemeClr val="bg1"/>
                </a:solidFill>
                <a:latin typeface=" Arial Narrow"/>
              </a:rPr>
              <a:t>nF</a:t>
            </a:r>
            <a:r>
              <a:rPr lang="de-DE" sz="1600" b="1" dirty="0">
                <a:solidFill>
                  <a:schemeClr val="bg1"/>
                </a:solidFill>
                <a:latin typeface=" Arial Narrow"/>
              </a:rPr>
              <a:t>).</a:t>
            </a:r>
          </a:p>
          <a:p>
            <a:pPr>
              <a:buFont typeface="Wingdings" panose="05000000000000000000" pitchFamily="2" charset="2"/>
              <a:buChar char="Ø"/>
            </a:pPr>
            <a:r>
              <a:rPr lang="de-DE" sz="1600" b="1" dirty="0">
                <a:solidFill>
                  <a:schemeClr val="bg1"/>
                </a:solidFill>
                <a:latin typeface=" Arial Narrow"/>
              </a:rPr>
              <a:t>Der Registerbuchstabe lautet: X (römisch 10)</a:t>
            </a:r>
          </a:p>
          <a:p>
            <a:pPr>
              <a:buFont typeface="Wingdings" panose="05000000000000000000" pitchFamily="2" charset="2"/>
              <a:buChar char="Ø"/>
            </a:pPr>
            <a:r>
              <a:rPr lang="de-DE" sz="1600" b="1" dirty="0">
                <a:solidFill>
                  <a:schemeClr val="bg1"/>
                </a:solidFill>
                <a:latin typeface=" Arial Narrow"/>
              </a:rPr>
              <a:t>Funktionell ist der Rechtspfleger zuständig (§ 3 Nr. 2.b RPflG)</a:t>
            </a:r>
          </a:p>
          <a:p>
            <a:pPr>
              <a:buFont typeface="Wingdings" panose="05000000000000000000" pitchFamily="2" charset="2"/>
              <a:buChar char="Ø"/>
            </a:pPr>
            <a:r>
              <a:rPr lang="de-DE" sz="1600" b="1" dirty="0">
                <a:solidFill>
                  <a:schemeClr val="bg1"/>
                </a:solidFill>
                <a:latin typeface=" Arial Narrow"/>
              </a:rPr>
              <a:t>Örtlich: gem. § 272 </a:t>
            </a:r>
            <a:r>
              <a:rPr lang="de-DE" sz="1600" b="1" dirty="0" err="1">
                <a:solidFill>
                  <a:schemeClr val="bg1"/>
                </a:solidFill>
                <a:latin typeface=" Arial Narrow"/>
              </a:rPr>
              <a:t>FamFG</a:t>
            </a:r>
            <a:endParaRPr lang="de-DE" sz="1600" b="1" dirty="0">
              <a:solidFill>
                <a:schemeClr val="bg1"/>
              </a:solidFill>
              <a:latin typeface=" Arial Narrow"/>
            </a:endParaRPr>
          </a:p>
          <a:p>
            <a:pPr>
              <a:buFont typeface="Wingdings" panose="05000000000000000000" pitchFamily="2" charset="2"/>
              <a:buChar char="Ø"/>
            </a:pPr>
            <a:r>
              <a:rPr lang="de-DE" sz="1600" b="1" dirty="0">
                <a:solidFill>
                  <a:schemeClr val="bg1"/>
                </a:solidFill>
                <a:latin typeface=" Arial Narrow"/>
              </a:rPr>
              <a:t>Abwesenheitspfleger werden zum Beispiel im Erbrecht eingesetzt, z.B. bei einer Erbausschlagung für einen namentlich bekannten Erben mit unbekannten Aufenthaltsort. Ebenso kann er als gesetzlicher Vertreter des Abwesenden die Todeserklärung des Verschwundenen/Verschollenen nach dem Verschollenheitsgesetz beantragen</a:t>
            </a:r>
          </a:p>
        </p:txBody>
      </p:sp>
    </p:spTree>
    <p:extLst>
      <p:ext uri="{BB962C8B-B14F-4D97-AF65-F5344CB8AC3E}">
        <p14:creationId xmlns:p14="http://schemas.microsoft.com/office/powerpoint/2010/main" val="248546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latin typeface=" Arial Narrow"/>
              </a:rPr>
              <a:t>Pflegschaft für unbekannte Beteiligte</a:t>
            </a:r>
          </a:p>
        </p:txBody>
      </p:sp>
      <p:sp>
        <p:nvSpPr>
          <p:cNvPr id="3" name="Inhaltsplatzhalter 2"/>
          <p:cNvSpPr>
            <a:spLocks noGrp="1"/>
          </p:cNvSpPr>
          <p:nvPr>
            <p:ph idx="1"/>
          </p:nvPr>
        </p:nvSpPr>
        <p:spPr>
          <a:xfrm>
            <a:off x="684212" y="504826"/>
            <a:ext cx="8534400" cy="3796242"/>
          </a:xfrm>
        </p:spPr>
        <p:txBody>
          <a:bodyPr>
            <a:normAutofit fontScale="92500" lnSpcReduction="20000"/>
          </a:bodyPr>
          <a:lstStyle/>
          <a:p>
            <a:pPr>
              <a:buFont typeface="Wingdings" panose="05000000000000000000" pitchFamily="2" charset="2"/>
              <a:buChar char="Ø"/>
            </a:pPr>
            <a:r>
              <a:rPr lang="de-DE" sz="2200" b="1" dirty="0">
                <a:solidFill>
                  <a:schemeClr val="bg1"/>
                </a:solidFill>
                <a:latin typeface=" Arial Narrow"/>
              </a:rPr>
              <a:t>Sofern unbekannt oder ungewiss ist, wer in einer Angelegenheit der Beteiligte ist, so kann bei einem entstandenen Bedürfnis für den unbekannten Beteiligten eine Pflegschaft angeordnet werden (1882 BGB </a:t>
            </a:r>
            <a:r>
              <a:rPr lang="de-DE" sz="2200" b="1" dirty="0" err="1">
                <a:solidFill>
                  <a:schemeClr val="bg1"/>
                </a:solidFill>
                <a:latin typeface=" Arial Narrow"/>
              </a:rPr>
              <a:t>nF</a:t>
            </a:r>
            <a:r>
              <a:rPr lang="de-DE" sz="2200" b="1" dirty="0">
                <a:solidFill>
                  <a:schemeClr val="bg1"/>
                </a:solidFill>
                <a:latin typeface=" Arial Narrow"/>
              </a:rPr>
              <a:t> ). </a:t>
            </a:r>
          </a:p>
          <a:p>
            <a:pPr>
              <a:buFont typeface="Wingdings" panose="05000000000000000000" pitchFamily="2" charset="2"/>
              <a:buChar char="Ø"/>
            </a:pPr>
            <a:r>
              <a:rPr lang="de-DE" sz="2200" b="1" dirty="0">
                <a:solidFill>
                  <a:schemeClr val="bg1"/>
                </a:solidFill>
                <a:latin typeface=" Arial Narrow"/>
              </a:rPr>
              <a:t>Beispiel: </a:t>
            </a:r>
          </a:p>
          <a:p>
            <a:pPr marL="0" indent="0">
              <a:buNone/>
            </a:pPr>
            <a:r>
              <a:rPr lang="de-DE" sz="2200" b="1" dirty="0">
                <a:solidFill>
                  <a:schemeClr val="bg1"/>
                </a:solidFill>
                <a:latin typeface=" Arial Narrow"/>
              </a:rPr>
              <a:t>     Für einen Nacherben, der noch nicht gezeugt oder dessen Person erst</a:t>
            </a:r>
          </a:p>
          <a:p>
            <a:pPr marL="0" indent="0">
              <a:buNone/>
            </a:pPr>
            <a:r>
              <a:rPr lang="de-DE" sz="2200" b="1" dirty="0">
                <a:solidFill>
                  <a:schemeClr val="bg1"/>
                </a:solidFill>
                <a:latin typeface=" Arial Narrow"/>
              </a:rPr>
              <a:t>     durch ein künftiges Ereignis bestimmt wird, kann bis zum Eintritt der</a:t>
            </a:r>
          </a:p>
          <a:p>
            <a:pPr marL="0" indent="0">
              <a:buNone/>
            </a:pPr>
            <a:r>
              <a:rPr lang="de-DE" sz="2200" b="1" dirty="0">
                <a:solidFill>
                  <a:schemeClr val="bg1"/>
                </a:solidFill>
                <a:latin typeface=" Arial Narrow"/>
              </a:rPr>
              <a:t>     Nacherbfolge ein Pfleger bestellt werden. Die Pflegschaft endet bei</a:t>
            </a:r>
          </a:p>
          <a:p>
            <a:pPr marL="0" indent="0">
              <a:buNone/>
            </a:pPr>
            <a:r>
              <a:rPr lang="de-DE" sz="2200" b="1" dirty="0">
                <a:solidFill>
                  <a:schemeClr val="bg1"/>
                </a:solidFill>
                <a:latin typeface=" Arial Narrow"/>
              </a:rPr>
              <a:t>     Erledigung des besonderen Zwecks oder durch Aufhebung durch das</a:t>
            </a:r>
          </a:p>
          <a:p>
            <a:pPr marL="0" indent="0">
              <a:buNone/>
            </a:pPr>
            <a:r>
              <a:rPr lang="de-DE" sz="2200" b="1" dirty="0">
                <a:solidFill>
                  <a:schemeClr val="bg1"/>
                </a:solidFill>
                <a:latin typeface=" Arial Narrow"/>
              </a:rPr>
              <a:t>     Betreuungsgericht, insbesondere, wenn die Erbfolge eingetreten ist.</a:t>
            </a:r>
          </a:p>
          <a:p>
            <a:pPr marL="0" indent="0">
              <a:buNone/>
            </a:pPr>
            <a:r>
              <a:rPr lang="de-DE" sz="2200" b="1" dirty="0">
                <a:solidFill>
                  <a:schemeClr val="bg1"/>
                </a:solidFill>
                <a:latin typeface=" Arial Narrow"/>
              </a:rPr>
              <a:t>     Funktionell ist der Rechtspfleger zuständig</a:t>
            </a:r>
          </a:p>
          <a:p>
            <a:pPr marL="0" indent="0">
              <a:buNone/>
            </a:pPr>
            <a:endParaRPr lang="de-DE" sz="2200" b="1" dirty="0">
              <a:solidFill>
                <a:schemeClr val="bg1"/>
              </a:solidFill>
              <a:latin typeface=" Arial Narrow"/>
            </a:endParaRPr>
          </a:p>
          <a:p>
            <a:pPr marL="0" indent="0">
              <a:buNone/>
            </a:pPr>
            <a:endParaRPr lang="de-DE" dirty="0"/>
          </a:p>
        </p:txBody>
      </p:sp>
    </p:spTree>
    <p:extLst>
      <p:ext uri="{BB962C8B-B14F-4D97-AF65-F5344CB8AC3E}">
        <p14:creationId xmlns:p14="http://schemas.microsoft.com/office/powerpoint/2010/main" val="615896438"/>
      </p:ext>
    </p:extLst>
  </p:cSld>
  <p:clrMapOvr>
    <a:masterClrMapping/>
  </p:clrMapOvr>
</p:sld>
</file>

<file path=ppt/theme/theme1.xml><?xml version="1.0" encoding="utf-8"?>
<a:theme xmlns:a="http://schemas.openxmlformats.org/drawingml/2006/main" name="Segment">
  <a:themeElements>
    <a:clrScheme name="Segment">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gment">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gment">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otalTime>0</TotalTime>
  <Words>260</Words>
  <Application>Microsoft Office PowerPoint</Application>
  <PresentationFormat>Breitbild</PresentationFormat>
  <Paragraphs>17</Paragraphs>
  <Slides>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vt:i4>
      </vt:variant>
    </vt:vector>
  </HeadingPairs>
  <TitlesOfParts>
    <vt:vector size="8" baseType="lpstr">
      <vt:lpstr> Arial Narrow</vt:lpstr>
      <vt:lpstr>Century Gothic</vt:lpstr>
      <vt:lpstr>Wingdings</vt:lpstr>
      <vt:lpstr>Wingdings 3</vt:lpstr>
      <vt:lpstr>Segment</vt:lpstr>
      <vt:lpstr>Betreuungsrechtliche Zuweisungssachen gem. § 340 FamFG</vt:lpstr>
      <vt:lpstr>Abwesenheitspflegschaft</vt:lpstr>
      <vt:lpstr>Pflegschaft für unbekannte Beteiligte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Simmerl-Hübner, Susanne</dc:creator>
  <cp:lastModifiedBy>Simmerl-Hübner, Susanne</cp:lastModifiedBy>
  <cp:revision>1</cp:revision>
  <dcterms:created xsi:type="dcterms:W3CDTF">2026-05-10T16:24:31Z</dcterms:created>
  <dcterms:modified xsi:type="dcterms:W3CDTF">2026-05-10T16:25:12Z</dcterms:modified>
</cp:coreProperties>
</file>