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E6F"/>
    <a:srgbClr val="DF7BA1"/>
    <a:srgbClr val="CE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1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5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8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5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8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C308-9866-4A1E-8076-150B27A33A33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0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bg1"/>
                  </a:solidFill>
                </a:rPr>
                <a:t>Warum ist die Gewaltenteilung wichtig und in welchem Artikel des Grundgesetzes ist sie verankert?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b="1" dirty="0"/>
                <a:t>1.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>
            <a:off x="2144582" y="2817171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Damit der Staat seine…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5" name="Ellipse 4"/>
          <p:cNvSpPr/>
          <p:nvPr/>
        </p:nvSpPr>
        <p:spPr>
          <a:xfrm>
            <a:off x="162755" y="143601"/>
            <a:ext cx="681480" cy="7017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Q01</a:t>
            </a:r>
          </a:p>
        </p:txBody>
      </p:sp>
      <p:sp>
        <p:nvSpPr>
          <p:cNvPr id="13" name="Gefaltete Ecke 12"/>
          <p:cNvSpPr/>
          <p:nvPr/>
        </p:nvSpPr>
        <p:spPr>
          <a:xfrm rot="21260758">
            <a:off x="4216261" y="3418169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…Macht nicht </a:t>
            </a:r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un</a:t>
            </a:r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-kontrolliert…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6300607" y="3418169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…einsetzen kann.</a:t>
            </a:r>
          </a:p>
        </p:txBody>
      </p:sp>
      <p:sp>
        <p:nvSpPr>
          <p:cNvPr id="11" name="Gefaltete Ecke 10"/>
          <p:cNvSpPr/>
          <p:nvPr/>
        </p:nvSpPr>
        <p:spPr>
          <a:xfrm rot="21391612">
            <a:off x="9573401" y="287917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Art. 20 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GG</a:t>
            </a:r>
          </a:p>
        </p:txBody>
      </p:sp>
    </p:spTree>
    <p:extLst>
      <p:ext uri="{BB962C8B-B14F-4D97-AF65-F5344CB8AC3E}">
        <p14:creationId xmlns:p14="http://schemas.microsoft.com/office/powerpoint/2010/main" val="24041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3" grpId="0" animBg="1"/>
      <p:bldP spid="14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396188"/>
            <a:chOff x="871538" y="1405759"/>
            <a:chExt cx="8853668" cy="1396188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741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Nennen Sie die „3 Säulen“ die, die Gewaltenteilung ausmachen. Und nennen Sie je ein Beispiel für das ausführende Organ.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2.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8645076" y="2039748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Judikative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8590369" y="3468102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Rechts-sprechende Gewalt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4880305" y="2076187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Executive</a:t>
            </a:r>
          </a:p>
        </p:txBody>
      </p:sp>
      <p:sp>
        <p:nvSpPr>
          <p:cNvPr id="13" name="Gefaltete Ecke 12"/>
          <p:cNvSpPr/>
          <p:nvPr/>
        </p:nvSpPr>
        <p:spPr>
          <a:xfrm rot="459888">
            <a:off x="4795889" y="3336369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Voll-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ziehende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Gewalt</a:t>
            </a:r>
          </a:p>
        </p:txBody>
      </p:sp>
      <p:sp>
        <p:nvSpPr>
          <p:cNvPr id="14" name="Gefaltete Ecke 13"/>
          <p:cNvSpPr/>
          <p:nvPr/>
        </p:nvSpPr>
        <p:spPr>
          <a:xfrm rot="220313">
            <a:off x="1100192" y="2036702"/>
            <a:ext cx="2105608" cy="1956693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Legislative</a:t>
            </a:r>
          </a:p>
        </p:txBody>
      </p:sp>
      <p:sp>
        <p:nvSpPr>
          <p:cNvPr id="15" name="Gefaltete Ecke 14"/>
          <p:cNvSpPr/>
          <p:nvPr/>
        </p:nvSpPr>
        <p:spPr>
          <a:xfrm rot="21260758">
            <a:off x="1069333" y="3527997"/>
            <a:ext cx="2105996" cy="1950603"/>
          </a:xfrm>
          <a:prstGeom prst="foldedCorner">
            <a:avLst/>
          </a:prstGeom>
          <a:solidFill>
            <a:srgbClr val="EB9E6F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Gesetz-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Gebende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Gewalt</a:t>
            </a:r>
          </a:p>
        </p:txBody>
      </p:sp>
      <p:sp>
        <p:nvSpPr>
          <p:cNvPr id="16" name="Gefaltete Ecke 15"/>
          <p:cNvSpPr/>
          <p:nvPr/>
        </p:nvSpPr>
        <p:spPr>
          <a:xfrm rot="220313">
            <a:off x="1105644" y="5324997"/>
            <a:ext cx="1648525" cy="14077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Bundestag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Parlamente</a:t>
            </a:r>
          </a:p>
        </p:txBody>
      </p:sp>
      <p:sp>
        <p:nvSpPr>
          <p:cNvPr id="17" name="Gefaltete Ecke 16"/>
          <p:cNvSpPr/>
          <p:nvPr/>
        </p:nvSpPr>
        <p:spPr>
          <a:xfrm rot="21448574">
            <a:off x="4816765" y="5095311"/>
            <a:ext cx="1648525" cy="14077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Regierung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Polizei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Behörden</a:t>
            </a:r>
          </a:p>
        </p:txBody>
      </p:sp>
      <p:sp>
        <p:nvSpPr>
          <p:cNvPr id="18" name="Gefaltete Ecke 17"/>
          <p:cNvSpPr/>
          <p:nvPr/>
        </p:nvSpPr>
        <p:spPr>
          <a:xfrm rot="21444131">
            <a:off x="8873810" y="5087935"/>
            <a:ext cx="1648525" cy="1407703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Bundesgeichts</a:t>
            </a:r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-hof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Gerichte</a:t>
            </a:r>
          </a:p>
        </p:txBody>
      </p:sp>
    </p:spTree>
    <p:extLst>
      <p:ext uri="{BB962C8B-B14F-4D97-AF65-F5344CB8AC3E}">
        <p14:creationId xmlns:p14="http://schemas.microsoft.com/office/powerpoint/2010/main" val="977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Ordentliche Gerichtsbarkeit</a:t>
              </a:r>
            </a:p>
            <a:p>
              <a:r>
                <a:rPr lang="de-DE" sz="2400" b="1" dirty="0"/>
                <a:t> - wird ausgeübt durch folgende Gerichte: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1419703" y="3022183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4008294" y="3022183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LG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6556640" y="2923185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OLG/KG</a:t>
            </a:r>
          </a:p>
        </p:txBody>
      </p:sp>
      <p:sp>
        <p:nvSpPr>
          <p:cNvPr id="13" name="Gefaltete Ecke 12"/>
          <p:cNvSpPr/>
          <p:nvPr/>
        </p:nvSpPr>
        <p:spPr>
          <a:xfrm rot="346904">
            <a:off x="9195950" y="3056167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BGH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(Karlsruhe)</a:t>
            </a:r>
          </a:p>
        </p:txBody>
      </p:sp>
    </p:spTree>
    <p:extLst>
      <p:ext uri="{BB962C8B-B14F-4D97-AF65-F5344CB8AC3E}">
        <p14:creationId xmlns:p14="http://schemas.microsoft.com/office/powerpoint/2010/main" val="3615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Die Gerichtsbarkeit wird unterteilt in: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4.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1260758">
            <a:off x="1368652" y="278650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streitige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5643440" y="2886227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freiwillige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819764" y="4528435"/>
            <a:ext cx="1659306" cy="169519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bürgerliche Rechts-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streitig-</a:t>
            </a:r>
            <a:r>
              <a:rPr lang="de-DE"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keiten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21440123">
            <a:off x="2667807" y="4474461"/>
            <a:ext cx="1728580" cy="166453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Zivilprozess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Mahnverfahren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Zwangs-vollstreckung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5094621" y="4406603"/>
            <a:ext cx="1838619" cy="1695196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</a:t>
            </a:r>
            <a:r>
              <a:rPr lang="de-DE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erichtliche </a:t>
            </a:r>
            <a:r>
              <a:rPr lang="de-DE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Handlung begehrt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(wird nur vom Amtsgericht ausgeübt)</a:t>
            </a:r>
          </a:p>
        </p:txBody>
      </p:sp>
      <p:sp>
        <p:nvSpPr>
          <p:cNvPr id="15" name="Gefaltete Ecke 14"/>
          <p:cNvSpPr/>
          <p:nvPr/>
        </p:nvSpPr>
        <p:spPr>
          <a:xfrm rot="21232434">
            <a:off x="7022568" y="4493087"/>
            <a:ext cx="1715295" cy="1765894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Betreuung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Grundbuch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Nachlass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Registersachen</a:t>
            </a:r>
          </a:p>
        </p:txBody>
      </p:sp>
      <p:sp>
        <p:nvSpPr>
          <p:cNvPr id="16" name="Gefaltete Ecke 15"/>
          <p:cNvSpPr/>
          <p:nvPr/>
        </p:nvSpPr>
        <p:spPr>
          <a:xfrm rot="21375955">
            <a:off x="8949388" y="1744700"/>
            <a:ext cx="2105996" cy="1950603"/>
          </a:xfrm>
          <a:prstGeom prst="foldedCorner">
            <a:avLst/>
          </a:prstGeom>
          <a:solidFill>
            <a:srgbClr val="DF7BA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Straf-gerichts-barkeit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3483546" y="1753473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zivile Gerichts-barkeit</a:t>
            </a:r>
          </a:p>
        </p:txBody>
      </p:sp>
    </p:spTree>
    <p:extLst>
      <p:ext uri="{BB962C8B-B14F-4D97-AF65-F5344CB8AC3E}">
        <p14:creationId xmlns:p14="http://schemas.microsoft.com/office/powerpoint/2010/main" val="41593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Zu welcher besonderen Gerichtsbarkeit ordnen Sie folgende Sachen zu: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>
            <a:off x="1226822" y="1977421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Rechtsstreit zwischen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Arbeitgeber und Arbeitnehmer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7127581" y="197742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Rechtsstreit zwischen Bürgern und Behörden</a:t>
            </a:r>
          </a:p>
        </p:txBody>
      </p:sp>
      <p:sp>
        <p:nvSpPr>
          <p:cNvPr id="13" name="Gefaltete Ecke 12"/>
          <p:cNvSpPr/>
          <p:nvPr/>
        </p:nvSpPr>
        <p:spPr>
          <a:xfrm rot="21440123">
            <a:off x="1372940" y="4236047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Rechtsstreit wegen Steuern und Zölle</a:t>
            </a:r>
          </a:p>
        </p:txBody>
      </p:sp>
      <p:sp>
        <p:nvSpPr>
          <p:cNvPr id="14" name="Gefaltete Ecke 13"/>
          <p:cNvSpPr/>
          <p:nvPr/>
        </p:nvSpPr>
        <p:spPr>
          <a:xfrm rot="21440123">
            <a:off x="6735560" y="4423840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Rechtsstreit in Angelegenheiten der gesetzlichen Sozial-versicherung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Gefaltete Ecke 15"/>
          <p:cNvSpPr/>
          <p:nvPr/>
        </p:nvSpPr>
        <p:spPr>
          <a:xfrm>
            <a:off x="3523139" y="1964514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Arbeits-gerichtsbarkeit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9417621" y="197742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Verwaltungs-gerichtsbarkeit</a:t>
            </a:r>
          </a:p>
        </p:txBody>
      </p:sp>
      <p:sp>
        <p:nvSpPr>
          <p:cNvPr id="18" name="Gefaltete Ecke 17"/>
          <p:cNvSpPr/>
          <p:nvPr/>
        </p:nvSpPr>
        <p:spPr>
          <a:xfrm rot="217080">
            <a:off x="3573227" y="4326349"/>
            <a:ext cx="2105996" cy="1950603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Finanz-gerichtsbarkeit</a:t>
            </a:r>
          </a:p>
        </p:txBody>
      </p:sp>
      <p:sp>
        <p:nvSpPr>
          <p:cNvPr id="19" name="Gefaltete Ecke 18"/>
          <p:cNvSpPr/>
          <p:nvPr/>
        </p:nvSpPr>
        <p:spPr>
          <a:xfrm>
            <a:off x="9071329" y="4375941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Sozial-gerichtsbarkeit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efaltete Ecke 22"/>
          <p:cNvSpPr/>
          <p:nvPr/>
        </p:nvSpPr>
        <p:spPr>
          <a:xfrm>
            <a:off x="2464750" y="1977189"/>
            <a:ext cx="1704975" cy="156768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Wann ist das Amtsgericht in streitigen Zivilverfahren zuständig und wann das Landgericht?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6.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871538" y="3126029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bei einem Streitwert </a:t>
            </a:r>
            <a:r>
              <a:rPr lang="de-DE" sz="2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bis zu</a:t>
            </a:r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10.000€</a:t>
            </a:r>
          </a:p>
        </p:txBody>
      </p:sp>
      <p:sp>
        <p:nvSpPr>
          <p:cNvPr id="20" name="Gefaltete Ecke 19"/>
          <p:cNvSpPr/>
          <p:nvPr/>
        </p:nvSpPr>
        <p:spPr>
          <a:xfrm rot="21239691">
            <a:off x="3503423" y="3430216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Mietstreitigkeiten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Reisestreitigkeiten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Viehmängel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Familiensachen</a:t>
            </a:r>
          </a:p>
        </p:txBody>
      </p:sp>
      <p:sp>
        <p:nvSpPr>
          <p:cNvPr id="24" name="Gefaltete Ecke 23"/>
          <p:cNvSpPr/>
          <p:nvPr/>
        </p:nvSpPr>
        <p:spPr>
          <a:xfrm>
            <a:off x="8161491" y="1947209"/>
            <a:ext cx="1487097" cy="1365774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LG</a:t>
            </a:r>
          </a:p>
        </p:txBody>
      </p:sp>
      <p:sp>
        <p:nvSpPr>
          <p:cNvPr id="21" name="Gefaltete Ecke 20"/>
          <p:cNvSpPr/>
          <p:nvPr/>
        </p:nvSpPr>
        <p:spPr>
          <a:xfrm>
            <a:off x="6969826" y="3126029"/>
            <a:ext cx="2359024" cy="224688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bei einem Streitwert </a:t>
            </a:r>
            <a:r>
              <a:rPr lang="de-DE" sz="24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über</a:t>
            </a:r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10.000€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9365426" y="3854469"/>
            <a:ext cx="2359024" cy="224688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Amtshaftung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Handelssachen</a:t>
            </a:r>
          </a:p>
        </p:txBody>
      </p:sp>
    </p:spTree>
    <p:extLst>
      <p:ext uri="{BB962C8B-B14F-4D97-AF65-F5344CB8AC3E}">
        <p14:creationId xmlns:p14="http://schemas.microsoft.com/office/powerpoint/2010/main" val="34092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 animBg="1"/>
      <p:bldP spid="20" grpId="0" animBg="1"/>
      <p:bldP spid="24" grpId="0" animBg="1"/>
      <p:bldP spid="21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1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028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Wonach richtet sich der „</a:t>
              </a:r>
              <a:r>
                <a:rPr lang="de-DE" sz="2400" b="1" dirty="0" err="1"/>
                <a:t>allgem</a:t>
              </a:r>
              <a:r>
                <a:rPr lang="de-DE" sz="2400" b="1" dirty="0"/>
                <a:t>. Gerichtsstand“ in Zivilsachen?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7.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4546116" y="2571750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Nach dem Wohnort des Beklagten</a:t>
            </a:r>
          </a:p>
        </p:txBody>
      </p:sp>
    </p:spTree>
    <p:extLst>
      <p:ext uri="{BB962C8B-B14F-4D97-AF65-F5344CB8AC3E}">
        <p14:creationId xmlns:p14="http://schemas.microsoft.com/office/powerpoint/2010/main" val="174708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</Words>
  <Application>Microsoft Office PowerPoint</Application>
  <PresentationFormat>Breitbild</PresentationFormat>
  <Paragraphs>129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Arial</vt:lpstr>
      <vt:lpstr>Bradley Hand ITC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23</cp:revision>
  <dcterms:created xsi:type="dcterms:W3CDTF">2023-07-31T11:36:16Z</dcterms:created>
  <dcterms:modified xsi:type="dcterms:W3CDTF">2026-03-25T07:07:24Z</dcterms:modified>
</cp:coreProperties>
</file>