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9E6F"/>
    <a:srgbClr val="DF7BA1"/>
    <a:srgbClr val="CE32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2" autoAdjust="0"/>
    <p:restoredTop sz="94660"/>
  </p:normalViewPr>
  <p:slideViewPr>
    <p:cSldViewPr snapToGrid="0" showGuides="1">
      <p:cViewPr varScale="1">
        <p:scale>
          <a:sx n="123" d="100"/>
          <a:sy n="123" d="100"/>
        </p:scale>
        <p:origin x="114" y="2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8C308-9866-4A1E-8076-150B27A33A33}" type="datetimeFigureOut">
              <a:rPr lang="de-DE" smtClean="0"/>
              <a:t>30.09.2024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9BB-F58E-48E9-9ADA-79B8990780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304914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8C308-9866-4A1E-8076-150B27A33A33}" type="datetimeFigureOut">
              <a:rPr lang="de-DE" smtClean="0"/>
              <a:t>30.09.2024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9BB-F58E-48E9-9ADA-79B8990780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501446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8C308-9866-4A1E-8076-150B27A33A33}" type="datetimeFigureOut">
              <a:rPr lang="de-DE" smtClean="0"/>
              <a:t>30.09.2024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9BB-F58E-48E9-9ADA-79B8990780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73850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8C308-9866-4A1E-8076-150B27A33A33}" type="datetimeFigureOut">
              <a:rPr lang="de-DE" smtClean="0"/>
              <a:t>30.09.2024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9BB-F58E-48E9-9ADA-79B8990780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4384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8C308-9866-4A1E-8076-150B27A33A33}" type="datetimeFigureOut">
              <a:rPr lang="de-DE" smtClean="0"/>
              <a:t>30.09.2024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9BB-F58E-48E9-9ADA-79B8990780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361545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8C308-9866-4A1E-8076-150B27A33A33}" type="datetimeFigureOut">
              <a:rPr lang="de-DE" smtClean="0"/>
              <a:t>30.09.2024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9BB-F58E-48E9-9ADA-79B8990780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943979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8C308-9866-4A1E-8076-150B27A33A33}" type="datetimeFigureOut">
              <a:rPr lang="de-DE" smtClean="0"/>
              <a:t>30.09.2024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9BB-F58E-48E9-9ADA-79B8990780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277456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8C308-9866-4A1E-8076-150B27A33A33}" type="datetimeFigureOut">
              <a:rPr lang="de-DE" smtClean="0"/>
              <a:t>30.09.2024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9BB-F58E-48E9-9ADA-79B8990780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3624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8C308-9866-4A1E-8076-150B27A33A33}" type="datetimeFigureOut">
              <a:rPr lang="de-DE" smtClean="0"/>
              <a:t>30.09.2024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9BB-F58E-48E9-9ADA-79B8990780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04683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8C308-9866-4A1E-8076-150B27A33A33}" type="datetimeFigureOut">
              <a:rPr lang="de-DE" smtClean="0"/>
              <a:t>30.09.2024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9BB-F58E-48E9-9ADA-79B8990780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45534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8C308-9866-4A1E-8076-150B27A33A33}" type="datetimeFigureOut">
              <a:rPr lang="de-DE" smtClean="0"/>
              <a:t>30.09.2024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9BB-F58E-48E9-9ADA-79B8990780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142534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08C308-9866-4A1E-8076-150B27A33A33}" type="datetimeFigureOut">
              <a:rPr lang="de-DE" smtClean="0"/>
              <a:t>30.09.2024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F009BB-F58E-48E9-9ADA-79B8990780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47092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bgerundetes Rechteck 1"/>
          <p:cNvSpPr/>
          <p:nvPr/>
        </p:nvSpPr>
        <p:spPr>
          <a:xfrm>
            <a:off x="2988912" y="143601"/>
            <a:ext cx="6472988" cy="563230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Geschäftsgang – </a:t>
            </a:r>
            <a:r>
              <a:rPr lang="de-DE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Quiz 1</a:t>
            </a:r>
            <a:endParaRPr lang="de-DE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anose="03070402050302030203" pitchFamily="66" charset="0"/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mtClean="0">
                <a:solidFill>
                  <a:schemeClr val="tx1"/>
                </a:solidFill>
              </a:rPr>
              <a:t>KG-Ref.AF Carus</a:t>
            </a:r>
            <a:endParaRPr lang="de-DE" dirty="0">
              <a:solidFill>
                <a:schemeClr val="tx1"/>
              </a:solidFill>
            </a:endParaRPr>
          </a:p>
        </p:txBody>
      </p:sp>
      <p:grpSp>
        <p:nvGrpSpPr>
          <p:cNvPr id="6" name="Gruppieren 5"/>
          <p:cNvGrpSpPr/>
          <p:nvPr/>
        </p:nvGrpSpPr>
        <p:grpSpPr>
          <a:xfrm>
            <a:off x="871538" y="544561"/>
            <a:ext cx="8853668" cy="1233852"/>
            <a:chOff x="871538" y="1405759"/>
            <a:chExt cx="8853668" cy="1233852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4" name="Abgerundetes Rechteck 3"/>
            <p:cNvSpPr/>
            <p:nvPr/>
          </p:nvSpPr>
          <p:spPr>
            <a:xfrm>
              <a:off x="1721644" y="1604535"/>
              <a:ext cx="8003562" cy="103507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24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Warum ist die Gewaltenteilung wichtig und in welchem Artikel des Grundgesetzes ist sie verankert?</a:t>
              </a:r>
              <a:endParaRPr lang="de-DE" sz="2400" b="1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3" name="Ellipse 2"/>
            <p:cNvSpPr/>
            <p:nvPr/>
          </p:nvSpPr>
          <p:spPr>
            <a:xfrm>
              <a:off x="871538" y="1405759"/>
              <a:ext cx="914400" cy="914400"/>
            </a:xfrm>
            <a:prstGeom prst="ellipse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36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1.</a:t>
              </a:r>
              <a:endParaRPr lang="de-DE" sz="3600" b="1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sp>
        <p:nvSpPr>
          <p:cNvPr id="22" name="Gefaltete Ecke 21"/>
          <p:cNvSpPr/>
          <p:nvPr/>
        </p:nvSpPr>
        <p:spPr>
          <a:xfrm>
            <a:off x="2144582" y="2817171"/>
            <a:ext cx="2105996" cy="1950603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Damit der Staat </a:t>
            </a:r>
            <a:r>
              <a:rPr lang="de-DE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seine…</a:t>
            </a:r>
            <a:endParaRPr lang="de-DE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38" name="Wolkenförmige Legende 37"/>
          <p:cNvSpPr/>
          <p:nvPr/>
        </p:nvSpPr>
        <p:spPr>
          <a:xfrm>
            <a:off x="9417621" y="143601"/>
            <a:ext cx="2417556" cy="1013608"/>
          </a:xfrm>
          <a:prstGeom prst="cloudCallout">
            <a:avLst>
              <a:gd name="adj1" fmla="val -59247"/>
              <a:gd name="adj2" fmla="val -3476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die schnellen 7</a:t>
            </a:r>
            <a:endParaRPr lang="de-DE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anose="03070402050302030203" pitchFamily="66" charset="0"/>
            </a:endParaRPr>
          </a:p>
        </p:txBody>
      </p:sp>
      <p:sp>
        <p:nvSpPr>
          <p:cNvPr id="5" name="Ellipse 4"/>
          <p:cNvSpPr/>
          <p:nvPr/>
        </p:nvSpPr>
        <p:spPr>
          <a:xfrm>
            <a:off x="162755" y="143601"/>
            <a:ext cx="681480" cy="701723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 smtClean="0"/>
              <a:t>Q01</a:t>
            </a:r>
            <a:endParaRPr lang="de-DE" sz="2000" b="1" dirty="0"/>
          </a:p>
        </p:txBody>
      </p:sp>
      <p:sp>
        <p:nvSpPr>
          <p:cNvPr id="13" name="Gefaltete Ecke 12"/>
          <p:cNvSpPr/>
          <p:nvPr/>
        </p:nvSpPr>
        <p:spPr>
          <a:xfrm rot="21260758">
            <a:off x="4216261" y="3418169"/>
            <a:ext cx="2105996" cy="1950603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…Macht </a:t>
            </a:r>
            <a:r>
              <a:rPr lang="de-DE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nicht </a:t>
            </a:r>
            <a:r>
              <a:rPr lang="de-DE" sz="28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un</a:t>
            </a:r>
            <a:r>
              <a:rPr lang="de-DE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-kontrolliert…</a:t>
            </a:r>
            <a:endParaRPr lang="de-DE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4" name="Gefaltete Ecke 13"/>
          <p:cNvSpPr/>
          <p:nvPr/>
        </p:nvSpPr>
        <p:spPr>
          <a:xfrm>
            <a:off x="6300607" y="3418169"/>
            <a:ext cx="2105996" cy="1950603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…einsetzen kann.</a:t>
            </a:r>
            <a:endParaRPr lang="de-DE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1" name="Gefaltete Ecke 10"/>
          <p:cNvSpPr/>
          <p:nvPr/>
        </p:nvSpPr>
        <p:spPr>
          <a:xfrm rot="21391612">
            <a:off x="9573401" y="2879171"/>
            <a:ext cx="2105996" cy="1950603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Art. 20 </a:t>
            </a:r>
          </a:p>
          <a:p>
            <a:pPr algn="ctr"/>
            <a:r>
              <a:rPr lang="de-DE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GG</a:t>
            </a:r>
            <a:endParaRPr lang="de-DE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4187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13" grpId="0" animBg="1"/>
      <p:bldP spid="14" grpId="0" animBg="1"/>
      <p:bldP spid="1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bgerundetes Rechteck 1"/>
          <p:cNvSpPr/>
          <p:nvPr/>
        </p:nvSpPr>
        <p:spPr>
          <a:xfrm>
            <a:off x="2988912" y="143601"/>
            <a:ext cx="6472988" cy="56323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Geschäftsgang – </a:t>
            </a:r>
            <a:r>
              <a:rPr lang="de-DE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Quiz 1</a:t>
            </a:r>
            <a:endParaRPr lang="de-DE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anose="03070402050302030203" pitchFamily="66" charset="0"/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0" y="6551736"/>
            <a:ext cx="871538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2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mtClean="0">
                <a:solidFill>
                  <a:schemeClr val="tx1"/>
                </a:solidFill>
              </a:rPr>
              <a:t>KG-Ref.AF Carus</a:t>
            </a:r>
            <a:endParaRPr lang="de-DE" dirty="0">
              <a:solidFill>
                <a:schemeClr val="tx1"/>
              </a:solidFill>
            </a:endParaRPr>
          </a:p>
        </p:txBody>
      </p:sp>
      <p:grpSp>
        <p:nvGrpSpPr>
          <p:cNvPr id="6" name="Gruppieren 5"/>
          <p:cNvGrpSpPr/>
          <p:nvPr/>
        </p:nvGrpSpPr>
        <p:grpSpPr>
          <a:xfrm>
            <a:off x="871538" y="544561"/>
            <a:ext cx="8853668" cy="1396188"/>
            <a:chOff x="871538" y="1405759"/>
            <a:chExt cx="8853668" cy="1396188"/>
          </a:xfrm>
        </p:grpSpPr>
        <p:sp>
          <p:nvSpPr>
            <p:cNvPr id="4" name="Abgerundetes Rechteck 3"/>
            <p:cNvSpPr/>
            <p:nvPr/>
          </p:nvSpPr>
          <p:spPr>
            <a:xfrm>
              <a:off x="1721644" y="1604534"/>
              <a:ext cx="8003562" cy="1197413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2400" b="1" dirty="0" smtClean="0">
                  <a:solidFill>
                    <a:schemeClr val="tx2">
                      <a:lumMod val="50000"/>
                    </a:schemeClr>
                  </a:solidFill>
                </a:rPr>
                <a:t>Nennen Sie die „3 Säulen“ die, die Gewaltenteilung ausmachen. Und nennen Sie je ein Beispiel für das ausführende Organ.</a:t>
              </a:r>
              <a:endParaRPr lang="de-DE" sz="24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3" name="Ellipse 2"/>
            <p:cNvSpPr/>
            <p:nvPr/>
          </p:nvSpPr>
          <p:spPr>
            <a:xfrm>
              <a:off x="871538" y="1405759"/>
              <a:ext cx="914400" cy="91440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3600" dirty="0" smtClean="0">
                  <a:solidFill>
                    <a:schemeClr val="tx2">
                      <a:lumMod val="50000"/>
                    </a:schemeClr>
                  </a:solidFill>
                </a:rPr>
                <a:t>2</a:t>
              </a:r>
              <a:r>
                <a:rPr lang="de-DE" sz="3600" dirty="0" smtClean="0"/>
                <a:t>.</a:t>
              </a:r>
              <a:endParaRPr lang="de-DE" sz="3600" dirty="0"/>
            </a:p>
          </p:txBody>
        </p:sp>
      </p:grpSp>
      <p:sp>
        <p:nvSpPr>
          <p:cNvPr id="22" name="Gefaltete Ecke 21"/>
          <p:cNvSpPr/>
          <p:nvPr/>
        </p:nvSpPr>
        <p:spPr>
          <a:xfrm rot="21260758">
            <a:off x="8645076" y="2039748"/>
            <a:ext cx="2105996" cy="1950603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Judikative</a:t>
            </a:r>
            <a:endParaRPr lang="de-DE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38" name="Wolkenförmige Legende 37"/>
          <p:cNvSpPr/>
          <p:nvPr/>
        </p:nvSpPr>
        <p:spPr>
          <a:xfrm>
            <a:off x="9417621" y="143601"/>
            <a:ext cx="2417556" cy="1013608"/>
          </a:xfrm>
          <a:prstGeom prst="cloudCallout">
            <a:avLst>
              <a:gd name="adj1" fmla="val -59247"/>
              <a:gd name="adj2" fmla="val -3476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die schnellen 7</a:t>
            </a:r>
            <a:endParaRPr lang="de-DE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anose="03070402050302030203" pitchFamily="66" charset="0"/>
            </a:endParaRPr>
          </a:p>
        </p:txBody>
      </p:sp>
      <p:sp>
        <p:nvSpPr>
          <p:cNvPr id="11" name="Gefaltete Ecke 10"/>
          <p:cNvSpPr/>
          <p:nvPr/>
        </p:nvSpPr>
        <p:spPr>
          <a:xfrm>
            <a:off x="8590369" y="3468102"/>
            <a:ext cx="2105996" cy="1950603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Rechts-sprechende Gewalt</a:t>
            </a:r>
            <a:endParaRPr lang="de-DE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2" name="Gefaltete Ecke 11"/>
          <p:cNvSpPr/>
          <p:nvPr/>
        </p:nvSpPr>
        <p:spPr>
          <a:xfrm>
            <a:off x="4880305" y="2076187"/>
            <a:ext cx="2105996" cy="1950603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Executive</a:t>
            </a:r>
            <a:endParaRPr lang="de-DE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3" name="Gefaltete Ecke 12"/>
          <p:cNvSpPr/>
          <p:nvPr/>
        </p:nvSpPr>
        <p:spPr>
          <a:xfrm rot="459888">
            <a:off x="4795889" y="3336369"/>
            <a:ext cx="2105996" cy="1950603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Voll-</a:t>
            </a:r>
          </a:p>
          <a:p>
            <a:pPr algn="ctr"/>
            <a:r>
              <a:rPr lang="de-DE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ziehende</a:t>
            </a:r>
          </a:p>
          <a:p>
            <a:pPr algn="ctr"/>
            <a:r>
              <a:rPr lang="de-DE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Gewalt</a:t>
            </a:r>
            <a:endParaRPr lang="de-DE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4" name="Gefaltete Ecke 13"/>
          <p:cNvSpPr/>
          <p:nvPr/>
        </p:nvSpPr>
        <p:spPr>
          <a:xfrm rot="220313">
            <a:off x="1100192" y="2036702"/>
            <a:ext cx="2105608" cy="1956693"/>
          </a:xfrm>
          <a:prstGeom prst="foldedCorner">
            <a:avLst/>
          </a:prstGeom>
          <a:solidFill>
            <a:srgbClr val="EB9E6F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Legislative</a:t>
            </a:r>
            <a:endParaRPr lang="de-DE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5" name="Gefaltete Ecke 14"/>
          <p:cNvSpPr/>
          <p:nvPr/>
        </p:nvSpPr>
        <p:spPr>
          <a:xfrm rot="21260758">
            <a:off x="1069333" y="3527997"/>
            <a:ext cx="2105996" cy="1950603"/>
          </a:xfrm>
          <a:prstGeom prst="foldedCorner">
            <a:avLst/>
          </a:prstGeom>
          <a:solidFill>
            <a:srgbClr val="EB9E6F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Gesetz-</a:t>
            </a:r>
          </a:p>
          <a:p>
            <a:pPr algn="ctr"/>
            <a:r>
              <a:rPr lang="de-DE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Gebende</a:t>
            </a:r>
          </a:p>
          <a:p>
            <a:pPr algn="ctr"/>
            <a:r>
              <a:rPr lang="de-DE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Gewalt</a:t>
            </a:r>
            <a:endParaRPr lang="de-DE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6" name="Gefaltete Ecke 15"/>
          <p:cNvSpPr/>
          <p:nvPr/>
        </p:nvSpPr>
        <p:spPr>
          <a:xfrm rot="220313">
            <a:off x="1105644" y="5324997"/>
            <a:ext cx="1648525" cy="1407703"/>
          </a:xfrm>
          <a:prstGeom prst="foldedCorner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Bundestag</a:t>
            </a:r>
          </a:p>
          <a:p>
            <a:pPr algn="ctr"/>
            <a:r>
              <a:rPr lang="de-DE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Parlamente</a:t>
            </a:r>
            <a:endParaRPr lang="de-DE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7" name="Gefaltete Ecke 16"/>
          <p:cNvSpPr/>
          <p:nvPr/>
        </p:nvSpPr>
        <p:spPr>
          <a:xfrm rot="21448574">
            <a:off x="4816765" y="5095311"/>
            <a:ext cx="1648525" cy="1407703"/>
          </a:xfrm>
          <a:prstGeom prst="foldedCorner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Regierung</a:t>
            </a:r>
          </a:p>
          <a:p>
            <a:pPr algn="ctr"/>
            <a:r>
              <a:rPr lang="de-DE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Polizei</a:t>
            </a:r>
          </a:p>
          <a:p>
            <a:pPr algn="ctr"/>
            <a:r>
              <a:rPr lang="de-DE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Behörden</a:t>
            </a:r>
            <a:endParaRPr lang="de-DE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8" name="Gefaltete Ecke 17"/>
          <p:cNvSpPr/>
          <p:nvPr/>
        </p:nvSpPr>
        <p:spPr>
          <a:xfrm rot="21444131">
            <a:off x="8873810" y="5087935"/>
            <a:ext cx="1648525" cy="1407703"/>
          </a:xfrm>
          <a:prstGeom prst="foldedCorner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Bundesgeichts</a:t>
            </a:r>
            <a:r>
              <a:rPr lang="de-DE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-hof</a:t>
            </a:r>
          </a:p>
          <a:p>
            <a:pPr algn="ctr"/>
            <a:r>
              <a:rPr lang="de-DE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Gerichte</a:t>
            </a:r>
            <a:endParaRPr lang="de-DE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755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bgerundetes Rechteck 1"/>
          <p:cNvSpPr/>
          <p:nvPr/>
        </p:nvSpPr>
        <p:spPr>
          <a:xfrm>
            <a:off x="2988912" y="143601"/>
            <a:ext cx="6472988" cy="56323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Geschäftsgang – </a:t>
            </a:r>
            <a:r>
              <a:rPr lang="de-DE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Quiz 1</a:t>
            </a:r>
            <a:endParaRPr lang="de-DE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anose="03070402050302030203" pitchFamily="66" charset="0"/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0" y="6551736"/>
            <a:ext cx="871538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0" name="Rechteck 9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mtClean="0">
                <a:solidFill>
                  <a:schemeClr val="tx1"/>
                </a:solidFill>
              </a:rPr>
              <a:t>KG-Ref.AF Carus</a:t>
            </a:r>
            <a:endParaRPr lang="de-DE" dirty="0">
              <a:solidFill>
                <a:schemeClr val="tx1"/>
              </a:solidFill>
            </a:endParaRPr>
          </a:p>
        </p:txBody>
      </p:sp>
      <p:grpSp>
        <p:nvGrpSpPr>
          <p:cNvPr id="6" name="Gruppieren 5"/>
          <p:cNvGrpSpPr/>
          <p:nvPr/>
        </p:nvGrpSpPr>
        <p:grpSpPr>
          <a:xfrm>
            <a:off x="871538" y="544561"/>
            <a:ext cx="8853668" cy="1233852"/>
            <a:chOff x="871538" y="1405759"/>
            <a:chExt cx="8853668" cy="1233852"/>
          </a:xfrm>
        </p:grpSpPr>
        <p:sp>
          <p:nvSpPr>
            <p:cNvPr id="4" name="Abgerundetes Rechteck 3"/>
            <p:cNvSpPr/>
            <p:nvPr/>
          </p:nvSpPr>
          <p:spPr>
            <a:xfrm>
              <a:off x="1721644" y="1604535"/>
              <a:ext cx="8003562" cy="103507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2400" b="1" dirty="0" smtClean="0">
                  <a:solidFill>
                    <a:schemeClr val="tx2">
                      <a:lumMod val="50000"/>
                    </a:schemeClr>
                  </a:solidFill>
                </a:rPr>
                <a:t>Ordentliche Gerichtsbarkeit</a:t>
              </a:r>
            </a:p>
            <a:p>
              <a:r>
                <a:rPr lang="de-DE" sz="2400" b="1" dirty="0" smtClean="0">
                  <a:solidFill>
                    <a:schemeClr val="tx2">
                      <a:lumMod val="50000"/>
                    </a:schemeClr>
                  </a:solidFill>
                </a:rPr>
                <a:t> - wird ausgeübt durch folgende Gerichte:</a:t>
              </a:r>
              <a:endParaRPr lang="de-DE" sz="24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3" name="Ellipse 2"/>
            <p:cNvSpPr/>
            <p:nvPr/>
          </p:nvSpPr>
          <p:spPr>
            <a:xfrm>
              <a:off x="871538" y="1405759"/>
              <a:ext cx="914400" cy="91440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3600" dirty="0">
                  <a:solidFill>
                    <a:schemeClr val="tx2">
                      <a:lumMod val="50000"/>
                    </a:schemeClr>
                  </a:solidFill>
                </a:rPr>
                <a:t>3</a:t>
              </a:r>
              <a:r>
                <a:rPr lang="de-DE" sz="3600" dirty="0" smtClean="0">
                  <a:solidFill>
                    <a:schemeClr val="tx2">
                      <a:lumMod val="50000"/>
                    </a:schemeClr>
                  </a:solidFill>
                </a:rPr>
                <a:t>.</a:t>
              </a:r>
              <a:endParaRPr lang="de-DE" sz="3600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sp>
        <p:nvSpPr>
          <p:cNvPr id="22" name="Gefaltete Ecke 21"/>
          <p:cNvSpPr/>
          <p:nvPr/>
        </p:nvSpPr>
        <p:spPr>
          <a:xfrm rot="21260758">
            <a:off x="1419703" y="3022183"/>
            <a:ext cx="2105996" cy="1950603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AG</a:t>
            </a:r>
            <a:endParaRPr lang="de-DE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38" name="Wolkenförmige Legende 37"/>
          <p:cNvSpPr/>
          <p:nvPr/>
        </p:nvSpPr>
        <p:spPr>
          <a:xfrm>
            <a:off x="9417621" y="143601"/>
            <a:ext cx="2417556" cy="1013608"/>
          </a:xfrm>
          <a:prstGeom prst="cloudCallout">
            <a:avLst>
              <a:gd name="adj1" fmla="val -59247"/>
              <a:gd name="adj2" fmla="val -3476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die schnellen 7</a:t>
            </a:r>
            <a:endParaRPr lang="de-DE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anose="03070402050302030203" pitchFamily="66" charset="0"/>
            </a:endParaRPr>
          </a:p>
        </p:txBody>
      </p:sp>
      <p:sp>
        <p:nvSpPr>
          <p:cNvPr id="11" name="Gefaltete Ecke 10"/>
          <p:cNvSpPr/>
          <p:nvPr/>
        </p:nvSpPr>
        <p:spPr>
          <a:xfrm>
            <a:off x="4008294" y="3022183"/>
            <a:ext cx="2105996" cy="1950603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LG</a:t>
            </a:r>
            <a:endParaRPr lang="de-DE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2" name="Gefaltete Ecke 11"/>
          <p:cNvSpPr/>
          <p:nvPr/>
        </p:nvSpPr>
        <p:spPr>
          <a:xfrm>
            <a:off x="6556640" y="2923185"/>
            <a:ext cx="2105996" cy="1950603"/>
          </a:xfrm>
          <a:prstGeom prst="foldedCorner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OLG/KG</a:t>
            </a:r>
            <a:endParaRPr lang="de-DE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3" name="Gefaltete Ecke 12"/>
          <p:cNvSpPr/>
          <p:nvPr/>
        </p:nvSpPr>
        <p:spPr>
          <a:xfrm rot="346904">
            <a:off x="9195950" y="3056167"/>
            <a:ext cx="2105996" cy="1950603"/>
          </a:xfrm>
          <a:prstGeom prst="foldedCorner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BGH</a:t>
            </a:r>
          </a:p>
          <a:p>
            <a:pPr algn="ctr"/>
            <a:r>
              <a:rPr lang="de-DE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(Karlsruhe)</a:t>
            </a:r>
            <a:endParaRPr lang="de-DE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5822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11" grpId="0" animBg="1"/>
      <p:bldP spid="12" grpId="0" animBg="1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bgerundetes Rechteck 1"/>
          <p:cNvSpPr/>
          <p:nvPr/>
        </p:nvSpPr>
        <p:spPr>
          <a:xfrm>
            <a:off x="2988912" y="143601"/>
            <a:ext cx="6472988" cy="56323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Geschäftsgang – </a:t>
            </a:r>
            <a:r>
              <a:rPr lang="de-DE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Quiz 1</a:t>
            </a:r>
            <a:endParaRPr lang="de-DE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anose="03070402050302030203" pitchFamily="66" charset="0"/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0" y="6551736"/>
            <a:ext cx="871538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10" name="Rechteck 9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mtClean="0">
                <a:solidFill>
                  <a:schemeClr val="tx1"/>
                </a:solidFill>
              </a:rPr>
              <a:t>KG-Ref.AF Carus</a:t>
            </a:r>
            <a:endParaRPr lang="de-DE" dirty="0">
              <a:solidFill>
                <a:schemeClr val="tx1"/>
              </a:solidFill>
            </a:endParaRPr>
          </a:p>
        </p:txBody>
      </p:sp>
      <p:grpSp>
        <p:nvGrpSpPr>
          <p:cNvPr id="6" name="Gruppieren 5"/>
          <p:cNvGrpSpPr/>
          <p:nvPr/>
        </p:nvGrpSpPr>
        <p:grpSpPr>
          <a:xfrm>
            <a:off x="871538" y="544561"/>
            <a:ext cx="8853668" cy="1233852"/>
            <a:chOff x="871538" y="1405759"/>
            <a:chExt cx="8853668" cy="1233852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4" name="Abgerundetes Rechteck 3"/>
            <p:cNvSpPr/>
            <p:nvPr/>
          </p:nvSpPr>
          <p:spPr>
            <a:xfrm>
              <a:off x="1721644" y="1604535"/>
              <a:ext cx="8003562" cy="103507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2400" b="1" dirty="0" smtClean="0">
                  <a:solidFill>
                    <a:schemeClr val="tx2">
                      <a:lumMod val="50000"/>
                    </a:schemeClr>
                  </a:solidFill>
                </a:rPr>
                <a:t>Die Gerichtsbarkeit wird unterteilt in:</a:t>
              </a:r>
              <a:endParaRPr lang="de-DE" sz="24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3" name="Ellipse 2"/>
            <p:cNvSpPr/>
            <p:nvPr/>
          </p:nvSpPr>
          <p:spPr>
            <a:xfrm>
              <a:off x="871538" y="1405759"/>
              <a:ext cx="914400" cy="914400"/>
            </a:xfrm>
            <a:prstGeom prst="ellipse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3600" dirty="0" smtClean="0">
                  <a:solidFill>
                    <a:schemeClr val="tx2">
                      <a:lumMod val="50000"/>
                    </a:schemeClr>
                  </a:solidFill>
                </a:rPr>
                <a:t>4</a:t>
              </a:r>
              <a:r>
                <a:rPr lang="de-DE" sz="3600" dirty="0" smtClean="0"/>
                <a:t>.</a:t>
              </a:r>
              <a:endParaRPr lang="de-DE" sz="3600" dirty="0"/>
            </a:p>
          </p:txBody>
        </p:sp>
      </p:grpSp>
      <p:sp>
        <p:nvSpPr>
          <p:cNvPr id="22" name="Gefaltete Ecke 21"/>
          <p:cNvSpPr/>
          <p:nvPr/>
        </p:nvSpPr>
        <p:spPr>
          <a:xfrm rot="21260758">
            <a:off x="1368652" y="2786508"/>
            <a:ext cx="2105996" cy="1950603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streitige</a:t>
            </a:r>
            <a:endParaRPr lang="de-DE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38" name="Wolkenförmige Legende 37"/>
          <p:cNvSpPr/>
          <p:nvPr/>
        </p:nvSpPr>
        <p:spPr>
          <a:xfrm>
            <a:off x="9417621" y="143601"/>
            <a:ext cx="2417556" cy="1013608"/>
          </a:xfrm>
          <a:prstGeom prst="cloudCallout">
            <a:avLst>
              <a:gd name="adj1" fmla="val -59247"/>
              <a:gd name="adj2" fmla="val -3476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die schnellen 7</a:t>
            </a:r>
            <a:endParaRPr lang="de-DE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anose="03070402050302030203" pitchFamily="66" charset="0"/>
            </a:endParaRPr>
          </a:p>
        </p:txBody>
      </p:sp>
      <p:sp>
        <p:nvSpPr>
          <p:cNvPr id="11" name="Gefaltete Ecke 10"/>
          <p:cNvSpPr/>
          <p:nvPr/>
        </p:nvSpPr>
        <p:spPr>
          <a:xfrm>
            <a:off x="5643440" y="2886227"/>
            <a:ext cx="2105996" cy="1950603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freiwillige</a:t>
            </a:r>
            <a:endParaRPr lang="de-DE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2" name="Gefaltete Ecke 11"/>
          <p:cNvSpPr/>
          <p:nvPr/>
        </p:nvSpPr>
        <p:spPr>
          <a:xfrm>
            <a:off x="819764" y="4528435"/>
            <a:ext cx="1659306" cy="1695198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b</a:t>
            </a:r>
            <a:r>
              <a:rPr lang="de-DE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ürgerliche Rechts-</a:t>
            </a:r>
          </a:p>
          <a:p>
            <a:pPr algn="ctr"/>
            <a:r>
              <a:rPr lang="de-DE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s</a:t>
            </a:r>
            <a:r>
              <a:rPr lang="de-DE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treitig-</a:t>
            </a:r>
            <a:r>
              <a:rPr lang="de-DE" sz="2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keiten</a:t>
            </a:r>
            <a:endParaRPr lang="de-DE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3" name="Gefaltete Ecke 12"/>
          <p:cNvSpPr/>
          <p:nvPr/>
        </p:nvSpPr>
        <p:spPr>
          <a:xfrm rot="21440123">
            <a:off x="2667807" y="4474461"/>
            <a:ext cx="1728580" cy="1664534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Zivilprozess</a:t>
            </a:r>
          </a:p>
          <a:p>
            <a:pPr algn="ctr"/>
            <a:r>
              <a:rPr lang="de-DE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Mahnverfahren</a:t>
            </a:r>
          </a:p>
          <a:p>
            <a:pPr algn="ctr"/>
            <a:r>
              <a:rPr lang="de-DE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Zwangs-vollstreckung</a:t>
            </a:r>
            <a:endParaRPr lang="de-DE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4" name="Gefaltete Ecke 13"/>
          <p:cNvSpPr/>
          <p:nvPr/>
        </p:nvSpPr>
        <p:spPr>
          <a:xfrm>
            <a:off x="5094621" y="4406603"/>
            <a:ext cx="1838619" cy="1695196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g</a:t>
            </a:r>
            <a:r>
              <a:rPr lang="de-DE" sz="1600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erichtliche </a:t>
            </a:r>
            <a:r>
              <a:rPr lang="de-DE" sz="1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Handlung begehrt</a:t>
            </a:r>
          </a:p>
          <a:p>
            <a:pPr algn="ctr"/>
            <a:r>
              <a:rPr lang="de-DE" sz="1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(wird nur vom Amtsgericht ausgeübt)</a:t>
            </a:r>
            <a:endParaRPr lang="de-DE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5" name="Gefaltete Ecke 14"/>
          <p:cNvSpPr/>
          <p:nvPr/>
        </p:nvSpPr>
        <p:spPr>
          <a:xfrm rot="21232434">
            <a:off x="7022568" y="4493087"/>
            <a:ext cx="1715295" cy="1765894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Betreuung</a:t>
            </a:r>
          </a:p>
          <a:p>
            <a:pPr algn="ctr"/>
            <a:r>
              <a:rPr lang="de-DE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Grundbuch</a:t>
            </a:r>
          </a:p>
          <a:p>
            <a:pPr algn="ctr"/>
            <a:r>
              <a:rPr lang="de-DE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Nachlass</a:t>
            </a:r>
          </a:p>
          <a:p>
            <a:pPr algn="ctr"/>
            <a:r>
              <a:rPr lang="de-DE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Registersachen</a:t>
            </a:r>
          </a:p>
        </p:txBody>
      </p:sp>
      <p:sp>
        <p:nvSpPr>
          <p:cNvPr id="16" name="Gefaltete Ecke 15"/>
          <p:cNvSpPr/>
          <p:nvPr/>
        </p:nvSpPr>
        <p:spPr>
          <a:xfrm rot="21375955">
            <a:off x="8949388" y="1744700"/>
            <a:ext cx="2105996" cy="1950603"/>
          </a:xfrm>
          <a:prstGeom prst="foldedCorner">
            <a:avLst/>
          </a:prstGeom>
          <a:solidFill>
            <a:srgbClr val="DF7BA1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Straf-gerichts-barkeit</a:t>
            </a:r>
          </a:p>
        </p:txBody>
      </p:sp>
      <p:sp>
        <p:nvSpPr>
          <p:cNvPr id="17" name="Gefaltete Ecke 16"/>
          <p:cNvSpPr/>
          <p:nvPr/>
        </p:nvSpPr>
        <p:spPr>
          <a:xfrm>
            <a:off x="3483546" y="1753473"/>
            <a:ext cx="2105996" cy="1950603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zivile Gerichts-barkeit</a:t>
            </a:r>
          </a:p>
        </p:txBody>
      </p:sp>
    </p:spTree>
    <p:extLst>
      <p:ext uri="{BB962C8B-B14F-4D97-AF65-F5344CB8AC3E}">
        <p14:creationId xmlns:p14="http://schemas.microsoft.com/office/powerpoint/2010/main" val="4159308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bgerundetes Rechteck 1"/>
          <p:cNvSpPr/>
          <p:nvPr/>
        </p:nvSpPr>
        <p:spPr>
          <a:xfrm>
            <a:off x="2988912" y="143601"/>
            <a:ext cx="6472988" cy="56323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Geschäftsgang – </a:t>
            </a:r>
            <a:r>
              <a:rPr lang="de-DE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Quiz 1</a:t>
            </a:r>
            <a:endParaRPr lang="de-DE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anose="03070402050302030203" pitchFamily="66" charset="0"/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0" y="6551736"/>
            <a:ext cx="871538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5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mtClean="0">
                <a:solidFill>
                  <a:schemeClr val="tx1"/>
                </a:solidFill>
              </a:rPr>
              <a:t>KG-Ref.AF Carus</a:t>
            </a:r>
            <a:endParaRPr lang="de-DE" dirty="0">
              <a:solidFill>
                <a:schemeClr val="tx1"/>
              </a:solidFill>
            </a:endParaRPr>
          </a:p>
        </p:txBody>
      </p:sp>
      <p:grpSp>
        <p:nvGrpSpPr>
          <p:cNvPr id="6" name="Gruppieren 5"/>
          <p:cNvGrpSpPr/>
          <p:nvPr/>
        </p:nvGrpSpPr>
        <p:grpSpPr>
          <a:xfrm>
            <a:off x="871538" y="544561"/>
            <a:ext cx="8853668" cy="1233852"/>
            <a:chOff x="871538" y="1405759"/>
            <a:chExt cx="8853668" cy="1233852"/>
          </a:xfrm>
        </p:grpSpPr>
        <p:sp>
          <p:nvSpPr>
            <p:cNvPr id="4" name="Abgerundetes Rechteck 3"/>
            <p:cNvSpPr/>
            <p:nvPr/>
          </p:nvSpPr>
          <p:spPr>
            <a:xfrm>
              <a:off x="1721644" y="1604535"/>
              <a:ext cx="8003562" cy="103507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2400" b="1" dirty="0" smtClean="0">
                  <a:solidFill>
                    <a:schemeClr val="tx2">
                      <a:lumMod val="50000"/>
                    </a:schemeClr>
                  </a:solidFill>
                </a:rPr>
                <a:t>Zu welcher besonderen Gerichtsbarkeit ordnen Sie folgende Sachen zu:</a:t>
              </a:r>
              <a:endParaRPr lang="de-DE" sz="24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3" name="Ellipse 2"/>
            <p:cNvSpPr/>
            <p:nvPr/>
          </p:nvSpPr>
          <p:spPr>
            <a:xfrm>
              <a:off x="871538" y="1405759"/>
              <a:ext cx="914400" cy="91440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3600" dirty="0">
                  <a:solidFill>
                    <a:schemeClr val="tx2">
                      <a:lumMod val="50000"/>
                    </a:schemeClr>
                  </a:solidFill>
                </a:rPr>
                <a:t>5</a:t>
              </a:r>
              <a:r>
                <a:rPr lang="de-DE" sz="3600" dirty="0" smtClean="0">
                  <a:solidFill>
                    <a:schemeClr val="tx2">
                      <a:lumMod val="50000"/>
                    </a:schemeClr>
                  </a:solidFill>
                </a:rPr>
                <a:t>.</a:t>
              </a:r>
              <a:endParaRPr lang="de-DE" sz="3600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sp>
        <p:nvSpPr>
          <p:cNvPr id="22" name="Gefaltete Ecke 21"/>
          <p:cNvSpPr/>
          <p:nvPr/>
        </p:nvSpPr>
        <p:spPr>
          <a:xfrm>
            <a:off x="1226822" y="1977421"/>
            <a:ext cx="2105996" cy="1950603"/>
          </a:xfrm>
          <a:prstGeom prst="foldedCorner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Rechtsstreit zwischen</a:t>
            </a:r>
          </a:p>
          <a:p>
            <a:pPr algn="ctr"/>
            <a:r>
              <a:rPr lang="de-DE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Arbeitgeber und Arbeitnehmer</a:t>
            </a:r>
            <a:endParaRPr lang="de-DE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38" name="Wolkenförmige Legende 37"/>
          <p:cNvSpPr/>
          <p:nvPr/>
        </p:nvSpPr>
        <p:spPr>
          <a:xfrm>
            <a:off x="9417621" y="143601"/>
            <a:ext cx="2417556" cy="1013608"/>
          </a:xfrm>
          <a:prstGeom prst="cloudCallout">
            <a:avLst>
              <a:gd name="adj1" fmla="val -59247"/>
              <a:gd name="adj2" fmla="val -3476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die schnellen 7</a:t>
            </a:r>
            <a:endParaRPr lang="de-DE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anose="03070402050302030203" pitchFamily="66" charset="0"/>
            </a:endParaRPr>
          </a:p>
        </p:txBody>
      </p:sp>
      <p:sp>
        <p:nvSpPr>
          <p:cNvPr id="12" name="Gefaltete Ecke 11"/>
          <p:cNvSpPr/>
          <p:nvPr/>
        </p:nvSpPr>
        <p:spPr>
          <a:xfrm>
            <a:off x="7127581" y="1977421"/>
            <a:ext cx="2105996" cy="1950603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Rechtsstreit zwischen Bürgern und Behörden</a:t>
            </a:r>
            <a:endParaRPr lang="de-DE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3" name="Gefaltete Ecke 12"/>
          <p:cNvSpPr/>
          <p:nvPr/>
        </p:nvSpPr>
        <p:spPr>
          <a:xfrm rot="21440123">
            <a:off x="1372940" y="4236047"/>
            <a:ext cx="2105996" cy="1950603"/>
          </a:xfrm>
          <a:prstGeom prst="foldedCorner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Rechtsstreit wegen Steuern und Zölle</a:t>
            </a:r>
            <a:endParaRPr lang="de-DE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4" name="Gefaltete Ecke 13"/>
          <p:cNvSpPr/>
          <p:nvPr/>
        </p:nvSpPr>
        <p:spPr>
          <a:xfrm rot="21440123">
            <a:off x="6735560" y="4423840"/>
            <a:ext cx="2105996" cy="1950603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Rechtsstreit in Angelegenheiten der gesetzlichen Sozial-versicherung</a:t>
            </a:r>
            <a:endParaRPr lang="de-DE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6" name="Gefaltete Ecke 15"/>
          <p:cNvSpPr/>
          <p:nvPr/>
        </p:nvSpPr>
        <p:spPr>
          <a:xfrm>
            <a:off x="3523139" y="1964514"/>
            <a:ext cx="2105996" cy="1950603"/>
          </a:xfrm>
          <a:prstGeom prst="foldedCorner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Arbeits-gerichtsbarkeit</a:t>
            </a:r>
            <a:endParaRPr lang="de-DE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7" name="Gefaltete Ecke 16"/>
          <p:cNvSpPr/>
          <p:nvPr/>
        </p:nvSpPr>
        <p:spPr>
          <a:xfrm>
            <a:off x="9417621" y="1977421"/>
            <a:ext cx="2105996" cy="1950603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Verwaltungs-gerichtsbarkeit</a:t>
            </a:r>
            <a:endParaRPr lang="de-DE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8" name="Gefaltete Ecke 17"/>
          <p:cNvSpPr/>
          <p:nvPr/>
        </p:nvSpPr>
        <p:spPr>
          <a:xfrm rot="217080">
            <a:off x="3573227" y="4326349"/>
            <a:ext cx="2105996" cy="1950603"/>
          </a:xfrm>
          <a:prstGeom prst="foldedCorner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Finanz-gerichtsbarkeit</a:t>
            </a:r>
            <a:endParaRPr lang="de-DE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9" name="Gefaltete Ecke 18"/>
          <p:cNvSpPr/>
          <p:nvPr/>
        </p:nvSpPr>
        <p:spPr>
          <a:xfrm>
            <a:off x="9071329" y="4375941"/>
            <a:ext cx="2105996" cy="1950603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Sozial-gerichtsbarkeit</a:t>
            </a:r>
            <a:endParaRPr lang="de-DE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2766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12" grpId="0" animBg="1"/>
      <p:bldP spid="13" grpId="0" animBg="1"/>
      <p:bldP spid="14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efaltete Ecke 22"/>
          <p:cNvSpPr/>
          <p:nvPr/>
        </p:nvSpPr>
        <p:spPr>
          <a:xfrm>
            <a:off x="2464750" y="1977189"/>
            <a:ext cx="1704975" cy="1567680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AG</a:t>
            </a:r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2" name="Abgerundetes Rechteck 1"/>
          <p:cNvSpPr/>
          <p:nvPr/>
        </p:nvSpPr>
        <p:spPr>
          <a:xfrm>
            <a:off x="2988912" y="143601"/>
            <a:ext cx="6472988" cy="56323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Geschäftsgang – </a:t>
            </a:r>
            <a:r>
              <a:rPr lang="de-DE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Quiz 1</a:t>
            </a:r>
            <a:endParaRPr lang="de-DE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anose="03070402050302030203" pitchFamily="66" charset="0"/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0" y="6551736"/>
            <a:ext cx="871538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10" name="Rechteck 9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mtClean="0">
                <a:solidFill>
                  <a:schemeClr val="tx1"/>
                </a:solidFill>
              </a:rPr>
              <a:t>KG-Ref.AF Carus</a:t>
            </a:r>
            <a:endParaRPr lang="de-DE" dirty="0">
              <a:solidFill>
                <a:schemeClr val="tx1"/>
              </a:solidFill>
            </a:endParaRPr>
          </a:p>
        </p:txBody>
      </p:sp>
      <p:grpSp>
        <p:nvGrpSpPr>
          <p:cNvPr id="6" name="Gruppieren 5"/>
          <p:cNvGrpSpPr/>
          <p:nvPr/>
        </p:nvGrpSpPr>
        <p:grpSpPr>
          <a:xfrm>
            <a:off x="871538" y="544561"/>
            <a:ext cx="8853668" cy="1233852"/>
            <a:chOff x="871538" y="1405759"/>
            <a:chExt cx="8853668" cy="1233852"/>
          </a:xfrm>
        </p:grpSpPr>
        <p:sp>
          <p:nvSpPr>
            <p:cNvPr id="4" name="Abgerundetes Rechteck 3"/>
            <p:cNvSpPr/>
            <p:nvPr/>
          </p:nvSpPr>
          <p:spPr>
            <a:xfrm>
              <a:off x="1721644" y="1604535"/>
              <a:ext cx="8003562" cy="103507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2400" b="1" dirty="0" smtClean="0">
                  <a:solidFill>
                    <a:schemeClr val="tx2">
                      <a:lumMod val="50000"/>
                    </a:schemeClr>
                  </a:solidFill>
                </a:rPr>
                <a:t>Wann ist das Amtsgericht in streitigen Zivilverfahren zuständig und wann das Landgericht?</a:t>
              </a:r>
              <a:endParaRPr lang="de-DE" sz="24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3" name="Ellipse 2"/>
            <p:cNvSpPr/>
            <p:nvPr/>
          </p:nvSpPr>
          <p:spPr>
            <a:xfrm>
              <a:off x="871538" y="1405759"/>
              <a:ext cx="914400" cy="91440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3600" dirty="0" smtClean="0">
                  <a:solidFill>
                    <a:schemeClr val="tx2">
                      <a:lumMod val="50000"/>
                    </a:schemeClr>
                  </a:solidFill>
                </a:rPr>
                <a:t>6.</a:t>
              </a:r>
              <a:endParaRPr lang="de-DE" sz="3600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sp>
        <p:nvSpPr>
          <p:cNvPr id="38" name="Wolkenförmige Legende 37"/>
          <p:cNvSpPr/>
          <p:nvPr/>
        </p:nvSpPr>
        <p:spPr>
          <a:xfrm>
            <a:off x="9417621" y="143601"/>
            <a:ext cx="2417556" cy="1013608"/>
          </a:xfrm>
          <a:prstGeom prst="cloudCallout">
            <a:avLst>
              <a:gd name="adj1" fmla="val -59247"/>
              <a:gd name="adj2" fmla="val -3476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die schnellen 7</a:t>
            </a:r>
            <a:endParaRPr lang="de-DE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anose="03070402050302030203" pitchFamily="66" charset="0"/>
            </a:endParaRPr>
          </a:p>
        </p:txBody>
      </p:sp>
      <p:sp>
        <p:nvSpPr>
          <p:cNvPr id="17" name="Gefaltete Ecke 16"/>
          <p:cNvSpPr/>
          <p:nvPr/>
        </p:nvSpPr>
        <p:spPr>
          <a:xfrm>
            <a:off x="871538" y="3126029"/>
            <a:ext cx="2359024" cy="2246889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bei einem Streitwert </a:t>
            </a:r>
            <a:r>
              <a:rPr lang="de-DE" sz="2400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bis zu</a:t>
            </a:r>
            <a:r>
              <a:rPr lang="de-DE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 5000€</a:t>
            </a:r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20" name="Gefaltete Ecke 19"/>
          <p:cNvSpPr/>
          <p:nvPr/>
        </p:nvSpPr>
        <p:spPr>
          <a:xfrm rot="21239691">
            <a:off x="3503423" y="3430216"/>
            <a:ext cx="2359024" cy="2246889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1700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Mietstreitigkeiten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17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Reisestreitigkeiten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17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Viehmängel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17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Familiensachen</a:t>
            </a:r>
            <a:endParaRPr lang="de-DE" sz="17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24" name="Gefaltete Ecke 23"/>
          <p:cNvSpPr/>
          <p:nvPr/>
        </p:nvSpPr>
        <p:spPr>
          <a:xfrm>
            <a:off x="8161491" y="1947209"/>
            <a:ext cx="1487097" cy="1365774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LG</a:t>
            </a:r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21" name="Gefaltete Ecke 20"/>
          <p:cNvSpPr/>
          <p:nvPr/>
        </p:nvSpPr>
        <p:spPr>
          <a:xfrm>
            <a:off x="6969826" y="3126029"/>
            <a:ext cx="2359024" cy="2246889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bei einem Streitwert </a:t>
            </a:r>
            <a:r>
              <a:rPr lang="de-DE" sz="2400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über</a:t>
            </a:r>
            <a:r>
              <a:rPr lang="de-DE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 5000€</a:t>
            </a:r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4" name="Gefaltete Ecke 13"/>
          <p:cNvSpPr/>
          <p:nvPr/>
        </p:nvSpPr>
        <p:spPr>
          <a:xfrm>
            <a:off x="9365426" y="3854469"/>
            <a:ext cx="2359024" cy="2246889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Amtshaftung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Handelssachen</a:t>
            </a:r>
            <a:endParaRPr lang="de-DE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9269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17" grpId="0" animBg="1"/>
      <p:bldP spid="20" grpId="0" animBg="1"/>
      <p:bldP spid="24" grpId="0" animBg="1"/>
      <p:bldP spid="21" grpId="0" animBg="1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bgerundetes Rechteck 1"/>
          <p:cNvSpPr/>
          <p:nvPr/>
        </p:nvSpPr>
        <p:spPr>
          <a:xfrm>
            <a:off x="2988912" y="143601"/>
            <a:ext cx="6472988" cy="56323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Geschäftsgang – </a:t>
            </a:r>
            <a:r>
              <a:rPr lang="de-DE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Quiz 1</a:t>
            </a:r>
            <a:endParaRPr lang="de-DE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anose="03070402050302030203" pitchFamily="66" charset="0"/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0" y="6551736"/>
            <a:ext cx="871538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7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mtClean="0">
                <a:solidFill>
                  <a:schemeClr val="tx1"/>
                </a:solidFill>
              </a:rPr>
              <a:t>KG-Ref.AF Carus</a:t>
            </a:r>
            <a:endParaRPr lang="de-DE" dirty="0">
              <a:solidFill>
                <a:schemeClr val="tx1"/>
              </a:solidFill>
            </a:endParaRPr>
          </a:p>
        </p:txBody>
      </p:sp>
      <p:grpSp>
        <p:nvGrpSpPr>
          <p:cNvPr id="6" name="Gruppieren 5"/>
          <p:cNvGrpSpPr/>
          <p:nvPr/>
        </p:nvGrpSpPr>
        <p:grpSpPr>
          <a:xfrm>
            <a:off x="871538" y="540283"/>
            <a:ext cx="8853668" cy="1233852"/>
            <a:chOff x="871538" y="1405759"/>
            <a:chExt cx="8853668" cy="1233852"/>
          </a:xfrm>
        </p:grpSpPr>
        <p:sp>
          <p:nvSpPr>
            <p:cNvPr id="4" name="Abgerundetes Rechteck 3"/>
            <p:cNvSpPr/>
            <p:nvPr/>
          </p:nvSpPr>
          <p:spPr>
            <a:xfrm>
              <a:off x="1721644" y="1604535"/>
              <a:ext cx="8003562" cy="103507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2400" b="1" dirty="0" smtClean="0">
                  <a:solidFill>
                    <a:schemeClr val="tx2">
                      <a:lumMod val="50000"/>
                    </a:schemeClr>
                  </a:solidFill>
                </a:rPr>
                <a:t>Wonach richtet sich der „</a:t>
              </a:r>
              <a:r>
                <a:rPr lang="de-DE" sz="2400" b="1" dirty="0" err="1" smtClean="0">
                  <a:solidFill>
                    <a:schemeClr val="tx2">
                      <a:lumMod val="50000"/>
                    </a:schemeClr>
                  </a:solidFill>
                </a:rPr>
                <a:t>allgem</a:t>
              </a:r>
              <a:r>
                <a:rPr lang="de-DE" sz="2400" b="1" dirty="0" smtClean="0">
                  <a:solidFill>
                    <a:schemeClr val="tx2">
                      <a:lumMod val="50000"/>
                    </a:schemeClr>
                  </a:solidFill>
                </a:rPr>
                <a:t>. Gerichtsstand“?</a:t>
              </a:r>
              <a:endParaRPr lang="de-DE" sz="24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3" name="Ellipse 2"/>
            <p:cNvSpPr/>
            <p:nvPr/>
          </p:nvSpPr>
          <p:spPr>
            <a:xfrm>
              <a:off x="871538" y="1405759"/>
              <a:ext cx="914400" cy="91440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3600" dirty="0" smtClean="0">
                  <a:solidFill>
                    <a:schemeClr val="tx2">
                      <a:lumMod val="50000"/>
                    </a:schemeClr>
                  </a:solidFill>
                </a:rPr>
                <a:t>7.</a:t>
              </a:r>
              <a:endParaRPr lang="de-DE" sz="3600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sp>
        <p:nvSpPr>
          <p:cNvPr id="38" name="Wolkenförmige Legende 37"/>
          <p:cNvSpPr/>
          <p:nvPr/>
        </p:nvSpPr>
        <p:spPr>
          <a:xfrm>
            <a:off x="9417621" y="143601"/>
            <a:ext cx="2417556" cy="1013608"/>
          </a:xfrm>
          <a:prstGeom prst="cloudCallout">
            <a:avLst>
              <a:gd name="adj1" fmla="val -59247"/>
              <a:gd name="adj2" fmla="val -3476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die schnellen 7</a:t>
            </a:r>
            <a:endParaRPr lang="de-DE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anose="03070402050302030203" pitchFamily="66" charset="0"/>
            </a:endParaRPr>
          </a:p>
        </p:txBody>
      </p:sp>
      <p:sp>
        <p:nvSpPr>
          <p:cNvPr id="17" name="Gefaltete Ecke 16"/>
          <p:cNvSpPr/>
          <p:nvPr/>
        </p:nvSpPr>
        <p:spPr>
          <a:xfrm>
            <a:off x="4546116" y="2571750"/>
            <a:ext cx="2383322" cy="2218313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Nach dem Wohnort des Beklagten</a:t>
            </a:r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7088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290</Words>
  <Application>Microsoft Office PowerPoint</Application>
  <PresentationFormat>Breitbild</PresentationFormat>
  <Paragraphs>135</Paragraphs>
  <Slides>7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7</vt:i4>
      </vt:variant>
    </vt:vector>
  </HeadingPairs>
  <TitlesOfParts>
    <vt:vector size="13" baseType="lpstr">
      <vt:lpstr>Arial</vt:lpstr>
      <vt:lpstr>Bradley Hand ITC</vt:lpstr>
      <vt:lpstr>Calibri</vt:lpstr>
      <vt:lpstr>Calibri Light</vt:lpstr>
      <vt:lpstr>MV Boli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ITDZ-Berlin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Carus, Natascha</dc:creator>
  <cp:lastModifiedBy>Schulz, André</cp:lastModifiedBy>
  <cp:revision>23</cp:revision>
  <dcterms:created xsi:type="dcterms:W3CDTF">2023-07-31T11:36:16Z</dcterms:created>
  <dcterms:modified xsi:type="dcterms:W3CDTF">2024-09-30T04:35:43Z</dcterms:modified>
</cp:coreProperties>
</file>