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70" r:id="rId9"/>
    <p:sldId id="271" r:id="rId10"/>
    <p:sldId id="269" r:id="rId11"/>
    <p:sldId id="268"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D1F6"/>
    <a:srgbClr val="F0A4B1"/>
    <a:srgbClr val="EED48A"/>
    <a:srgbClr val="F0C6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5" autoAdjust="0"/>
    <p:restoredTop sz="94660"/>
  </p:normalViewPr>
  <p:slideViewPr>
    <p:cSldViewPr snapToGrid="0">
      <p:cViewPr varScale="1">
        <p:scale>
          <a:sx n="62" d="100"/>
          <a:sy n="62" d="100"/>
        </p:scale>
        <p:origin x="76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E2D92DE-5D27-4010-91AF-5931C8CFB02A}" type="datetimeFigureOut">
              <a:rPr lang="de-DE" smtClean="0"/>
              <a:t>02.09.2026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31839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E2D92DE-5D27-4010-91AF-5931C8CFB02A}" type="datetimeFigureOut">
              <a:rPr lang="de-DE" smtClean="0"/>
              <a:t>02.09.2026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1733738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E2D92DE-5D27-4010-91AF-5931C8CFB02A}" type="datetimeFigureOut">
              <a:rPr lang="de-DE" smtClean="0"/>
              <a:t>02.09.2026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386111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E2D92DE-5D27-4010-91AF-5931C8CFB02A}" type="datetimeFigureOut">
              <a:rPr lang="de-DE" smtClean="0"/>
              <a:t>02.09.2026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394769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E2D92DE-5D27-4010-91AF-5931C8CFB02A}" type="datetimeFigureOut">
              <a:rPr lang="de-DE" smtClean="0"/>
              <a:t>02.09.2026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400971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E2D92DE-5D27-4010-91AF-5931C8CFB02A}" type="datetimeFigureOut">
              <a:rPr lang="de-DE" smtClean="0"/>
              <a:t>02.09.2026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3992218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E2D92DE-5D27-4010-91AF-5931C8CFB02A}" type="datetimeFigureOut">
              <a:rPr lang="de-DE" smtClean="0"/>
              <a:t>02.09.2026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709071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E2D92DE-5D27-4010-91AF-5931C8CFB02A}" type="datetimeFigureOut">
              <a:rPr lang="de-DE" smtClean="0"/>
              <a:t>02.09.2026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2893253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E2D92DE-5D27-4010-91AF-5931C8CFB02A}" type="datetimeFigureOut">
              <a:rPr lang="de-DE" smtClean="0"/>
              <a:t>02.09.2026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3255059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E2D92DE-5D27-4010-91AF-5931C8CFB02A}" type="datetimeFigureOut">
              <a:rPr lang="de-DE" smtClean="0"/>
              <a:t>02.09.2026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72137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E2D92DE-5D27-4010-91AF-5931C8CFB02A}" type="datetimeFigureOut">
              <a:rPr lang="de-DE" smtClean="0"/>
              <a:t>02.09.2026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4AC420-1AAA-473A-B39B-358EE2F44E19}" type="slidenum">
              <a:rPr lang="de-DE" smtClean="0"/>
              <a:t>‹Nr.›</a:t>
            </a:fld>
            <a:endParaRPr lang="de-DE"/>
          </a:p>
        </p:txBody>
      </p:sp>
    </p:spTree>
    <p:extLst>
      <p:ext uri="{BB962C8B-B14F-4D97-AF65-F5344CB8AC3E}">
        <p14:creationId xmlns:p14="http://schemas.microsoft.com/office/powerpoint/2010/main" val="123894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D92DE-5D27-4010-91AF-5931C8CFB02A}" type="datetimeFigureOut">
              <a:rPr lang="de-DE" smtClean="0"/>
              <a:t>02.09.2026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4AC420-1AAA-473A-B39B-358EE2F44E19}" type="slidenum">
              <a:rPr lang="de-DE" smtClean="0"/>
              <a:t>‹Nr.›</a:t>
            </a:fld>
            <a:endParaRPr lang="de-DE"/>
          </a:p>
        </p:txBody>
      </p:sp>
    </p:spTree>
    <p:extLst>
      <p:ext uri="{BB962C8B-B14F-4D97-AF65-F5344CB8AC3E}">
        <p14:creationId xmlns:p14="http://schemas.microsoft.com/office/powerpoint/2010/main" val="2498719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2760F07-3546-7523-3DB0-BA6EE503D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grpSp>
        <p:nvGrpSpPr>
          <p:cNvPr id="22" name="Gruppieren 21"/>
          <p:cNvGrpSpPr/>
          <p:nvPr/>
        </p:nvGrpSpPr>
        <p:grpSpPr>
          <a:xfrm>
            <a:off x="3438449" y="4144500"/>
            <a:ext cx="5153173" cy="1340926"/>
            <a:chOff x="3657599" y="4159762"/>
            <a:chExt cx="5153173" cy="1340926"/>
          </a:xfrm>
          <a:solidFill>
            <a:schemeClr val="accent5">
              <a:lumMod val="40000"/>
              <a:lumOff val="60000"/>
            </a:schemeClr>
          </a:solidFill>
          <a:scene3d>
            <a:camera prst="orthographicFront">
              <a:rot lat="0" lon="0" rev="0"/>
            </a:camera>
            <a:lightRig rig="glow" dir="t">
              <a:rot lat="0" lon="0" rev="4800000"/>
            </a:lightRig>
          </a:scene3d>
        </p:grpSpPr>
        <p:sp>
          <p:nvSpPr>
            <p:cNvPr id="16" name="Pfeil nach rechts 15"/>
            <p:cNvSpPr/>
            <p:nvPr/>
          </p:nvSpPr>
          <p:spPr>
            <a:xfrm>
              <a:off x="7832364" y="4551952"/>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Abgerundetes Rechteck 14"/>
            <p:cNvSpPr/>
            <p:nvPr/>
          </p:nvSpPr>
          <p:spPr>
            <a:xfrm>
              <a:off x="3657599" y="4159762"/>
              <a:ext cx="4714875" cy="1340926"/>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6710" lvl="1" indent="0" algn="ctr">
                <a:buNone/>
              </a:pPr>
              <a:r>
                <a:rPr lang="de-DE" sz="2800" b="1" dirty="0">
                  <a:solidFill>
                    <a:schemeClr val="accent1">
                      <a:lumMod val="50000"/>
                    </a:schemeClr>
                  </a:solidFill>
                  <a:effectLst>
                    <a:outerShdw blurRad="38100" dist="38100" dir="2700000" algn="tl">
                      <a:srgbClr val="000000">
                        <a:alpha val="43137"/>
                      </a:srgbClr>
                    </a:outerShdw>
                  </a:effectLst>
                </a:rPr>
                <a:t>Kostenansatz ist ein  Justizverwaltungsakt</a:t>
              </a:r>
            </a:p>
          </p:txBody>
        </p:sp>
      </p:grpSp>
      <p:sp>
        <p:nvSpPr>
          <p:cNvPr id="24" name="Pfeil nach rechts 23"/>
          <p:cNvSpPr/>
          <p:nvPr/>
        </p:nvSpPr>
        <p:spPr>
          <a:xfrm rot="5400000">
            <a:off x="5548998" y="3719355"/>
            <a:ext cx="978408" cy="484632"/>
          </a:xfrm>
          <a:prstGeom prst="rightArrow">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p:cNvSpPr/>
          <p:nvPr/>
        </p:nvSpPr>
        <p:spPr>
          <a:xfrm>
            <a:off x="8764073" y="4357763"/>
            <a:ext cx="2065852" cy="914400"/>
          </a:xfrm>
          <a:prstGeom prst="roundRect">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 4 </a:t>
            </a:r>
            <a:r>
              <a:rPr lang="de-DE" sz="2800" b="1" dirty="0" err="1">
                <a:effectLst>
                  <a:outerShdw blurRad="38100" dist="38100" dir="2700000" algn="tl">
                    <a:srgbClr val="000000">
                      <a:alpha val="43137"/>
                    </a:srgbClr>
                  </a:outerShdw>
                </a:effectLst>
              </a:rPr>
              <a:t>KostVfg</a:t>
            </a:r>
            <a:endParaRPr lang="de-DE" sz="2800" b="1" dirty="0">
              <a:effectLst>
                <a:outerShdw blurRad="38100" dist="38100" dir="2700000" algn="tl">
                  <a:srgbClr val="000000">
                    <a:alpha val="43137"/>
                  </a:srgbClr>
                </a:outerShdw>
              </a:effectLst>
            </a:endParaRPr>
          </a:p>
        </p:txBody>
      </p:sp>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3" name="Abgerundetes Rechteck 2"/>
          <p:cNvSpPr/>
          <p:nvPr/>
        </p:nvSpPr>
        <p:spPr>
          <a:xfrm>
            <a:off x="5153891" y="2438724"/>
            <a:ext cx="5840068" cy="156734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50000"/>
                  </a:schemeClr>
                </a:solidFill>
              </a:rPr>
              <a:t>Berechnung/Feststellung der angefallenen Gerichtskosten und Feststellung des Kostenschuldners </a:t>
            </a:r>
          </a:p>
        </p:txBody>
      </p:sp>
      <p:sp>
        <p:nvSpPr>
          <p:cNvPr id="4" name="Abgerundetes Rechteck 3"/>
          <p:cNvSpPr/>
          <p:nvPr/>
        </p:nvSpPr>
        <p:spPr>
          <a:xfrm>
            <a:off x="3619402" y="1202141"/>
            <a:ext cx="5472113"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Kostenansatz und Folgen der Nichtzahlung von Kosten</a:t>
            </a:r>
            <a:r>
              <a:rPr lang="de-DE" sz="3200" dirty="0"/>
              <a:t> </a:t>
            </a:r>
          </a:p>
        </p:txBody>
      </p:sp>
      <p:grpSp>
        <p:nvGrpSpPr>
          <p:cNvPr id="11" name="Gruppieren 10"/>
          <p:cNvGrpSpPr/>
          <p:nvPr/>
        </p:nvGrpSpPr>
        <p:grpSpPr>
          <a:xfrm>
            <a:off x="1289449" y="2558067"/>
            <a:ext cx="4093635" cy="914400"/>
            <a:chOff x="386364" y="2732928"/>
            <a:chExt cx="4093635" cy="914400"/>
          </a:xfrm>
          <a:solidFill>
            <a:schemeClr val="accent1">
              <a:lumMod val="75000"/>
            </a:schemeClr>
          </a:solidFill>
          <a:scene3d>
            <a:camera prst="orthographicFront">
              <a:rot lat="0" lon="0" rev="0"/>
            </a:camera>
            <a:lightRig rig="glow" dir="t">
              <a:rot lat="0" lon="0" rev="4800000"/>
            </a:lightRig>
          </a:scene3d>
        </p:grpSpPr>
        <p:sp>
          <p:nvSpPr>
            <p:cNvPr id="6" name="Pfeil nach rechts 5"/>
            <p:cNvSpPr/>
            <p:nvPr/>
          </p:nvSpPr>
          <p:spPr>
            <a:xfrm>
              <a:off x="3501591" y="2890235"/>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386364" y="2732928"/>
              <a:ext cx="3525418" cy="914400"/>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Kostenansatz</a:t>
              </a:r>
            </a:p>
          </p:txBody>
        </p:sp>
      </p:grpSp>
      <p:grpSp>
        <p:nvGrpSpPr>
          <p:cNvPr id="23" name="Gruppieren 22"/>
          <p:cNvGrpSpPr/>
          <p:nvPr/>
        </p:nvGrpSpPr>
        <p:grpSpPr>
          <a:xfrm>
            <a:off x="3438449" y="5411211"/>
            <a:ext cx="5153173" cy="1284352"/>
            <a:chOff x="3438449" y="5411211"/>
            <a:chExt cx="5153173" cy="1284352"/>
          </a:xfrm>
          <a:solidFill>
            <a:schemeClr val="accent5">
              <a:lumMod val="40000"/>
              <a:lumOff val="60000"/>
            </a:schemeClr>
          </a:solidFill>
          <a:scene3d>
            <a:camera prst="orthographicFront">
              <a:rot lat="0" lon="0" rev="0"/>
            </a:camera>
            <a:lightRig rig="glow" dir="t">
              <a:rot lat="0" lon="0" rev="4800000"/>
            </a:lightRig>
          </a:scene3d>
        </p:grpSpPr>
        <p:sp>
          <p:nvSpPr>
            <p:cNvPr id="18" name="Pfeil nach rechts 17"/>
            <p:cNvSpPr/>
            <p:nvPr/>
          </p:nvSpPr>
          <p:spPr>
            <a:xfrm>
              <a:off x="7613214" y="5773736"/>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1">
                    <a:lumMod val="50000"/>
                  </a:schemeClr>
                </a:solidFill>
              </a:endParaRPr>
            </a:p>
          </p:txBody>
        </p:sp>
        <p:sp>
          <p:nvSpPr>
            <p:cNvPr id="12" name="Abgerundetes Rechteck 11"/>
            <p:cNvSpPr/>
            <p:nvPr/>
          </p:nvSpPr>
          <p:spPr>
            <a:xfrm>
              <a:off x="3438449" y="5411211"/>
              <a:ext cx="4714875" cy="1284352"/>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accent1">
                      <a:lumMod val="50000"/>
                    </a:schemeClr>
                  </a:solidFill>
                  <a:effectLst>
                    <a:outerShdw blurRad="38100" dist="38100" dir="2700000" algn="tl">
                      <a:srgbClr val="000000">
                        <a:alpha val="43137"/>
                      </a:srgbClr>
                    </a:outerShdw>
                  </a:effectLst>
                </a:rPr>
                <a:t>und wird vom Kostenbeamten veranlasst</a:t>
              </a:r>
            </a:p>
          </p:txBody>
        </p:sp>
      </p:grpSp>
      <p:sp>
        <p:nvSpPr>
          <p:cNvPr id="19" name="Abgerundetes Rechteck 18"/>
          <p:cNvSpPr/>
          <p:nvPr/>
        </p:nvSpPr>
        <p:spPr>
          <a:xfrm>
            <a:off x="8764073" y="5623862"/>
            <a:ext cx="2065852" cy="888346"/>
          </a:xfrm>
          <a:prstGeom prst="roundRect">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 1 </a:t>
            </a:r>
            <a:r>
              <a:rPr lang="de-DE" sz="2800" b="1" dirty="0" err="1">
                <a:effectLst>
                  <a:outerShdw blurRad="38100" dist="38100" dir="2700000" algn="tl">
                    <a:srgbClr val="000000">
                      <a:alpha val="43137"/>
                    </a:srgbClr>
                  </a:outerShdw>
                </a:effectLst>
              </a:rPr>
              <a:t>KostVfg</a:t>
            </a:r>
            <a:endParaRPr lang="de-DE" sz="2800" b="1" dirty="0">
              <a:effectLst>
                <a:outerShdw blurRad="38100" dist="38100" dir="2700000" algn="tl">
                  <a:srgbClr val="000000">
                    <a:alpha val="43137"/>
                  </a:srgbClr>
                </a:outerShdw>
              </a:effectLst>
            </a:endParaRPr>
          </a:p>
        </p:txBody>
      </p:sp>
      <p:sp>
        <p:nvSpPr>
          <p:cNvPr id="10" name="Gefaltete Ecke 9"/>
          <p:cNvSpPr/>
          <p:nvPr/>
        </p:nvSpPr>
        <p:spPr>
          <a:xfrm rot="740234">
            <a:off x="1996392" y="4152622"/>
            <a:ext cx="1985041" cy="1828800"/>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Erstellung einer Kosten-</a:t>
            </a:r>
          </a:p>
          <a:p>
            <a:pPr algn="ctr"/>
            <a:r>
              <a:rPr lang="de-DE" sz="2400" b="1" dirty="0" err="1">
                <a:solidFill>
                  <a:schemeClr val="tx1"/>
                </a:solidFill>
                <a:latin typeface="MV Boli" panose="02000500030200090000" pitchFamily="2" charset="0"/>
                <a:cs typeface="MV Boli" panose="02000500030200090000" pitchFamily="2" charset="0"/>
              </a:rPr>
              <a:t>rechnung</a:t>
            </a:r>
            <a:endParaRPr lang="de-DE" sz="2400" b="1" dirty="0">
              <a:solidFill>
                <a:schemeClr val="tx1"/>
              </a:solidFill>
              <a:latin typeface="MV Boli" panose="02000500030200090000" pitchFamily="2" charset="0"/>
              <a:cs typeface="MV Boli" panose="02000500030200090000" pitchFamily="2" charset="0"/>
            </a:endParaRPr>
          </a:p>
        </p:txBody>
      </p:sp>
      <p:sp>
        <p:nvSpPr>
          <p:cNvPr id="9" name="Rechteck 8">
            <a:extLst>
              <a:ext uri="{FF2B5EF4-FFF2-40B4-BE49-F238E27FC236}">
                <a16:creationId xmlns:a16="http://schemas.microsoft.com/office/drawing/2014/main" id="{504B2B4D-A73D-8B31-78CF-086964465A53}"/>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sp>
        <p:nvSpPr>
          <p:cNvPr id="13" name="Rechteck 12">
            <a:extLst>
              <a:ext uri="{FF2B5EF4-FFF2-40B4-BE49-F238E27FC236}">
                <a16:creationId xmlns:a16="http://schemas.microsoft.com/office/drawing/2014/main" id="{6A23946C-A0DA-0B4C-2A02-87AFA1CD6F3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pic>
        <p:nvPicPr>
          <p:cNvPr id="14" name="Grafik 13" descr="image001">
            <a:extLst>
              <a:ext uri="{FF2B5EF4-FFF2-40B4-BE49-F238E27FC236}">
                <a16:creationId xmlns:a16="http://schemas.microsoft.com/office/drawing/2014/main" id="{259433BE-C2B6-2CB0-71F4-EBC76C385C0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2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style.rotation</p:attrName>
                                        </p:attrNameLst>
                                      </p:cBhvr>
                                      <p:tavLst>
                                        <p:tav tm="0">
                                          <p:val>
                                            <p:fltVal val="90"/>
                                          </p:val>
                                        </p:tav>
                                        <p:tav tm="100000">
                                          <p:val>
                                            <p:fltVal val="0"/>
                                          </p:val>
                                        </p:tav>
                                      </p:tavLst>
                                    </p:anim>
                                    <p:animEffect transition="in" filter="fade">
                                      <p:cBhvr>
                                        <p:cTn id="5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animBg="1"/>
      <p:bldP spid="3" grpId="0" animBg="1"/>
      <p:bldP spid="4" grpId="0" animBg="1"/>
      <p:bldP spid="1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526CA78-F366-E4C9-5D14-A632F58A3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sp>
        <p:nvSpPr>
          <p:cNvPr id="15" name="Abgerundetes Rechteck 14"/>
          <p:cNvSpPr/>
          <p:nvPr/>
        </p:nvSpPr>
        <p:spPr>
          <a:xfrm>
            <a:off x="4981879" y="4255783"/>
            <a:ext cx="6295725" cy="2217018"/>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dirty="0">
                <a:solidFill>
                  <a:schemeClr val="accent1">
                    <a:lumMod val="50000"/>
                  </a:schemeClr>
                </a:solidFill>
              </a:rPr>
              <a:t>fällige Gebühren werden </a:t>
            </a:r>
            <a:r>
              <a:rPr lang="de-DE" sz="2400" b="1" dirty="0">
                <a:solidFill>
                  <a:schemeClr val="accent1">
                    <a:lumMod val="50000"/>
                  </a:schemeClr>
                </a:solidFill>
              </a:rPr>
              <a:t>dem Kostenschuldner ansonsten grundsätzlich</a:t>
            </a:r>
            <a:r>
              <a:rPr lang="de-DE" sz="2400" dirty="0">
                <a:solidFill>
                  <a:schemeClr val="accent1">
                    <a:lumMod val="50000"/>
                  </a:schemeClr>
                </a:solidFill>
              </a:rPr>
              <a:t> (Ausnahme § 12 GKG) bei der KEJ </a:t>
            </a:r>
            <a:r>
              <a:rPr lang="de-DE" sz="2400" dirty="0">
                <a:solidFill>
                  <a:schemeClr val="accent1">
                    <a:lumMod val="50000"/>
                  </a:schemeClr>
                </a:solidFill>
                <a:sym typeface="Wingdings" panose="05000000000000000000" pitchFamily="2" charset="2"/>
              </a:rPr>
              <a:t></a:t>
            </a:r>
            <a:r>
              <a:rPr lang="de-DE" sz="2400" b="1" dirty="0">
                <a:solidFill>
                  <a:schemeClr val="accent1">
                    <a:lumMod val="50000"/>
                  </a:schemeClr>
                </a:solidFill>
              </a:rPr>
              <a:t>zum Soll gestellt</a:t>
            </a:r>
            <a:r>
              <a:rPr lang="de-DE" sz="2400" dirty="0">
                <a:solidFill>
                  <a:schemeClr val="accent1">
                    <a:lumMod val="50000"/>
                  </a:schemeClr>
                </a:solidFill>
              </a:rPr>
              <a:t>, </a:t>
            </a:r>
            <a:r>
              <a:rPr lang="de-DE" sz="2400" b="1" dirty="0">
                <a:solidFill>
                  <a:schemeClr val="accent1">
                    <a:lumMod val="50000"/>
                  </a:schemeClr>
                </a:solidFill>
              </a:rPr>
              <a:t>also</a:t>
            </a:r>
            <a:r>
              <a:rPr lang="de-DE" sz="2400" dirty="0">
                <a:solidFill>
                  <a:schemeClr val="accent1">
                    <a:lumMod val="50000"/>
                  </a:schemeClr>
                </a:solidFill>
              </a:rPr>
              <a:t> </a:t>
            </a:r>
            <a:r>
              <a:rPr lang="de-DE" sz="2400" b="1" dirty="0">
                <a:solidFill>
                  <a:schemeClr val="accent1">
                    <a:lumMod val="50000"/>
                  </a:schemeClr>
                </a:solidFill>
              </a:rPr>
              <a:t>alle Fälle, bei denen der Fortgang des Verfahrens nicht vom Zahlungseingang abhängig gemacht wird</a:t>
            </a:r>
          </a:p>
        </p:txBody>
      </p:sp>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3" name="Abgerundetes Rechteck 2"/>
          <p:cNvSpPr/>
          <p:nvPr/>
        </p:nvSpPr>
        <p:spPr>
          <a:xfrm>
            <a:off x="5023493" y="2394331"/>
            <a:ext cx="6191791" cy="1567340"/>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dirty="0">
                <a:solidFill>
                  <a:schemeClr val="accent1">
                    <a:lumMod val="50000"/>
                  </a:schemeClr>
                </a:solidFill>
              </a:rPr>
              <a:t>Vorauszahlungspflicht gilt für Tatbestände gem. </a:t>
            </a:r>
            <a:r>
              <a:rPr lang="de-DE" sz="2400" b="1" dirty="0">
                <a:solidFill>
                  <a:schemeClr val="accent1">
                    <a:lumMod val="50000"/>
                  </a:schemeClr>
                </a:solidFill>
              </a:rPr>
              <a:t>§ 12 GKG, also bei </a:t>
            </a:r>
            <a:r>
              <a:rPr lang="de-DE" sz="2400" b="1" dirty="0" err="1">
                <a:solidFill>
                  <a:schemeClr val="accent1">
                    <a:lumMod val="50000"/>
                  </a:schemeClr>
                </a:solidFill>
              </a:rPr>
              <a:t>Abhängigmachung</a:t>
            </a:r>
            <a:r>
              <a:rPr lang="de-DE" sz="2400" b="1" dirty="0">
                <a:solidFill>
                  <a:schemeClr val="accent1">
                    <a:lumMod val="50000"/>
                  </a:schemeClr>
                </a:solidFill>
              </a:rPr>
              <a:t> des Fortgangs des Verfahren vom Zahlungseingang</a:t>
            </a:r>
          </a:p>
        </p:txBody>
      </p:sp>
      <p:sp>
        <p:nvSpPr>
          <p:cNvPr id="4" name="Abgerundetes Rechteck 3"/>
          <p:cNvSpPr/>
          <p:nvPr/>
        </p:nvSpPr>
        <p:spPr>
          <a:xfrm>
            <a:off x="3470605" y="1134803"/>
            <a:ext cx="5472113"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Arten von Kostenanforderungen</a:t>
            </a:r>
          </a:p>
        </p:txBody>
      </p:sp>
      <p:grpSp>
        <p:nvGrpSpPr>
          <p:cNvPr id="14" name="Gruppieren 13"/>
          <p:cNvGrpSpPr/>
          <p:nvPr/>
        </p:nvGrpSpPr>
        <p:grpSpPr>
          <a:xfrm>
            <a:off x="1263309" y="2290641"/>
            <a:ext cx="4024015" cy="1290292"/>
            <a:chOff x="457200" y="2754177"/>
            <a:chExt cx="4024015" cy="1290292"/>
          </a:xfrm>
          <a:scene3d>
            <a:camera prst="orthographicFront">
              <a:rot lat="0" lon="0" rev="0"/>
            </a:camera>
            <a:lightRig rig="glow" dir="t">
              <a:rot lat="0" lon="0" rev="4800000"/>
            </a:lightRig>
          </a:scene3d>
        </p:grpSpPr>
        <p:sp>
          <p:nvSpPr>
            <p:cNvPr id="7" name="Abgerundetes Rechteck 6"/>
            <p:cNvSpPr/>
            <p:nvPr/>
          </p:nvSpPr>
          <p:spPr>
            <a:xfrm>
              <a:off x="842076" y="3559837"/>
              <a:ext cx="3070922" cy="484632"/>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de-DE" sz="2800" i="1" dirty="0">
                <a:solidFill>
                  <a:schemeClr val="accent2">
                    <a:lumMod val="50000"/>
                  </a:schemeClr>
                </a:solidFill>
              </a:endParaRPr>
            </a:p>
            <a:p>
              <a:pPr algn="ctr">
                <a:lnSpc>
                  <a:spcPct val="150000"/>
                </a:lnSpc>
              </a:pPr>
              <a:r>
                <a:rPr lang="de-DE" sz="2000" i="1" dirty="0">
                  <a:solidFill>
                    <a:schemeClr val="accent1">
                      <a:lumMod val="50000"/>
                    </a:schemeClr>
                  </a:solidFill>
                </a:rPr>
                <a:t>Kostennachricht</a:t>
              </a:r>
              <a:r>
                <a:rPr lang="de-DE" sz="2000" i="1" dirty="0">
                  <a:solidFill>
                    <a:schemeClr val="accent2">
                      <a:lumMod val="50000"/>
                    </a:schemeClr>
                  </a:solidFill>
                </a:rPr>
                <a:t> </a:t>
              </a:r>
            </a:p>
            <a:p>
              <a:pPr algn="ctr">
                <a:lnSpc>
                  <a:spcPct val="150000"/>
                </a:lnSpc>
              </a:pPr>
              <a:endParaRPr lang="de-DE" sz="2800" i="1" dirty="0">
                <a:solidFill>
                  <a:schemeClr val="accent2">
                    <a:lumMod val="50000"/>
                  </a:schemeClr>
                </a:solidFill>
              </a:endParaRPr>
            </a:p>
          </p:txBody>
        </p:sp>
        <p:grpSp>
          <p:nvGrpSpPr>
            <p:cNvPr id="11" name="Gruppieren 10"/>
            <p:cNvGrpSpPr/>
            <p:nvPr/>
          </p:nvGrpSpPr>
          <p:grpSpPr>
            <a:xfrm>
              <a:off x="457200" y="2754177"/>
              <a:ext cx="4024015" cy="914400"/>
              <a:chOff x="455984" y="2729542"/>
              <a:chExt cx="4024015" cy="914400"/>
            </a:xfrm>
          </p:grpSpPr>
          <p:sp>
            <p:nvSpPr>
              <p:cNvPr id="6" name="Pfeil nach rechts 5"/>
              <p:cNvSpPr/>
              <p:nvPr/>
            </p:nvSpPr>
            <p:spPr>
              <a:xfrm>
                <a:off x="3501591" y="2890235"/>
                <a:ext cx="978408" cy="484632"/>
              </a:xfrm>
              <a:prstGeom prst="rightArrow">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455984" y="2729542"/>
                <a:ext cx="3525418" cy="914400"/>
              </a:xfrm>
              <a:prstGeom prst="roundRect">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err="1">
                    <a:effectLst>
                      <a:outerShdw blurRad="38100" dist="38100" dir="2700000" algn="tl">
                        <a:srgbClr val="000000">
                          <a:alpha val="43137"/>
                        </a:srgbClr>
                      </a:outerShdw>
                    </a:effectLst>
                  </a:rPr>
                  <a:t>Vorrauszahlung</a:t>
                </a:r>
                <a:endParaRPr lang="de-DE" sz="2800" b="1" dirty="0">
                  <a:effectLst>
                    <a:outerShdw blurRad="38100" dist="38100" dir="2700000" algn="tl">
                      <a:srgbClr val="000000">
                        <a:alpha val="43137"/>
                      </a:srgbClr>
                    </a:outerShdw>
                  </a:effectLst>
                </a:endParaRPr>
              </a:p>
            </p:txBody>
          </p:sp>
        </p:grpSp>
      </p:grpSp>
      <p:sp>
        <p:nvSpPr>
          <p:cNvPr id="10" name="Gefaltete Ecke 9"/>
          <p:cNvSpPr/>
          <p:nvPr/>
        </p:nvSpPr>
        <p:spPr>
          <a:xfrm rot="20770413">
            <a:off x="9345977" y="542508"/>
            <a:ext cx="1639560" cy="1506498"/>
          </a:xfrm>
          <a:prstGeom prst="foldedCorner">
            <a:avLst/>
          </a:prstGeom>
          <a:solidFill>
            <a:srgbClr val="00B0F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Es gibt drei Arten </a:t>
            </a:r>
          </a:p>
        </p:txBody>
      </p:sp>
      <p:grpSp>
        <p:nvGrpSpPr>
          <p:cNvPr id="17" name="Gruppieren 16"/>
          <p:cNvGrpSpPr/>
          <p:nvPr/>
        </p:nvGrpSpPr>
        <p:grpSpPr>
          <a:xfrm>
            <a:off x="1288119" y="4625562"/>
            <a:ext cx="4066547" cy="1290756"/>
            <a:chOff x="457200" y="4547981"/>
            <a:chExt cx="4066547" cy="1290756"/>
          </a:xfrm>
          <a:scene3d>
            <a:camera prst="orthographicFront">
              <a:rot lat="0" lon="0" rev="0"/>
            </a:camera>
            <a:lightRig rig="glow" dir="t">
              <a:rot lat="0" lon="0" rev="4800000"/>
            </a:lightRig>
          </a:scene3d>
        </p:grpSpPr>
        <p:sp>
          <p:nvSpPr>
            <p:cNvPr id="26" name="Abgerundetes Rechteck 25"/>
            <p:cNvSpPr/>
            <p:nvPr/>
          </p:nvSpPr>
          <p:spPr>
            <a:xfrm>
              <a:off x="842076" y="5154338"/>
              <a:ext cx="3070922" cy="684399"/>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de-DE" sz="2000" i="1" dirty="0">
                <a:solidFill>
                  <a:schemeClr val="accent1">
                    <a:lumMod val="50000"/>
                  </a:schemeClr>
                </a:solidFill>
              </a:endParaRPr>
            </a:p>
            <a:p>
              <a:pPr algn="ctr">
                <a:lnSpc>
                  <a:spcPct val="150000"/>
                </a:lnSpc>
              </a:pPr>
              <a:r>
                <a:rPr lang="de-DE" sz="2000" i="1" dirty="0">
                  <a:solidFill>
                    <a:schemeClr val="accent1">
                      <a:lumMod val="50000"/>
                    </a:schemeClr>
                  </a:solidFill>
                </a:rPr>
                <a:t> über KEJ</a:t>
              </a:r>
            </a:p>
            <a:p>
              <a:pPr algn="ctr">
                <a:lnSpc>
                  <a:spcPct val="150000"/>
                </a:lnSpc>
              </a:pPr>
              <a:endParaRPr lang="de-DE" sz="2800" i="1" dirty="0">
                <a:solidFill>
                  <a:schemeClr val="accent1">
                    <a:lumMod val="50000"/>
                  </a:schemeClr>
                </a:solidFill>
              </a:endParaRPr>
            </a:p>
          </p:txBody>
        </p:sp>
        <p:grpSp>
          <p:nvGrpSpPr>
            <p:cNvPr id="20" name="Gruppieren 19"/>
            <p:cNvGrpSpPr/>
            <p:nvPr/>
          </p:nvGrpSpPr>
          <p:grpSpPr>
            <a:xfrm>
              <a:off x="457200" y="4547981"/>
              <a:ext cx="4066547" cy="914400"/>
              <a:chOff x="347926" y="3719601"/>
              <a:chExt cx="4066547" cy="914400"/>
            </a:xfrm>
          </p:grpSpPr>
          <p:sp>
            <p:nvSpPr>
              <p:cNvPr id="21" name="Pfeil nach rechts 20"/>
              <p:cNvSpPr/>
              <p:nvPr/>
            </p:nvSpPr>
            <p:spPr>
              <a:xfrm>
                <a:off x="3436065" y="3934485"/>
                <a:ext cx="978408" cy="484632"/>
              </a:xfrm>
              <a:prstGeom prst="rightArrow">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Abgerundetes Rechteck 24"/>
              <p:cNvSpPr/>
              <p:nvPr/>
            </p:nvSpPr>
            <p:spPr>
              <a:xfrm>
                <a:off x="347926" y="3719601"/>
                <a:ext cx="3525418" cy="914400"/>
              </a:xfrm>
              <a:prstGeom prst="roundRect">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Sollstellung</a:t>
                </a:r>
              </a:p>
            </p:txBody>
          </p:sp>
        </p:grpSp>
      </p:grpSp>
      <p:sp>
        <p:nvSpPr>
          <p:cNvPr id="27" name="Gefaltete Ecke 26"/>
          <p:cNvSpPr/>
          <p:nvPr/>
        </p:nvSpPr>
        <p:spPr>
          <a:xfrm rot="733843">
            <a:off x="3242965" y="2994171"/>
            <a:ext cx="1639560" cy="1506498"/>
          </a:xfrm>
          <a:prstGeom prst="foldedCorner">
            <a:avLst/>
          </a:prstGeom>
          <a:solidFill>
            <a:srgbClr val="F0A4B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Kosten-</a:t>
            </a:r>
          </a:p>
          <a:p>
            <a:pPr algn="ctr"/>
            <a:r>
              <a:rPr lang="de-DE" b="1" dirty="0" err="1">
                <a:solidFill>
                  <a:schemeClr val="tx1"/>
                </a:solidFill>
                <a:latin typeface="MV Boli" panose="02000500030200090000" pitchFamily="2" charset="0"/>
                <a:cs typeface="MV Boli" panose="02000500030200090000" pitchFamily="2" charset="0"/>
              </a:rPr>
              <a:t>nachrricht</a:t>
            </a:r>
            <a:r>
              <a:rPr lang="de-DE" b="1" dirty="0">
                <a:solidFill>
                  <a:schemeClr val="tx1"/>
                </a:solidFill>
                <a:latin typeface="MV Boli" panose="02000500030200090000" pitchFamily="2" charset="0"/>
                <a:cs typeface="MV Boli" panose="02000500030200090000" pitchFamily="2" charset="0"/>
              </a:rPr>
              <a:t> an Kosten-schuldner </a:t>
            </a:r>
          </a:p>
        </p:txBody>
      </p:sp>
      <p:sp>
        <p:nvSpPr>
          <p:cNvPr id="28" name="Gefaltete Ecke 27"/>
          <p:cNvSpPr/>
          <p:nvPr/>
        </p:nvSpPr>
        <p:spPr>
          <a:xfrm rot="20770413">
            <a:off x="1586899" y="1734810"/>
            <a:ext cx="735265" cy="754619"/>
          </a:xfrm>
          <a:prstGeom prst="foldedCorner">
            <a:avLst/>
          </a:prstGeom>
          <a:solidFill>
            <a:schemeClr val="accent5">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latin typeface="MV Boli" panose="02000500030200090000" pitchFamily="2" charset="0"/>
                <a:cs typeface="MV Boli" panose="02000500030200090000" pitchFamily="2" charset="0"/>
              </a:rPr>
              <a:t>1</a:t>
            </a:r>
          </a:p>
        </p:txBody>
      </p:sp>
      <p:sp>
        <p:nvSpPr>
          <p:cNvPr id="29" name="Gefaltete Ecke 28"/>
          <p:cNvSpPr/>
          <p:nvPr/>
        </p:nvSpPr>
        <p:spPr>
          <a:xfrm>
            <a:off x="1586898" y="4155610"/>
            <a:ext cx="735265" cy="754619"/>
          </a:xfrm>
          <a:prstGeom prst="foldedCorner">
            <a:avLst/>
          </a:prstGeom>
          <a:solidFill>
            <a:schemeClr val="accent5">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latin typeface="MV Boli" panose="02000500030200090000" pitchFamily="2" charset="0"/>
                <a:cs typeface="MV Boli" panose="02000500030200090000" pitchFamily="2" charset="0"/>
              </a:rPr>
              <a:t>2</a:t>
            </a:r>
          </a:p>
        </p:txBody>
      </p:sp>
      <p:sp>
        <p:nvSpPr>
          <p:cNvPr id="12" name="Rechteck 11">
            <a:extLst>
              <a:ext uri="{FF2B5EF4-FFF2-40B4-BE49-F238E27FC236}">
                <a16:creationId xmlns:a16="http://schemas.microsoft.com/office/drawing/2014/main" id="{03CC6B72-D6FF-7F45-A4B6-4A7D19A2C573}"/>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13" name="Grafik 12" descr="image001">
            <a:extLst>
              <a:ext uri="{FF2B5EF4-FFF2-40B4-BE49-F238E27FC236}">
                <a16:creationId xmlns:a16="http://schemas.microsoft.com/office/drawing/2014/main" id="{1028CD14-86E1-16C8-7FEF-3A69D8E5F6E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hteck 15">
            <a:extLst>
              <a:ext uri="{FF2B5EF4-FFF2-40B4-BE49-F238E27FC236}">
                <a16:creationId xmlns:a16="http://schemas.microsoft.com/office/drawing/2014/main" id="{11ABC2A4-C13C-DF79-114D-42A008E7376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396349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000" fill="hold"/>
                                        <p:tgtEl>
                                          <p:spTgt spid="27"/>
                                        </p:tgtEl>
                                        <p:attrNameLst>
                                          <p:attrName>ppt_w</p:attrName>
                                        </p:attrNameLst>
                                      </p:cBhvr>
                                      <p:tavLst>
                                        <p:tav tm="0">
                                          <p:val>
                                            <p:fltVal val="0"/>
                                          </p:val>
                                        </p:tav>
                                        <p:tav tm="100000">
                                          <p:val>
                                            <p:strVal val="#ppt_w"/>
                                          </p:val>
                                        </p:tav>
                                      </p:tavLst>
                                    </p:anim>
                                    <p:anim calcmode="lin" valueType="num">
                                      <p:cBhvr>
                                        <p:cTn id="41" dur="1000" fill="hold"/>
                                        <p:tgtEl>
                                          <p:spTgt spid="27"/>
                                        </p:tgtEl>
                                        <p:attrNameLst>
                                          <p:attrName>ppt_h</p:attrName>
                                        </p:attrNameLst>
                                      </p:cBhvr>
                                      <p:tavLst>
                                        <p:tav tm="0">
                                          <p:val>
                                            <p:fltVal val="0"/>
                                          </p:val>
                                        </p:tav>
                                        <p:tav tm="100000">
                                          <p:val>
                                            <p:strVal val="#ppt_h"/>
                                          </p:val>
                                        </p:tav>
                                      </p:tavLst>
                                    </p:anim>
                                    <p:anim calcmode="lin" valueType="num">
                                      <p:cBhvr>
                                        <p:cTn id="42" dur="1000" fill="hold"/>
                                        <p:tgtEl>
                                          <p:spTgt spid="27"/>
                                        </p:tgtEl>
                                        <p:attrNameLst>
                                          <p:attrName>style.rotation</p:attrName>
                                        </p:attrNameLst>
                                      </p:cBhvr>
                                      <p:tavLst>
                                        <p:tav tm="0">
                                          <p:val>
                                            <p:fltVal val="90"/>
                                          </p:val>
                                        </p:tav>
                                        <p:tav tm="100000">
                                          <p:val>
                                            <p:fltVal val="0"/>
                                          </p:val>
                                        </p:tav>
                                      </p:tavLst>
                                    </p:anim>
                                    <p:animEffect transition="in" filter="fade">
                                      <p:cBhvr>
                                        <p:cTn id="43" dur="10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1000" fill="hold"/>
                                        <p:tgtEl>
                                          <p:spTgt spid="29"/>
                                        </p:tgtEl>
                                        <p:attrNameLst>
                                          <p:attrName>ppt_w</p:attrName>
                                        </p:attrNameLst>
                                      </p:cBhvr>
                                      <p:tavLst>
                                        <p:tav tm="0">
                                          <p:val>
                                            <p:fltVal val="0"/>
                                          </p:val>
                                        </p:tav>
                                        <p:tav tm="100000">
                                          <p:val>
                                            <p:strVal val="#ppt_w"/>
                                          </p:val>
                                        </p:tav>
                                      </p:tavLst>
                                    </p:anim>
                                    <p:anim calcmode="lin" valueType="num">
                                      <p:cBhvr>
                                        <p:cTn id="55" dur="1000" fill="hold"/>
                                        <p:tgtEl>
                                          <p:spTgt spid="29"/>
                                        </p:tgtEl>
                                        <p:attrNameLst>
                                          <p:attrName>ppt_h</p:attrName>
                                        </p:attrNameLst>
                                      </p:cBhvr>
                                      <p:tavLst>
                                        <p:tav tm="0">
                                          <p:val>
                                            <p:fltVal val="0"/>
                                          </p:val>
                                        </p:tav>
                                        <p:tav tm="100000">
                                          <p:val>
                                            <p:strVal val="#ppt_h"/>
                                          </p:val>
                                        </p:tav>
                                      </p:tavLst>
                                    </p:anim>
                                    <p:anim calcmode="lin" valueType="num">
                                      <p:cBhvr>
                                        <p:cTn id="56" dur="1000" fill="hold"/>
                                        <p:tgtEl>
                                          <p:spTgt spid="29"/>
                                        </p:tgtEl>
                                        <p:attrNameLst>
                                          <p:attrName>style.rotation</p:attrName>
                                        </p:attrNameLst>
                                      </p:cBhvr>
                                      <p:tavLst>
                                        <p:tav tm="0">
                                          <p:val>
                                            <p:fltVal val="90"/>
                                          </p:val>
                                        </p:tav>
                                        <p:tav tm="100000">
                                          <p:val>
                                            <p:fltVal val="0"/>
                                          </p:val>
                                        </p:tav>
                                      </p:tavLst>
                                    </p:anim>
                                    <p:animEffect transition="in" filter="fade">
                                      <p:cBhvr>
                                        <p:cTn id="57" dur="10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4" grpId="0" animBg="1"/>
      <p:bldP spid="10" grpId="0" animBg="1"/>
      <p:bldP spid="27" grpId="0" animBg="1"/>
      <p:bldP spid="28"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E83F7E-3C4C-1FC1-0F01-1642DBF07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3" name="Abgerundetes Rechteck 2"/>
          <p:cNvSpPr/>
          <p:nvPr/>
        </p:nvSpPr>
        <p:spPr>
          <a:xfrm>
            <a:off x="3538068" y="2666350"/>
            <a:ext cx="7455891" cy="3886651"/>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de-DE" sz="2000" b="1" dirty="0">
                <a:solidFill>
                  <a:schemeClr val="accent1">
                    <a:lumMod val="50000"/>
                  </a:schemeClr>
                </a:solidFill>
              </a:rPr>
              <a:t>Auslagen werden grundsätzlich nach Ende der Instanz fällig, die für Aktenversendung und Kopien sofort nach ihrer Entstehung (vgl. § 9 II, III GKG). Der Antragsteller einer mit Auslagen verbundenen Handlung hat für diese einen ausreichenden</a:t>
            </a:r>
            <a:r>
              <a:rPr lang="de-DE" sz="2000" dirty="0">
                <a:solidFill>
                  <a:schemeClr val="accent1">
                    <a:lumMod val="50000"/>
                  </a:schemeClr>
                </a:solidFill>
              </a:rPr>
              <a:t> </a:t>
            </a:r>
            <a:r>
              <a:rPr lang="de-DE" sz="2000" b="1" dirty="0">
                <a:solidFill>
                  <a:schemeClr val="accent1">
                    <a:lumMod val="50000"/>
                  </a:schemeClr>
                </a:solidFill>
                <a:effectLst>
                  <a:outerShdw blurRad="38100" dist="38100" dir="2700000" algn="tl">
                    <a:srgbClr val="000000">
                      <a:alpha val="43137"/>
                    </a:srgbClr>
                  </a:outerShdw>
                </a:effectLst>
              </a:rPr>
              <a:t>Vorschuss </a:t>
            </a:r>
            <a:r>
              <a:rPr lang="de-DE" sz="2000" dirty="0">
                <a:solidFill>
                  <a:schemeClr val="accent1">
                    <a:lumMod val="50000"/>
                  </a:schemeClr>
                </a:solidFill>
                <a:effectLst>
                  <a:outerShdw blurRad="38100" dist="38100" dir="2700000" algn="tl">
                    <a:srgbClr val="000000">
                      <a:alpha val="43137"/>
                    </a:srgbClr>
                  </a:outerShdw>
                </a:effectLst>
              </a:rPr>
              <a:t>zur Akte zu zahlen</a:t>
            </a:r>
            <a:r>
              <a:rPr lang="de-DE" sz="2000" dirty="0">
                <a:solidFill>
                  <a:schemeClr val="accent1">
                    <a:lumMod val="50000"/>
                  </a:schemeClr>
                </a:solidFill>
              </a:rPr>
              <a:t>, </a:t>
            </a:r>
            <a:r>
              <a:rPr lang="de-DE" sz="2000" b="1" dirty="0">
                <a:solidFill>
                  <a:schemeClr val="accent1">
                    <a:lumMod val="50000"/>
                  </a:schemeClr>
                </a:solidFill>
                <a:effectLst>
                  <a:outerShdw blurRad="38100" dist="38100" dir="2700000" algn="tl">
                    <a:srgbClr val="000000">
                      <a:alpha val="43137"/>
                    </a:srgbClr>
                  </a:outerShdw>
                </a:effectLst>
              </a:rPr>
              <a:t>insofern besteht ebenfalls eine </a:t>
            </a:r>
            <a:r>
              <a:rPr lang="de-DE" sz="2000" b="1" dirty="0" err="1">
                <a:solidFill>
                  <a:schemeClr val="accent1">
                    <a:lumMod val="50000"/>
                  </a:schemeClr>
                </a:solidFill>
                <a:effectLst>
                  <a:outerShdw blurRad="38100" dist="38100" dir="2700000" algn="tl">
                    <a:srgbClr val="000000">
                      <a:alpha val="43137"/>
                    </a:srgbClr>
                  </a:outerShdw>
                </a:effectLst>
              </a:rPr>
              <a:t>Abhängigmachung</a:t>
            </a:r>
            <a:r>
              <a:rPr lang="de-DE" sz="2000" b="1" dirty="0">
                <a:solidFill>
                  <a:schemeClr val="accent1">
                    <a:lumMod val="50000"/>
                  </a:schemeClr>
                </a:solidFill>
                <a:effectLst>
                  <a:outerShdw blurRad="38100" dist="38100" dir="2700000" algn="tl">
                    <a:srgbClr val="000000">
                      <a:alpha val="43137"/>
                    </a:srgbClr>
                  </a:outerShdw>
                </a:effectLst>
              </a:rPr>
              <a:t> vom Zahlungseingang</a:t>
            </a:r>
            <a:r>
              <a:rPr lang="de-DE" sz="2000" b="1" dirty="0">
                <a:solidFill>
                  <a:schemeClr val="accent1">
                    <a:lumMod val="50000"/>
                  </a:schemeClr>
                </a:solidFill>
              </a:rPr>
              <a:t>. Die Höhe des Vorschusses bestimmt das Gericht. Die Anforderung erfolgt </a:t>
            </a:r>
            <a:r>
              <a:rPr lang="de-DE" sz="2000" b="1" dirty="0">
                <a:solidFill>
                  <a:schemeClr val="accent1">
                    <a:lumMod val="50000"/>
                  </a:schemeClr>
                </a:solidFill>
                <a:effectLst>
                  <a:outerShdw blurRad="38100" dist="38100" dir="2700000" algn="tl">
                    <a:srgbClr val="000000">
                      <a:alpha val="43137"/>
                    </a:srgbClr>
                  </a:outerShdw>
                </a:effectLst>
              </a:rPr>
              <a:t>mittels Kostennachricht </a:t>
            </a:r>
            <a:r>
              <a:rPr lang="de-DE" sz="2000" b="1" dirty="0">
                <a:solidFill>
                  <a:schemeClr val="accent1">
                    <a:lumMod val="50000"/>
                  </a:schemeClr>
                </a:solidFill>
              </a:rPr>
              <a:t>oder mittels Übersendung des den Vorschuss anordnenden Beschlusses (z.B. Beweisbeschluss, siehe § 26 III </a:t>
            </a:r>
            <a:r>
              <a:rPr lang="de-DE" sz="2000" b="1" dirty="0" err="1">
                <a:solidFill>
                  <a:schemeClr val="accent1">
                    <a:lumMod val="50000"/>
                  </a:schemeClr>
                </a:solidFill>
              </a:rPr>
              <a:t>KostVfg</a:t>
            </a:r>
            <a:r>
              <a:rPr lang="de-DE" sz="2000" b="1" dirty="0">
                <a:solidFill>
                  <a:schemeClr val="accent1">
                    <a:lumMod val="50000"/>
                  </a:schemeClr>
                </a:solidFill>
              </a:rPr>
              <a:t>). Enthält der Beweisbeschluss alle Zahlungsinformationen, kann die KR sprich Kostennachricht gem. § 26 III </a:t>
            </a:r>
            <a:r>
              <a:rPr lang="de-DE" sz="2000" b="1" dirty="0" err="1">
                <a:solidFill>
                  <a:schemeClr val="accent1">
                    <a:lumMod val="50000"/>
                  </a:schemeClr>
                </a:solidFill>
              </a:rPr>
              <a:t>KostVfg</a:t>
            </a:r>
            <a:r>
              <a:rPr lang="de-DE" sz="2000" b="1" dirty="0">
                <a:solidFill>
                  <a:schemeClr val="accent1">
                    <a:lumMod val="50000"/>
                  </a:schemeClr>
                </a:solidFill>
              </a:rPr>
              <a:t> unterbleiben. </a:t>
            </a:r>
          </a:p>
        </p:txBody>
      </p:sp>
      <p:sp>
        <p:nvSpPr>
          <p:cNvPr id="4" name="Abgerundetes Rechteck 3"/>
          <p:cNvSpPr/>
          <p:nvPr/>
        </p:nvSpPr>
        <p:spPr>
          <a:xfrm>
            <a:off x="3538068" y="1133858"/>
            <a:ext cx="5472113"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Arten von Kostenanforderungen</a:t>
            </a:r>
          </a:p>
        </p:txBody>
      </p:sp>
      <p:grpSp>
        <p:nvGrpSpPr>
          <p:cNvPr id="12" name="Gruppieren 11"/>
          <p:cNvGrpSpPr/>
          <p:nvPr/>
        </p:nvGrpSpPr>
        <p:grpSpPr>
          <a:xfrm>
            <a:off x="1293083" y="2085136"/>
            <a:ext cx="8515454" cy="1429802"/>
            <a:chOff x="178406" y="2515197"/>
            <a:chExt cx="8515454" cy="1429802"/>
          </a:xfrm>
          <a:scene3d>
            <a:camera prst="orthographicFront">
              <a:rot lat="0" lon="0" rev="0"/>
            </a:camera>
            <a:lightRig rig="glow" dir="t">
              <a:rot lat="0" lon="0" rev="4800000"/>
            </a:lightRig>
          </a:scene3d>
        </p:grpSpPr>
        <p:sp>
          <p:nvSpPr>
            <p:cNvPr id="7" name="Abgerundetes Rechteck 6"/>
            <p:cNvSpPr/>
            <p:nvPr/>
          </p:nvSpPr>
          <p:spPr>
            <a:xfrm>
              <a:off x="285977" y="2515197"/>
              <a:ext cx="8407883" cy="562279"/>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de-DE" sz="2800" i="1" dirty="0">
                <a:solidFill>
                  <a:schemeClr val="accent1">
                    <a:lumMod val="50000"/>
                  </a:schemeClr>
                </a:solidFill>
              </a:endParaRPr>
            </a:p>
            <a:p>
              <a:pPr algn="ctr">
                <a:lnSpc>
                  <a:spcPct val="150000"/>
                </a:lnSpc>
              </a:pPr>
              <a:r>
                <a:rPr lang="de-DE" sz="2000" i="1" dirty="0">
                  <a:solidFill>
                    <a:schemeClr val="accent1">
                      <a:lumMod val="50000"/>
                    </a:schemeClr>
                  </a:solidFill>
                </a:rPr>
                <a:t>(so nicht bereits im Beweisbeschluss angeordnet)</a:t>
              </a:r>
            </a:p>
            <a:p>
              <a:pPr algn="ctr">
                <a:lnSpc>
                  <a:spcPct val="150000"/>
                </a:lnSpc>
              </a:pPr>
              <a:endParaRPr lang="de-DE" sz="2800" i="1" dirty="0">
                <a:solidFill>
                  <a:schemeClr val="accent1">
                    <a:lumMod val="50000"/>
                  </a:schemeClr>
                </a:solidFill>
              </a:endParaRPr>
            </a:p>
          </p:txBody>
        </p:sp>
        <p:grpSp>
          <p:nvGrpSpPr>
            <p:cNvPr id="11" name="Gruppieren 10"/>
            <p:cNvGrpSpPr/>
            <p:nvPr/>
          </p:nvGrpSpPr>
          <p:grpSpPr>
            <a:xfrm>
              <a:off x="178406" y="3030599"/>
              <a:ext cx="3080693" cy="914400"/>
              <a:chOff x="380307" y="3092050"/>
              <a:chExt cx="3080693" cy="914400"/>
            </a:xfrm>
          </p:grpSpPr>
          <p:sp>
            <p:nvSpPr>
              <p:cNvPr id="6" name="Pfeil nach rechts 5"/>
              <p:cNvSpPr/>
              <p:nvPr/>
            </p:nvSpPr>
            <p:spPr>
              <a:xfrm>
                <a:off x="2482592" y="3372346"/>
                <a:ext cx="978408" cy="484632"/>
              </a:xfrm>
              <a:prstGeom prst="rightArrow">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380307" y="3092050"/>
                <a:ext cx="2581097" cy="914400"/>
              </a:xfrm>
              <a:prstGeom prst="roundRect">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Vorschuss</a:t>
                </a:r>
              </a:p>
            </p:txBody>
          </p:sp>
        </p:grpSp>
      </p:grpSp>
      <p:sp>
        <p:nvSpPr>
          <p:cNvPr id="10" name="Gefaltete Ecke 9"/>
          <p:cNvSpPr/>
          <p:nvPr/>
        </p:nvSpPr>
        <p:spPr>
          <a:xfrm rot="913791">
            <a:off x="9491832" y="710921"/>
            <a:ext cx="1639560" cy="1506498"/>
          </a:xfrm>
          <a:prstGeom prst="foldedCorner">
            <a:avLst/>
          </a:prstGeom>
          <a:solidFill>
            <a:srgbClr val="00B0F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Es gibt drei Arten </a:t>
            </a:r>
          </a:p>
        </p:txBody>
      </p:sp>
      <p:sp>
        <p:nvSpPr>
          <p:cNvPr id="28" name="Gefaltete Ecke 27"/>
          <p:cNvSpPr/>
          <p:nvPr/>
        </p:nvSpPr>
        <p:spPr>
          <a:xfrm rot="511649">
            <a:off x="164881" y="2456658"/>
            <a:ext cx="735265" cy="75461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latin typeface="MV Boli" panose="02000500030200090000" pitchFamily="2" charset="0"/>
                <a:cs typeface="MV Boli" panose="02000500030200090000" pitchFamily="2" charset="0"/>
              </a:rPr>
              <a:t>3</a:t>
            </a:r>
          </a:p>
        </p:txBody>
      </p:sp>
      <p:sp>
        <p:nvSpPr>
          <p:cNvPr id="13" name="Rechteck 12">
            <a:extLst>
              <a:ext uri="{FF2B5EF4-FFF2-40B4-BE49-F238E27FC236}">
                <a16:creationId xmlns:a16="http://schemas.microsoft.com/office/drawing/2014/main" id="{1E847FC9-0A9B-536B-1007-40CEF322540B}"/>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14" name="Grafik 13" descr="image001">
            <a:extLst>
              <a:ext uri="{FF2B5EF4-FFF2-40B4-BE49-F238E27FC236}">
                <a16:creationId xmlns:a16="http://schemas.microsoft.com/office/drawing/2014/main" id="{A35DE6B8-C600-FBC1-7327-93C8877D59C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eck 14">
            <a:extLst>
              <a:ext uri="{FF2B5EF4-FFF2-40B4-BE49-F238E27FC236}">
                <a16:creationId xmlns:a16="http://schemas.microsoft.com/office/drawing/2014/main" id="{FE006CD6-4726-DAFE-B88F-B41015695EB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48405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43B635E-E07E-28D2-AA84-E880C486D1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7877"/>
            <a:ext cx="10017243" cy="6858000"/>
          </a:xfrm>
          <a:prstGeom prst="rect">
            <a:avLst/>
          </a:prstGeom>
          <a:solidFill>
            <a:schemeClr val="accent1">
              <a:lumMod val="40000"/>
              <a:lumOff val="60000"/>
            </a:schemeClr>
          </a:solidFill>
        </p:spPr>
      </p:pic>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3" name="Abgerundetes Rechteck 2"/>
          <p:cNvSpPr/>
          <p:nvPr/>
        </p:nvSpPr>
        <p:spPr>
          <a:xfrm>
            <a:off x="3692069" y="3105689"/>
            <a:ext cx="7301890" cy="3137069"/>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800" b="1" dirty="0">
                <a:solidFill>
                  <a:schemeClr val="accent1">
                    <a:lumMod val="50000"/>
                  </a:schemeClr>
                </a:solidFill>
              </a:rPr>
              <a:t>beantragte Maßnahme wird nicht durchgeführt </a:t>
            </a:r>
            <a:br>
              <a:rPr lang="de-DE" sz="2800" dirty="0">
                <a:solidFill>
                  <a:schemeClr val="accent1">
                    <a:lumMod val="50000"/>
                  </a:schemeClr>
                </a:solidFill>
              </a:rPr>
            </a:br>
            <a:r>
              <a:rPr lang="de-DE" sz="2400" b="1" i="1" dirty="0">
                <a:solidFill>
                  <a:schemeClr val="accent1">
                    <a:lumMod val="50000"/>
                  </a:schemeClr>
                </a:solidFill>
              </a:rPr>
              <a:t>z. B. Klage nicht zugestellt, Abschriften/Ausfertigung nicht erteilt, Zeugen nicht geladen oder Gutachter (Sachverständiger) nicht beauftragt</a:t>
            </a:r>
            <a:endParaRPr lang="de-DE" sz="2400" b="1" dirty="0">
              <a:solidFill>
                <a:schemeClr val="accent1">
                  <a:lumMod val="50000"/>
                </a:schemeClr>
              </a:solidFill>
            </a:endParaRPr>
          </a:p>
        </p:txBody>
      </p:sp>
      <p:sp>
        <p:nvSpPr>
          <p:cNvPr id="4" name="Abgerundetes Rechteck 3"/>
          <p:cNvSpPr/>
          <p:nvPr/>
        </p:nvSpPr>
        <p:spPr>
          <a:xfrm>
            <a:off x="1452845" y="1386405"/>
            <a:ext cx="6578085"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Was ist, wenn </a:t>
            </a:r>
            <a:r>
              <a:rPr lang="de-DE" sz="3200" b="1" dirty="0">
                <a:solidFill>
                  <a:schemeClr val="accent1">
                    <a:lumMod val="40000"/>
                    <a:lumOff val="60000"/>
                  </a:schemeClr>
                </a:solidFill>
                <a:effectLst>
                  <a:outerShdw blurRad="38100" dist="38100" dir="2700000" algn="tl">
                    <a:srgbClr val="000000">
                      <a:alpha val="43137"/>
                    </a:srgbClr>
                  </a:outerShdw>
                </a:effectLst>
              </a:rPr>
              <a:t>keine</a:t>
            </a:r>
            <a:r>
              <a:rPr lang="de-DE" sz="3200" b="1" dirty="0">
                <a:effectLst>
                  <a:outerShdw blurRad="38100" dist="38100" dir="2700000" algn="tl">
                    <a:srgbClr val="000000">
                      <a:alpha val="43137"/>
                    </a:srgbClr>
                  </a:outerShdw>
                </a:effectLst>
              </a:rPr>
              <a:t> Zahlung erfolgt:</a:t>
            </a:r>
          </a:p>
        </p:txBody>
      </p:sp>
      <p:grpSp>
        <p:nvGrpSpPr>
          <p:cNvPr id="11" name="Gruppieren 10"/>
          <p:cNvGrpSpPr/>
          <p:nvPr/>
        </p:nvGrpSpPr>
        <p:grpSpPr>
          <a:xfrm>
            <a:off x="1779656" y="2435927"/>
            <a:ext cx="5924461" cy="914400"/>
            <a:chOff x="510976" y="2729541"/>
            <a:chExt cx="4308642" cy="914400"/>
          </a:xfrm>
          <a:solidFill>
            <a:schemeClr val="accent1">
              <a:lumMod val="75000"/>
            </a:schemeClr>
          </a:solidFill>
          <a:scene3d>
            <a:camera prst="orthographicFront">
              <a:rot lat="0" lon="0" rev="0"/>
            </a:camera>
            <a:lightRig rig="glow" dir="t">
              <a:rot lat="0" lon="0" rev="4800000"/>
            </a:lightRig>
          </a:scene3d>
        </p:grpSpPr>
        <p:sp>
          <p:nvSpPr>
            <p:cNvPr id="6" name="Pfeil nach rechts 5"/>
            <p:cNvSpPr/>
            <p:nvPr/>
          </p:nvSpPr>
          <p:spPr>
            <a:xfrm>
              <a:off x="3501591" y="2890235"/>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510976" y="2729541"/>
              <a:ext cx="4308642" cy="914400"/>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effectLst>
                    <a:outerShdw blurRad="38100" dist="38100" dir="2700000" algn="tl">
                      <a:srgbClr val="000000">
                        <a:alpha val="43137"/>
                      </a:srgbClr>
                    </a:outerShdw>
                  </a:effectLst>
                </a:rPr>
                <a:t>bei Vorschuss-/Vorauszahlungspflicht</a:t>
              </a:r>
            </a:p>
          </p:txBody>
        </p:sp>
      </p:grpSp>
      <p:sp>
        <p:nvSpPr>
          <p:cNvPr id="9" name="Rechteck 8">
            <a:extLst>
              <a:ext uri="{FF2B5EF4-FFF2-40B4-BE49-F238E27FC236}">
                <a16:creationId xmlns:a16="http://schemas.microsoft.com/office/drawing/2014/main" id="{62D4F053-4AA8-6459-3062-9976604DB861}"/>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10" name="Grafik 9" descr="image001">
            <a:extLst>
              <a:ext uri="{FF2B5EF4-FFF2-40B4-BE49-F238E27FC236}">
                <a16:creationId xmlns:a16="http://schemas.microsoft.com/office/drawing/2014/main" id="{FD7A86B7-89F2-A6A6-56A2-CA7793669CD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id="{4A0C77D7-33F4-77C8-FD3A-43793E1CDDE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416879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879862D-3454-EEE1-8E8D-540DFFDF5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3" name="Abgerundetes Rechteck 2"/>
          <p:cNvSpPr/>
          <p:nvPr/>
        </p:nvSpPr>
        <p:spPr>
          <a:xfrm>
            <a:off x="3692069" y="3105689"/>
            <a:ext cx="7203238" cy="2566449"/>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800" dirty="0">
                <a:solidFill>
                  <a:schemeClr val="accent1">
                    <a:lumMod val="50000"/>
                  </a:schemeClr>
                </a:solidFill>
              </a:rPr>
              <a:t>offener Betrag wird durch KEJ (nach Mahnung) zwangsweise beigetrieben, ggf. werden Mit- oder Zweitschuldner in Anspruch genommen</a:t>
            </a:r>
            <a:endParaRPr lang="de-DE" sz="2400" b="1" dirty="0">
              <a:solidFill>
                <a:schemeClr val="accent1">
                  <a:lumMod val="50000"/>
                </a:schemeClr>
              </a:solidFill>
            </a:endParaRPr>
          </a:p>
        </p:txBody>
      </p:sp>
      <p:sp>
        <p:nvSpPr>
          <p:cNvPr id="4" name="Abgerundetes Rechteck 3"/>
          <p:cNvSpPr/>
          <p:nvPr/>
        </p:nvSpPr>
        <p:spPr>
          <a:xfrm>
            <a:off x="1468771" y="1318327"/>
            <a:ext cx="6578085"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Was ist, wenn </a:t>
            </a:r>
            <a:r>
              <a:rPr lang="de-DE" sz="3200" b="1" dirty="0">
                <a:solidFill>
                  <a:schemeClr val="accent1">
                    <a:lumMod val="40000"/>
                    <a:lumOff val="60000"/>
                  </a:schemeClr>
                </a:solidFill>
                <a:effectLst>
                  <a:outerShdw blurRad="38100" dist="38100" dir="2700000" algn="tl">
                    <a:srgbClr val="000000">
                      <a:alpha val="43137"/>
                    </a:srgbClr>
                  </a:outerShdw>
                </a:effectLst>
              </a:rPr>
              <a:t>keine</a:t>
            </a:r>
            <a:r>
              <a:rPr lang="de-DE" sz="3200" b="1" dirty="0">
                <a:effectLst>
                  <a:outerShdw blurRad="38100" dist="38100" dir="2700000" algn="tl">
                    <a:srgbClr val="000000">
                      <a:alpha val="43137"/>
                    </a:srgbClr>
                  </a:outerShdw>
                </a:effectLst>
              </a:rPr>
              <a:t> Zahlung erfolgt:</a:t>
            </a:r>
          </a:p>
        </p:txBody>
      </p:sp>
      <p:grpSp>
        <p:nvGrpSpPr>
          <p:cNvPr id="11" name="Gruppieren 10"/>
          <p:cNvGrpSpPr/>
          <p:nvPr/>
        </p:nvGrpSpPr>
        <p:grpSpPr>
          <a:xfrm>
            <a:off x="1552946" y="2350688"/>
            <a:ext cx="5924461" cy="914400"/>
            <a:chOff x="1347270" y="2593505"/>
            <a:chExt cx="4308642" cy="914400"/>
          </a:xfrm>
          <a:solidFill>
            <a:schemeClr val="accent1">
              <a:lumMod val="75000"/>
            </a:schemeClr>
          </a:solidFill>
          <a:scene3d>
            <a:camera prst="orthographicFront">
              <a:rot lat="0" lon="0" rev="0"/>
            </a:camera>
            <a:lightRig rig="glow" dir="t">
              <a:rot lat="0" lon="0" rev="4800000"/>
            </a:lightRig>
          </a:scene3d>
        </p:grpSpPr>
        <p:sp>
          <p:nvSpPr>
            <p:cNvPr id="6" name="Pfeil nach rechts 5"/>
            <p:cNvSpPr/>
            <p:nvPr/>
          </p:nvSpPr>
          <p:spPr>
            <a:xfrm>
              <a:off x="3501591" y="2890235"/>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1347270" y="2593505"/>
              <a:ext cx="4308642" cy="914400"/>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effectLst>
                    <a:outerShdw blurRad="38100" dist="38100" dir="2700000" algn="tl">
                      <a:srgbClr val="000000">
                        <a:alpha val="43137"/>
                      </a:srgbClr>
                    </a:outerShdw>
                  </a:effectLst>
                </a:rPr>
                <a:t>bei Sollstellungen bei der Kosteneinziehungsstelle der Justiz</a:t>
              </a:r>
            </a:p>
          </p:txBody>
        </p:sp>
      </p:grpSp>
      <p:sp>
        <p:nvSpPr>
          <p:cNvPr id="10" name="Gefaltete Ecke 9"/>
          <p:cNvSpPr/>
          <p:nvPr/>
        </p:nvSpPr>
        <p:spPr>
          <a:xfrm rot="1003590">
            <a:off x="2076481" y="3253204"/>
            <a:ext cx="1447034" cy="1384041"/>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3600" b="1" dirty="0">
                <a:solidFill>
                  <a:schemeClr val="tx1"/>
                </a:solidFill>
                <a:latin typeface="MV Boli" panose="02000500030200090000" pitchFamily="2" charset="0"/>
                <a:cs typeface="MV Boli" panose="02000500030200090000" pitchFamily="2" charset="0"/>
              </a:rPr>
              <a:t>=KEJ </a:t>
            </a:r>
          </a:p>
        </p:txBody>
      </p:sp>
      <p:sp>
        <p:nvSpPr>
          <p:cNvPr id="9" name="Rechteck 8">
            <a:extLst>
              <a:ext uri="{FF2B5EF4-FFF2-40B4-BE49-F238E27FC236}">
                <a16:creationId xmlns:a16="http://schemas.microsoft.com/office/drawing/2014/main" id="{1259CDFC-0024-A2C0-9488-C00A47A01DFC}"/>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12" name="Grafik 11" descr="image001">
            <a:extLst>
              <a:ext uri="{FF2B5EF4-FFF2-40B4-BE49-F238E27FC236}">
                <a16:creationId xmlns:a16="http://schemas.microsoft.com/office/drawing/2014/main" id="{300BB469-F7AF-AD99-E841-534FFB0BD69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hteck 12">
            <a:extLst>
              <a:ext uri="{FF2B5EF4-FFF2-40B4-BE49-F238E27FC236}">
                <a16:creationId xmlns:a16="http://schemas.microsoft.com/office/drawing/2014/main" id="{A408C618-8BD7-50ED-926C-9079B371EC5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144354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80">
                                          <p:stCondLst>
                                            <p:cond delay="0"/>
                                          </p:stCondLst>
                                        </p:cTn>
                                        <p:tgtEl>
                                          <p:spTgt spid="10"/>
                                        </p:tgtEl>
                                      </p:cBhvr>
                                    </p:animEffect>
                                    <p:anim calcmode="lin" valueType="num">
                                      <p:cBhvr>
                                        <p:cTn id="2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5" dur="26">
                                          <p:stCondLst>
                                            <p:cond delay="650"/>
                                          </p:stCondLst>
                                        </p:cTn>
                                        <p:tgtEl>
                                          <p:spTgt spid="10"/>
                                        </p:tgtEl>
                                      </p:cBhvr>
                                      <p:to x="100000" y="60000"/>
                                    </p:animScale>
                                    <p:animScale>
                                      <p:cBhvr>
                                        <p:cTn id="26" dur="166" decel="50000">
                                          <p:stCondLst>
                                            <p:cond delay="67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424A8B5-2EBC-95EE-4619-43C2A2AE1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93644"/>
            <a:ext cx="10017243" cy="6858000"/>
          </a:xfrm>
          <a:prstGeom prst="rect">
            <a:avLst/>
          </a:prstGeom>
          <a:solidFill>
            <a:schemeClr val="accent1">
              <a:lumMod val="40000"/>
              <a:lumOff val="60000"/>
            </a:schemeClr>
          </a:solidFill>
        </p:spPr>
      </p:pic>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4" name="Abgerundetes Rechteck 3"/>
          <p:cNvSpPr/>
          <p:nvPr/>
        </p:nvSpPr>
        <p:spPr>
          <a:xfrm>
            <a:off x="3466997" y="1142448"/>
            <a:ext cx="5557838"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Zahlungsmöglichkeiten</a:t>
            </a:r>
          </a:p>
        </p:txBody>
      </p:sp>
      <p:sp>
        <p:nvSpPr>
          <p:cNvPr id="10" name="Gefaltete Ecke 9"/>
          <p:cNvSpPr/>
          <p:nvPr/>
        </p:nvSpPr>
        <p:spPr>
          <a:xfrm rot="20630676">
            <a:off x="9233611" y="510869"/>
            <a:ext cx="1447034" cy="1384041"/>
          </a:xfrm>
          <a:prstGeom prst="foldedCorner">
            <a:avLst/>
          </a:prstGeom>
          <a:solidFill>
            <a:srgbClr val="F0A4B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…noch wach?? </a:t>
            </a:r>
          </a:p>
        </p:txBody>
      </p:sp>
      <p:sp>
        <p:nvSpPr>
          <p:cNvPr id="7" name="Abgerundetes Rechteck 6"/>
          <p:cNvSpPr/>
          <p:nvPr/>
        </p:nvSpPr>
        <p:spPr>
          <a:xfrm>
            <a:off x="6054756" y="2265316"/>
            <a:ext cx="4931643" cy="795207"/>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400" b="1" dirty="0">
                <a:solidFill>
                  <a:schemeClr val="accent1">
                    <a:lumMod val="50000"/>
                  </a:schemeClr>
                </a:solidFill>
                <a:effectLst>
                  <a:outerShdw blurRad="38100" dist="38100" dir="2700000" algn="tl">
                    <a:srgbClr val="000000">
                      <a:alpha val="43137"/>
                    </a:srgbClr>
                  </a:outerShdw>
                </a:effectLst>
              </a:rPr>
              <a:t>geht mit Schriftsatz ein (aufgestempelt) </a:t>
            </a:r>
          </a:p>
        </p:txBody>
      </p:sp>
      <p:sp>
        <p:nvSpPr>
          <p:cNvPr id="13" name="Abgerundetes Rechteck 12"/>
          <p:cNvSpPr/>
          <p:nvPr/>
        </p:nvSpPr>
        <p:spPr>
          <a:xfrm>
            <a:off x="5724288" y="5081207"/>
            <a:ext cx="5307456" cy="936047"/>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400" b="1" dirty="0">
                <a:solidFill>
                  <a:schemeClr val="accent1">
                    <a:lumMod val="50000"/>
                  </a:schemeClr>
                </a:solidFill>
                <a:effectLst>
                  <a:outerShdw blurRad="38100" dist="38100" dir="2700000" algn="tl">
                    <a:srgbClr val="000000">
                      <a:alpha val="43137"/>
                    </a:srgbClr>
                  </a:outerShdw>
                </a:effectLst>
              </a:rPr>
              <a:t>             wird mit der eAkte üblich geworden und wird  meist genutzt</a:t>
            </a:r>
          </a:p>
        </p:txBody>
      </p:sp>
      <p:sp>
        <p:nvSpPr>
          <p:cNvPr id="17" name="Abgerundetes Rechteck 16"/>
          <p:cNvSpPr/>
          <p:nvPr/>
        </p:nvSpPr>
        <p:spPr>
          <a:xfrm>
            <a:off x="5599293" y="3326113"/>
            <a:ext cx="5428534" cy="1269996"/>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400" b="1" dirty="0">
                <a:solidFill>
                  <a:schemeClr val="accent1">
                    <a:lumMod val="50000"/>
                  </a:schemeClr>
                </a:solidFill>
                <a:effectLst>
                  <a:outerShdw blurRad="38100" dist="38100" dir="2700000" algn="tl">
                    <a:srgbClr val="000000">
                      <a:alpha val="43137"/>
                    </a:srgbClr>
                  </a:outerShdw>
                </a:effectLst>
              </a:rPr>
              <a:t>geht zur Akte ein und wird sodann der Zahlstelle zur Einlösung zugeleitet → Zahlungsanzeige gelangt zur Akte</a:t>
            </a:r>
            <a:r>
              <a:rPr lang="de-DE" sz="2400" dirty="0">
                <a:solidFill>
                  <a:schemeClr val="accent1">
                    <a:lumMod val="50000"/>
                  </a:schemeClr>
                </a:solidFill>
              </a:rPr>
              <a:t> </a:t>
            </a:r>
          </a:p>
        </p:txBody>
      </p:sp>
      <p:sp>
        <p:nvSpPr>
          <p:cNvPr id="20" name="Gefaltete Ecke 19"/>
          <p:cNvSpPr/>
          <p:nvPr/>
        </p:nvSpPr>
        <p:spPr>
          <a:xfrm rot="259550">
            <a:off x="10404816" y="4053909"/>
            <a:ext cx="1107564" cy="1053244"/>
          </a:xfrm>
          <a:prstGeom prst="foldedCorner">
            <a:avLst/>
          </a:prstGeom>
          <a:solidFill>
            <a:srgbClr val="00B0F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=ZA</a:t>
            </a:r>
          </a:p>
        </p:txBody>
      </p:sp>
      <p:sp>
        <p:nvSpPr>
          <p:cNvPr id="9" name="Rechteck 8">
            <a:extLst>
              <a:ext uri="{FF2B5EF4-FFF2-40B4-BE49-F238E27FC236}">
                <a16:creationId xmlns:a16="http://schemas.microsoft.com/office/drawing/2014/main" id="{F1A4FDA2-FD13-201C-4491-221C09A17B1F}"/>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21" name="Grafik 20" descr="image001">
            <a:extLst>
              <a:ext uri="{FF2B5EF4-FFF2-40B4-BE49-F238E27FC236}">
                <a16:creationId xmlns:a16="http://schemas.microsoft.com/office/drawing/2014/main" id="{2E438902-8989-C621-122B-6D6B2FD112B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3B3B0715-1A12-A4EF-CEEE-B031DDC9DF5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grpSp>
        <p:nvGrpSpPr>
          <p:cNvPr id="11" name="Gruppieren 10"/>
          <p:cNvGrpSpPr/>
          <p:nvPr/>
        </p:nvGrpSpPr>
        <p:grpSpPr>
          <a:xfrm>
            <a:off x="1390130" y="2418442"/>
            <a:ext cx="5198912" cy="642080"/>
            <a:chOff x="391021" y="2832334"/>
            <a:chExt cx="3780977" cy="642080"/>
          </a:xfrm>
          <a:solidFill>
            <a:schemeClr val="accent1">
              <a:lumMod val="75000"/>
            </a:schemeClr>
          </a:solidFill>
          <a:scene3d>
            <a:camera prst="orthographicFront">
              <a:rot lat="0" lon="0" rev="0"/>
            </a:camera>
            <a:lightRig rig="glow" dir="t">
              <a:rot lat="0" lon="0" rev="4800000"/>
            </a:lightRig>
          </a:scene3d>
        </p:grpSpPr>
        <p:sp>
          <p:nvSpPr>
            <p:cNvPr id="6" name="Pfeil nach rechts 5"/>
            <p:cNvSpPr/>
            <p:nvPr/>
          </p:nvSpPr>
          <p:spPr>
            <a:xfrm>
              <a:off x="3193590" y="2912239"/>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391021" y="2832334"/>
              <a:ext cx="3116571" cy="642080"/>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err="1">
                  <a:effectLst>
                    <a:outerShdw blurRad="38100" dist="38100" dir="2700000" algn="tl">
                      <a:srgbClr val="000000">
                        <a:alpha val="43137"/>
                      </a:srgbClr>
                    </a:outerShdw>
                  </a:effectLst>
                </a:rPr>
                <a:t>Gerichtskostenstempler</a:t>
              </a:r>
              <a:endParaRPr lang="de-DE" sz="2800" b="1" dirty="0">
                <a:effectLst>
                  <a:outerShdw blurRad="38100" dist="38100" dir="2700000" algn="tl">
                    <a:srgbClr val="000000">
                      <a:alpha val="43137"/>
                    </a:srgbClr>
                  </a:outerShdw>
                </a:effectLst>
              </a:endParaRPr>
            </a:p>
          </p:txBody>
        </p:sp>
      </p:grpSp>
      <p:grpSp>
        <p:nvGrpSpPr>
          <p:cNvPr id="19" name="Gruppieren 18"/>
          <p:cNvGrpSpPr/>
          <p:nvPr/>
        </p:nvGrpSpPr>
        <p:grpSpPr>
          <a:xfrm>
            <a:off x="1717009" y="3603573"/>
            <a:ext cx="3959164" cy="657333"/>
            <a:chOff x="1069532" y="4105628"/>
            <a:chExt cx="3959164" cy="657333"/>
          </a:xfrm>
          <a:solidFill>
            <a:schemeClr val="accent1">
              <a:lumMod val="75000"/>
            </a:schemeClr>
          </a:solidFill>
          <a:scene3d>
            <a:camera prst="orthographicFront">
              <a:rot lat="0" lon="0" rev="0"/>
            </a:camera>
            <a:lightRig rig="glow" dir="t">
              <a:rot lat="0" lon="0" rev="4800000"/>
            </a:lightRig>
          </a:scene3d>
        </p:grpSpPr>
        <p:sp>
          <p:nvSpPr>
            <p:cNvPr id="18" name="Pfeil nach rechts 17"/>
            <p:cNvSpPr/>
            <p:nvPr/>
          </p:nvSpPr>
          <p:spPr>
            <a:xfrm>
              <a:off x="3683367" y="4105628"/>
              <a:ext cx="1345329"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Abgerundetes Rechteck 15"/>
            <p:cNvSpPr/>
            <p:nvPr/>
          </p:nvSpPr>
          <p:spPr>
            <a:xfrm>
              <a:off x="1069532" y="4122972"/>
              <a:ext cx="3104536" cy="639989"/>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800" b="1" dirty="0">
                  <a:effectLst>
                    <a:outerShdw blurRad="38100" dist="38100" dir="2700000" algn="tl">
                      <a:srgbClr val="000000">
                        <a:alpha val="43137"/>
                      </a:srgbClr>
                    </a:outerShdw>
                  </a:effectLst>
                </a:rPr>
                <a:t>Scheck</a:t>
              </a:r>
            </a:p>
          </p:txBody>
        </p:sp>
      </p:grpSp>
      <p:grpSp>
        <p:nvGrpSpPr>
          <p:cNvPr id="15" name="Gruppieren 14"/>
          <p:cNvGrpSpPr/>
          <p:nvPr/>
        </p:nvGrpSpPr>
        <p:grpSpPr>
          <a:xfrm>
            <a:off x="1198041" y="4960507"/>
            <a:ext cx="5198911" cy="639989"/>
            <a:chOff x="136004" y="3185027"/>
            <a:chExt cx="5198911" cy="639989"/>
          </a:xfrm>
          <a:solidFill>
            <a:schemeClr val="accent1">
              <a:lumMod val="75000"/>
            </a:schemeClr>
          </a:solidFill>
          <a:scene3d>
            <a:camera prst="orthographicFront">
              <a:rot lat="0" lon="0" rev="0"/>
            </a:camera>
            <a:lightRig rig="glow" dir="t">
              <a:rot lat="0" lon="0" rev="4800000"/>
            </a:lightRig>
          </a:scene3d>
        </p:grpSpPr>
        <p:sp>
          <p:nvSpPr>
            <p:cNvPr id="14" name="Pfeil nach rechts 13"/>
            <p:cNvSpPr/>
            <p:nvPr/>
          </p:nvSpPr>
          <p:spPr>
            <a:xfrm>
              <a:off x="3989586" y="3282329"/>
              <a:ext cx="1345329"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Abgerundetes Rechteck 11"/>
            <p:cNvSpPr/>
            <p:nvPr/>
          </p:nvSpPr>
          <p:spPr>
            <a:xfrm>
              <a:off x="136004" y="3185027"/>
              <a:ext cx="4285342" cy="639989"/>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800" b="1" dirty="0">
                  <a:effectLst>
                    <a:outerShdw blurRad="38100" dist="38100" dir="2700000" algn="tl">
                      <a:srgbClr val="000000">
                        <a:alpha val="43137"/>
                      </a:srgbClr>
                    </a:outerShdw>
                  </a:effectLst>
                </a:rPr>
                <a:t>SEPA - Mandat</a:t>
              </a:r>
            </a:p>
          </p:txBody>
        </p:sp>
      </p:grpSp>
    </p:spTree>
    <p:extLst>
      <p:ext uri="{BB962C8B-B14F-4D97-AF65-F5344CB8AC3E}">
        <p14:creationId xmlns:p14="http://schemas.microsoft.com/office/powerpoint/2010/main" val="29059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80">
                                          <p:stCondLst>
                                            <p:cond delay="0"/>
                                          </p:stCondLst>
                                        </p:cTn>
                                        <p:tgtEl>
                                          <p:spTgt spid="10"/>
                                        </p:tgtEl>
                                      </p:cBhvr>
                                    </p:animEffect>
                                    <p:anim calcmode="lin" valueType="num">
                                      <p:cBhvr>
                                        <p:cTn id="2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5" dur="26">
                                          <p:stCondLst>
                                            <p:cond delay="650"/>
                                          </p:stCondLst>
                                        </p:cTn>
                                        <p:tgtEl>
                                          <p:spTgt spid="10"/>
                                        </p:tgtEl>
                                      </p:cBhvr>
                                      <p:to x="100000" y="60000"/>
                                    </p:animScale>
                                    <p:animScale>
                                      <p:cBhvr>
                                        <p:cTn id="26" dur="166" decel="50000">
                                          <p:stCondLst>
                                            <p:cond delay="67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1000" fill="hold"/>
                                        <p:tgtEl>
                                          <p:spTgt spid="20"/>
                                        </p:tgtEl>
                                        <p:attrNameLst>
                                          <p:attrName>ppt_w</p:attrName>
                                        </p:attrNameLst>
                                      </p:cBhvr>
                                      <p:tavLst>
                                        <p:tav tm="0">
                                          <p:val>
                                            <p:fltVal val="0"/>
                                          </p:val>
                                        </p:tav>
                                        <p:tav tm="100000">
                                          <p:val>
                                            <p:strVal val="#ppt_w"/>
                                          </p:val>
                                        </p:tav>
                                      </p:tavLst>
                                    </p:anim>
                                    <p:anim calcmode="lin" valueType="num">
                                      <p:cBhvr>
                                        <p:cTn id="56" dur="1000" fill="hold"/>
                                        <p:tgtEl>
                                          <p:spTgt spid="20"/>
                                        </p:tgtEl>
                                        <p:attrNameLst>
                                          <p:attrName>ppt_h</p:attrName>
                                        </p:attrNameLst>
                                      </p:cBhvr>
                                      <p:tavLst>
                                        <p:tav tm="0">
                                          <p:val>
                                            <p:fltVal val="0"/>
                                          </p:val>
                                        </p:tav>
                                        <p:tav tm="100000">
                                          <p:val>
                                            <p:strVal val="#ppt_h"/>
                                          </p:val>
                                        </p:tav>
                                      </p:tavLst>
                                    </p:anim>
                                    <p:anim calcmode="lin" valueType="num">
                                      <p:cBhvr>
                                        <p:cTn id="57" dur="1000" fill="hold"/>
                                        <p:tgtEl>
                                          <p:spTgt spid="20"/>
                                        </p:tgtEl>
                                        <p:attrNameLst>
                                          <p:attrName>style.rotation</p:attrName>
                                        </p:attrNameLst>
                                      </p:cBhvr>
                                      <p:tavLst>
                                        <p:tav tm="0">
                                          <p:val>
                                            <p:fltVal val="90"/>
                                          </p:val>
                                        </p:tav>
                                        <p:tav tm="100000">
                                          <p:val>
                                            <p:fltVal val="0"/>
                                          </p:val>
                                        </p:tav>
                                      </p:tavLst>
                                    </p:anim>
                                    <p:animEffect transition="in" filter="fade">
                                      <p:cBhvr>
                                        <p:cTn id="58" dur="10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ppt_x"/>
                                          </p:val>
                                        </p:tav>
                                        <p:tav tm="100000">
                                          <p:val>
                                            <p:strVal val="#ppt_x"/>
                                          </p:val>
                                        </p:tav>
                                      </p:tavLst>
                                    </p:anim>
                                    <p:anim calcmode="lin" valueType="num">
                                      <p:cBhvr additive="base">
                                        <p:cTn id="7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7" grpId="0" animBg="1"/>
      <p:bldP spid="13"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A462673D-48D3-F8FE-6A3F-662F47B957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sp>
        <p:nvSpPr>
          <p:cNvPr id="2" name="Abgerundetes Rechteck 1"/>
          <p:cNvSpPr/>
          <p:nvPr/>
        </p:nvSpPr>
        <p:spPr>
          <a:xfrm>
            <a:off x="2988912" y="336883"/>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4" name="Abgerundetes Rechteck 3"/>
          <p:cNvSpPr/>
          <p:nvPr/>
        </p:nvSpPr>
        <p:spPr>
          <a:xfrm>
            <a:off x="3373756" y="1153489"/>
            <a:ext cx="5557838" cy="685977"/>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00276">
              <a:lnSpc>
                <a:spcPct val="90000"/>
              </a:lnSpc>
              <a:spcBef>
                <a:spcPct val="0"/>
              </a:spcBef>
              <a:spcAft>
                <a:spcPct val="35000"/>
              </a:spcAft>
            </a:pPr>
            <a:r>
              <a:rPr lang="de-DE" sz="3200" b="1" dirty="0">
                <a:effectLst>
                  <a:outerShdw blurRad="38100" dist="38100" dir="2700000" algn="tl">
                    <a:srgbClr val="000000">
                      <a:alpha val="43137"/>
                    </a:srgbClr>
                  </a:outerShdw>
                </a:effectLst>
              </a:rPr>
              <a:t>Zahlungsmöglichkeiten</a:t>
            </a:r>
          </a:p>
        </p:txBody>
      </p:sp>
      <p:grpSp>
        <p:nvGrpSpPr>
          <p:cNvPr id="11" name="Gruppieren 10"/>
          <p:cNvGrpSpPr/>
          <p:nvPr/>
        </p:nvGrpSpPr>
        <p:grpSpPr>
          <a:xfrm>
            <a:off x="1317356" y="2328359"/>
            <a:ext cx="4690223" cy="739282"/>
            <a:chOff x="1218341" y="2776992"/>
            <a:chExt cx="3411026" cy="739282"/>
          </a:xfrm>
          <a:solidFill>
            <a:schemeClr val="accent1">
              <a:lumMod val="75000"/>
            </a:schemeClr>
          </a:solidFill>
          <a:scene3d>
            <a:camera prst="orthographicFront">
              <a:rot lat="0" lon="0" rev="0"/>
            </a:camera>
            <a:lightRig rig="glow" dir="t">
              <a:rot lat="0" lon="0" rev="4800000"/>
            </a:lightRig>
          </a:scene3d>
        </p:grpSpPr>
        <p:sp>
          <p:nvSpPr>
            <p:cNvPr id="6" name="Pfeil nach rechts 5"/>
            <p:cNvSpPr/>
            <p:nvPr/>
          </p:nvSpPr>
          <p:spPr>
            <a:xfrm>
              <a:off x="3650959" y="2902460"/>
              <a:ext cx="97840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Abgerundetes Rechteck 4"/>
            <p:cNvSpPr/>
            <p:nvPr/>
          </p:nvSpPr>
          <p:spPr>
            <a:xfrm>
              <a:off x="1218341" y="2776992"/>
              <a:ext cx="2921823" cy="739282"/>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effectLst>
                    <a:outerShdw blurRad="38100" dist="38100" dir="2700000" algn="tl">
                      <a:srgbClr val="000000">
                        <a:alpha val="43137"/>
                      </a:srgbClr>
                    </a:outerShdw>
                  </a:effectLst>
                </a:rPr>
                <a:t>Überweisung auf Gerichtskonto</a:t>
              </a:r>
            </a:p>
          </p:txBody>
        </p:sp>
      </p:grpSp>
      <p:sp>
        <p:nvSpPr>
          <p:cNvPr id="7" name="Abgerundetes Rechteck 6"/>
          <p:cNvSpPr/>
          <p:nvPr/>
        </p:nvSpPr>
        <p:spPr>
          <a:xfrm>
            <a:off x="5998334" y="3190151"/>
            <a:ext cx="4995625" cy="817896"/>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accent1">
                    <a:lumMod val="50000"/>
                  </a:schemeClr>
                </a:solidFill>
                <a:effectLst>
                  <a:outerShdw blurRad="38100" dist="38100" dir="2700000" algn="tl">
                    <a:srgbClr val="000000">
                      <a:alpha val="43137"/>
                    </a:srgbClr>
                  </a:outerShdw>
                </a:effectLst>
              </a:rPr>
              <a:t>wird in der Zahlstelle verbucht → ZA zur Akte</a:t>
            </a:r>
          </a:p>
        </p:txBody>
      </p:sp>
      <p:grpSp>
        <p:nvGrpSpPr>
          <p:cNvPr id="15" name="Gruppieren 14"/>
          <p:cNvGrpSpPr/>
          <p:nvPr/>
        </p:nvGrpSpPr>
        <p:grpSpPr>
          <a:xfrm>
            <a:off x="1317356" y="3185027"/>
            <a:ext cx="4690221" cy="639989"/>
            <a:chOff x="1317356" y="3185027"/>
            <a:chExt cx="4690221" cy="639989"/>
          </a:xfrm>
          <a:solidFill>
            <a:schemeClr val="accent1">
              <a:lumMod val="75000"/>
            </a:schemeClr>
          </a:solidFill>
          <a:scene3d>
            <a:camera prst="orthographicFront">
              <a:rot lat="0" lon="0" rev="0"/>
            </a:camera>
            <a:lightRig rig="glow" dir="t">
              <a:rot lat="0" lon="0" rev="4800000"/>
            </a:lightRig>
          </a:scene3d>
        </p:grpSpPr>
        <p:sp>
          <p:nvSpPr>
            <p:cNvPr id="14" name="Pfeil nach rechts 13"/>
            <p:cNvSpPr/>
            <p:nvPr/>
          </p:nvSpPr>
          <p:spPr>
            <a:xfrm>
              <a:off x="4662248" y="3268045"/>
              <a:ext cx="1345329"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Abgerundetes Rechteck 11"/>
            <p:cNvSpPr/>
            <p:nvPr/>
          </p:nvSpPr>
          <p:spPr>
            <a:xfrm>
              <a:off x="1317356" y="3185027"/>
              <a:ext cx="4026802" cy="639989"/>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800" b="1" dirty="0">
                  <a:effectLst>
                    <a:outerShdw blurRad="38100" dist="38100" dir="2700000" algn="tl">
                      <a:srgbClr val="000000">
                        <a:alpha val="43137"/>
                      </a:srgbClr>
                    </a:outerShdw>
                  </a:effectLst>
                </a:rPr>
                <a:t>Bareinzahlung an der Zahlstelle</a:t>
              </a:r>
            </a:p>
          </p:txBody>
        </p:sp>
      </p:grpSp>
      <p:sp>
        <p:nvSpPr>
          <p:cNvPr id="13" name="Abgerundetes Rechteck 12"/>
          <p:cNvSpPr/>
          <p:nvPr/>
        </p:nvSpPr>
        <p:spPr>
          <a:xfrm>
            <a:off x="5969706" y="2324072"/>
            <a:ext cx="5024254" cy="763643"/>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accent1">
                    <a:lumMod val="50000"/>
                  </a:schemeClr>
                </a:solidFill>
                <a:effectLst>
                  <a:outerShdw blurRad="38100" dist="38100" dir="2700000" algn="tl">
                    <a:srgbClr val="000000">
                      <a:alpha val="43137"/>
                    </a:srgbClr>
                  </a:outerShdw>
                </a:effectLst>
              </a:rPr>
              <a:t>wird bei der KEJ gebucht → ZA gelangt zur Akte</a:t>
            </a:r>
          </a:p>
        </p:txBody>
      </p:sp>
      <p:grpSp>
        <p:nvGrpSpPr>
          <p:cNvPr id="19" name="Gruppieren 18"/>
          <p:cNvGrpSpPr/>
          <p:nvPr/>
        </p:nvGrpSpPr>
        <p:grpSpPr>
          <a:xfrm>
            <a:off x="1317351" y="3942401"/>
            <a:ext cx="4690225" cy="1332999"/>
            <a:chOff x="1166842" y="3882472"/>
            <a:chExt cx="4092663" cy="1332999"/>
          </a:xfrm>
          <a:scene3d>
            <a:camera prst="orthographicFront">
              <a:rot lat="0" lon="0" rev="0"/>
            </a:camera>
            <a:lightRig rig="glow" dir="t">
              <a:rot lat="0" lon="0" rev="4800000"/>
            </a:lightRig>
          </a:scene3d>
        </p:grpSpPr>
        <p:sp>
          <p:nvSpPr>
            <p:cNvPr id="18" name="Pfeil nach rechts 17"/>
            <p:cNvSpPr/>
            <p:nvPr/>
          </p:nvSpPr>
          <p:spPr>
            <a:xfrm>
              <a:off x="3914176" y="4174756"/>
              <a:ext cx="1345329" cy="484632"/>
            </a:xfrm>
            <a:prstGeom prst="rightArrow">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Abgerundetes Rechteck 15"/>
            <p:cNvSpPr/>
            <p:nvPr/>
          </p:nvSpPr>
          <p:spPr>
            <a:xfrm>
              <a:off x="1166842" y="3882472"/>
              <a:ext cx="3505700" cy="1332999"/>
            </a:xfrm>
            <a:prstGeom prst="roundRect">
              <a:avLst/>
            </a:prstGeom>
            <a:solidFill>
              <a:schemeClr val="accent1">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800" b="1" dirty="0">
                  <a:effectLst>
                    <a:outerShdw blurRad="38100" dist="38100" dir="2700000" algn="tl">
                      <a:srgbClr val="000000">
                        <a:alpha val="43137"/>
                      </a:srgbClr>
                    </a:outerShdw>
                  </a:effectLst>
                </a:rPr>
                <a:t>Zahlung auf Kostenanforderung über die KEJ</a:t>
              </a:r>
            </a:p>
          </p:txBody>
        </p:sp>
      </p:grpSp>
      <p:sp>
        <p:nvSpPr>
          <p:cNvPr id="17" name="Abgerundetes Rechteck 16"/>
          <p:cNvSpPr/>
          <p:nvPr/>
        </p:nvSpPr>
        <p:spPr>
          <a:xfrm>
            <a:off x="5989377" y="4118061"/>
            <a:ext cx="5004582" cy="875008"/>
          </a:xfrm>
          <a:prstGeom prst="roundRect">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accent1">
                    <a:lumMod val="50000"/>
                  </a:schemeClr>
                </a:solidFill>
                <a:effectLst>
                  <a:outerShdw blurRad="38100" dist="38100" dir="2700000" algn="tl">
                    <a:srgbClr val="000000">
                      <a:alpha val="43137"/>
                    </a:srgbClr>
                  </a:outerShdw>
                </a:effectLst>
              </a:rPr>
              <a:t>wird bei der KEJ gebucht → ZA gelangt zur Akte</a:t>
            </a:r>
            <a:r>
              <a:rPr lang="de-DE" sz="2400" dirty="0">
                <a:solidFill>
                  <a:schemeClr val="accent1">
                    <a:lumMod val="50000"/>
                  </a:schemeClr>
                </a:solidFill>
              </a:rPr>
              <a:t> </a:t>
            </a:r>
          </a:p>
        </p:txBody>
      </p:sp>
      <p:sp>
        <p:nvSpPr>
          <p:cNvPr id="10" name="Gefaltete Ecke 9"/>
          <p:cNvSpPr/>
          <p:nvPr/>
        </p:nvSpPr>
        <p:spPr>
          <a:xfrm rot="192231">
            <a:off x="10491766" y="1981379"/>
            <a:ext cx="1447034" cy="1384041"/>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Was bedeuten die Ab-kürzungen?</a:t>
            </a:r>
          </a:p>
        </p:txBody>
      </p:sp>
      <p:grpSp>
        <p:nvGrpSpPr>
          <p:cNvPr id="3" name="Gruppieren 2"/>
          <p:cNvGrpSpPr/>
          <p:nvPr/>
        </p:nvGrpSpPr>
        <p:grpSpPr>
          <a:xfrm>
            <a:off x="1418203" y="5405854"/>
            <a:ext cx="4671738" cy="848880"/>
            <a:chOff x="1326596" y="4908668"/>
            <a:chExt cx="4671738" cy="848880"/>
          </a:xfrm>
          <a:solidFill>
            <a:schemeClr val="accent1">
              <a:lumMod val="75000"/>
            </a:schemeClr>
          </a:solidFill>
          <a:scene3d>
            <a:camera prst="orthographicFront">
              <a:rot lat="0" lon="0" rev="0"/>
            </a:camera>
            <a:lightRig rig="glow" dir="t">
              <a:rot lat="0" lon="0" rev="4800000"/>
            </a:lightRig>
          </a:scene3d>
        </p:grpSpPr>
        <p:sp>
          <p:nvSpPr>
            <p:cNvPr id="22" name="Pfeil nach rechts 21"/>
            <p:cNvSpPr/>
            <p:nvPr/>
          </p:nvSpPr>
          <p:spPr>
            <a:xfrm>
              <a:off x="4456576" y="5142463"/>
              <a:ext cx="1541758" cy="484632"/>
            </a:xfrm>
            <a:prstGeom prst="rightArrow">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1326596" y="4908668"/>
              <a:ext cx="4017561" cy="848880"/>
            </a:xfrm>
            <a:prstGeom prst="roundRect">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800" b="1" dirty="0">
                  <a:effectLst>
                    <a:outerShdw blurRad="38100" dist="38100" dir="2700000" algn="tl">
                      <a:srgbClr val="000000">
                        <a:alpha val="43137"/>
                      </a:srgbClr>
                    </a:outerShdw>
                  </a:effectLst>
                </a:rPr>
                <a:t>Zahlung auf Sollstellung bei der KEJ</a:t>
              </a:r>
            </a:p>
          </p:txBody>
        </p:sp>
      </p:grpSp>
      <p:sp>
        <p:nvSpPr>
          <p:cNvPr id="23" name="Abgerundetes Rechteck 22"/>
          <p:cNvSpPr/>
          <p:nvPr/>
        </p:nvSpPr>
        <p:spPr>
          <a:xfrm>
            <a:off x="6113814" y="5289938"/>
            <a:ext cx="4880145" cy="964796"/>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accent1">
                    <a:lumMod val="50000"/>
                  </a:schemeClr>
                </a:solidFill>
                <a:effectLst>
                  <a:outerShdw blurRad="38100" dist="38100" dir="2700000" algn="tl">
                    <a:srgbClr val="000000">
                      <a:alpha val="43137"/>
                    </a:srgbClr>
                  </a:outerShdw>
                </a:effectLst>
              </a:rPr>
              <a:t>wird bei KEJ verbucht → KEJ teilt auf Anfrage mit, ob Betrag gezahlt wurde</a:t>
            </a:r>
          </a:p>
        </p:txBody>
      </p:sp>
      <p:sp>
        <p:nvSpPr>
          <p:cNvPr id="20" name="Gefaltete Ecke 19"/>
          <p:cNvSpPr/>
          <p:nvPr/>
        </p:nvSpPr>
        <p:spPr>
          <a:xfrm rot="21077047">
            <a:off x="10794960" y="4520947"/>
            <a:ext cx="1298511" cy="1217994"/>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latin typeface="MV Boli" panose="02000500030200090000" pitchFamily="2" charset="0"/>
                <a:cs typeface="MV Boli" panose="02000500030200090000" pitchFamily="2" charset="0"/>
              </a:rPr>
              <a:t>Hier keine</a:t>
            </a:r>
          </a:p>
          <a:p>
            <a:pPr algn="ctr"/>
            <a:r>
              <a:rPr lang="de-DE" sz="2400" b="1" dirty="0">
                <a:solidFill>
                  <a:schemeClr val="tx1"/>
                </a:solidFill>
                <a:latin typeface="MV Boli" panose="02000500030200090000" pitchFamily="2" charset="0"/>
                <a:cs typeface="MV Boli" panose="02000500030200090000" pitchFamily="2" charset="0"/>
              </a:rPr>
              <a:t>ZA</a:t>
            </a:r>
          </a:p>
        </p:txBody>
      </p:sp>
      <p:sp>
        <p:nvSpPr>
          <p:cNvPr id="24" name="Gefaltete Ecke 23"/>
          <p:cNvSpPr/>
          <p:nvPr/>
        </p:nvSpPr>
        <p:spPr>
          <a:xfrm>
            <a:off x="10320719" y="5515284"/>
            <a:ext cx="1298511" cy="1217994"/>
          </a:xfrm>
          <a:prstGeom prst="foldedCorner">
            <a:avLst/>
          </a:prstGeom>
          <a:solidFill>
            <a:schemeClr val="accent5">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Soll-stellungs-</a:t>
            </a:r>
            <a:r>
              <a:rPr lang="de-DE" b="1" dirty="0" err="1">
                <a:solidFill>
                  <a:schemeClr val="tx1"/>
                </a:solidFill>
                <a:latin typeface="MV Boli" panose="02000500030200090000" pitchFamily="2" charset="0"/>
                <a:cs typeface="MV Boli" panose="02000500030200090000" pitchFamily="2" charset="0"/>
              </a:rPr>
              <a:t>bestäti</a:t>
            </a:r>
            <a:r>
              <a:rPr lang="de-DE" b="1" dirty="0">
                <a:solidFill>
                  <a:schemeClr val="tx1"/>
                </a:solidFill>
                <a:latin typeface="MV Boli" panose="02000500030200090000" pitchFamily="2" charset="0"/>
                <a:cs typeface="MV Boli" panose="02000500030200090000" pitchFamily="2" charset="0"/>
              </a:rPr>
              <a:t>-</a:t>
            </a:r>
            <a:r>
              <a:rPr lang="de-DE" b="1" dirty="0" err="1">
                <a:solidFill>
                  <a:schemeClr val="tx1"/>
                </a:solidFill>
                <a:latin typeface="MV Boli" panose="02000500030200090000" pitchFamily="2" charset="0"/>
                <a:cs typeface="MV Boli" panose="02000500030200090000" pitchFamily="2" charset="0"/>
              </a:rPr>
              <a:t>gung</a:t>
            </a:r>
            <a:endParaRPr lang="de-DE" b="1" dirty="0">
              <a:solidFill>
                <a:schemeClr val="tx1"/>
              </a:solidFill>
              <a:latin typeface="MV Boli" panose="02000500030200090000" pitchFamily="2" charset="0"/>
              <a:cs typeface="MV Boli" panose="02000500030200090000" pitchFamily="2" charset="0"/>
            </a:endParaRPr>
          </a:p>
        </p:txBody>
      </p:sp>
      <p:sp>
        <p:nvSpPr>
          <p:cNvPr id="25" name="Rechteck 24">
            <a:extLst>
              <a:ext uri="{FF2B5EF4-FFF2-40B4-BE49-F238E27FC236}">
                <a16:creationId xmlns:a16="http://schemas.microsoft.com/office/drawing/2014/main" id="{DA86A19C-25E8-EC13-7B3A-CC0C54EED75B}"/>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26" name="Grafik 25" descr="image001">
            <a:extLst>
              <a:ext uri="{FF2B5EF4-FFF2-40B4-BE49-F238E27FC236}">
                <a16:creationId xmlns:a16="http://schemas.microsoft.com/office/drawing/2014/main" id="{5F13E87E-085A-0398-CC7E-87149E4EA107}"/>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hteck 26">
            <a:extLst>
              <a:ext uri="{FF2B5EF4-FFF2-40B4-BE49-F238E27FC236}">
                <a16:creationId xmlns:a16="http://schemas.microsoft.com/office/drawing/2014/main" id="{0E49B2B2-BA4F-A0A6-E8CA-C74DE186F45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60038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1000" fill="hold"/>
                                        <p:tgtEl>
                                          <p:spTgt spid="20"/>
                                        </p:tgtEl>
                                        <p:attrNameLst>
                                          <p:attrName>ppt_w</p:attrName>
                                        </p:attrNameLst>
                                      </p:cBhvr>
                                      <p:tavLst>
                                        <p:tav tm="0">
                                          <p:val>
                                            <p:fltVal val="0"/>
                                          </p:val>
                                        </p:tav>
                                        <p:tav tm="100000">
                                          <p:val>
                                            <p:strVal val="#ppt_w"/>
                                          </p:val>
                                        </p:tav>
                                      </p:tavLst>
                                    </p:anim>
                                    <p:anim calcmode="lin" valueType="num">
                                      <p:cBhvr>
                                        <p:cTn id="80" dur="1000" fill="hold"/>
                                        <p:tgtEl>
                                          <p:spTgt spid="20"/>
                                        </p:tgtEl>
                                        <p:attrNameLst>
                                          <p:attrName>ppt_h</p:attrName>
                                        </p:attrNameLst>
                                      </p:cBhvr>
                                      <p:tavLst>
                                        <p:tav tm="0">
                                          <p:val>
                                            <p:fltVal val="0"/>
                                          </p:val>
                                        </p:tav>
                                        <p:tav tm="100000">
                                          <p:val>
                                            <p:strVal val="#ppt_h"/>
                                          </p:val>
                                        </p:tav>
                                      </p:tavLst>
                                    </p:anim>
                                    <p:anim calcmode="lin" valueType="num">
                                      <p:cBhvr>
                                        <p:cTn id="81" dur="1000" fill="hold"/>
                                        <p:tgtEl>
                                          <p:spTgt spid="20"/>
                                        </p:tgtEl>
                                        <p:attrNameLst>
                                          <p:attrName>style.rotation</p:attrName>
                                        </p:attrNameLst>
                                      </p:cBhvr>
                                      <p:tavLst>
                                        <p:tav tm="0">
                                          <p:val>
                                            <p:fltVal val="90"/>
                                          </p:val>
                                        </p:tav>
                                        <p:tav tm="100000">
                                          <p:val>
                                            <p:fltVal val="0"/>
                                          </p:val>
                                        </p:tav>
                                      </p:tavLst>
                                    </p:anim>
                                    <p:animEffect transition="in" filter="fade">
                                      <p:cBhvr>
                                        <p:cTn id="82" dur="10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1000" fill="hold"/>
                                        <p:tgtEl>
                                          <p:spTgt spid="24"/>
                                        </p:tgtEl>
                                        <p:attrNameLst>
                                          <p:attrName>ppt_w</p:attrName>
                                        </p:attrNameLst>
                                      </p:cBhvr>
                                      <p:tavLst>
                                        <p:tav tm="0">
                                          <p:val>
                                            <p:fltVal val="0"/>
                                          </p:val>
                                        </p:tav>
                                        <p:tav tm="100000">
                                          <p:val>
                                            <p:strVal val="#ppt_w"/>
                                          </p:val>
                                        </p:tav>
                                      </p:tavLst>
                                    </p:anim>
                                    <p:anim calcmode="lin" valueType="num">
                                      <p:cBhvr>
                                        <p:cTn id="88" dur="1000" fill="hold"/>
                                        <p:tgtEl>
                                          <p:spTgt spid="24"/>
                                        </p:tgtEl>
                                        <p:attrNameLst>
                                          <p:attrName>ppt_h</p:attrName>
                                        </p:attrNameLst>
                                      </p:cBhvr>
                                      <p:tavLst>
                                        <p:tav tm="0">
                                          <p:val>
                                            <p:fltVal val="0"/>
                                          </p:val>
                                        </p:tav>
                                        <p:tav tm="100000">
                                          <p:val>
                                            <p:strVal val="#ppt_h"/>
                                          </p:val>
                                        </p:tav>
                                      </p:tavLst>
                                    </p:anim>
                                    <p:anim calcmode="lin" valueType="num">
                                      <p:cBhvr>
                                        <p:cTn id="89" dur="1000" fill="hold"/>
                                        <p:tgtEl>
                                          <p:spTgt spid="24"/>
                                        </p:tgtEl>
                                        <p:attrNameLst>
                                          <p:attrName>style.rotation</p:attrName>
                                        </p:attrNameLst>
                                      </p:cBhvr>
                                      <p:tavLst>
                                        <p:tav tm="0">
                                          <p:val>
                                            <p:fltVal val="90"/>
                                          </p:val>
                                        </p:tav>
                                        <p:tav tm="100000">
                                          <p:val>
                                            <p:fltVal val="0"/>
                                          </p:val>
                                        </p:tav>
                                      </p:tavLst>
                                    </p:anim>
                                    <p:animEffect transition="in" filter="fade">
                                      <p:cBhvr>
                                        <p:cTn id="9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3" grpId="0" animBg="1"/>
      <p:bldP spid="17" grpId="0" animBg="1"/>
      <p:bldP spid="10" grpId="0" animBg="1"/>
      <p:bldP spid="23" grpId="0" animBg="1"/>
      <p:bldP spid="20"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C104140-7DD2-F415-4D80-185C81193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6" name="Rechteck 5">
            <a:extLst>
              <a:ext uri="{FF2B5EF4-FFF2-40B4-BE49-F238E27FC236}">
                <a16:creationId xmlns:a16="http://schemas.microsoft.com/office/drawing/2014/main" id="{08F3FBB0-958D-DF07-BB65-92B3A2D65BD9}"/>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7" name="Grafik 6" descr="image001">
            <a:extLst>
              <a:ext uri="{FF2B5EF4-FFF2-40B4-BE49-F238E27FC236}">
                <a16:creationId xmlns:a16="http://schemas.microsoft.com/office/drawing/2014/main" id="{9A7A0F1B-561D-4624-F0CE-7E12CDBB8C9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7">
            <a:extLst>
              <a:ext uri="{FF2B5EF4-FFF2-40B4-BE49-F238E27FC236}">
                <a16:creationId xmlns:a16="http://schemas.microsoft.com/office/drawing/2014/main" id="{04E8DB86-277C-5D66-77C8-7FD4085C0E2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924756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13B33D5-E346-BC6B-C393-F30CFE6A8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8" name="Rechteck 7">
            <a:extLst>
              <a:ext uri="{FF2B5EF4-FFF2-40B4-BE49-F238E27FC236}">
                <a16:creationId xmlns:a16="http://schemas.microsoft.com/office/drawing/2014/main" id="{FED15BE1-ECAF-1CC7-4816-B1D807EA3B24}"/>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9" name="Grafik 8" descr="image001">
            <a:extLst>
              <a:ext uri="{FF2B5EF4-FFF2-40B4-BE49-F238E27FC236}">
                <a16:creationId xmlns:a16="http://schemas.microsoft.com/office/drawing/2014/main" id="{9E72595A-631D-DECB-6898-56C92230BBE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eck 9">
            <a:extLst>
              <a:ext uri="{FF2B5EF4-FFF2-40B4-BE49-F238E27FC236}">
                <a16:creationId xmlns:a16="http://schemas.microsoft.com/office/drawing/2014/main" id="{12C4DD0D-EF01-9D1D-7B3D-793DCD20659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251343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E506FFD-002E-7ACE-CB2A-B1FDA5EB62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041" y="23737"/>
            <a:ext cx="10017243" cy="6858000"/>
          </a:xfrm>
          <a:prstGeom prst="rect">
            <a:avLst/>
          </a:prstGeom>
          <a:solidFill>
            <a:schemeClr val="accent1">
              <a:lumMod val="40000"/>
              <a:lumOff val="60000"/>
            </a:schemeClr>
          </a:solidFill>
        </p:spPr>
      </p:pic>
      <p:sp>
        <p:nvSpPr>
          <p:cNvPr id="7" name="Abgerundetes Rechteck 6"/>
          <p:cNvSpPr/>
          <p:nvPr/>
        </p:nvSpPr>
        <p:spPr>
          <a:xfrm>
            <a:off x="1337093" y="2092151"/>
            <a:ext cx="9730598" cy="463934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sz="2400" b="1" dirty="0">
              <a:solidFill>
                <a:schemeClr val="accent1">
                  <a:lumMod val="50000"/>
                </a:schemeClr>
              </a:solidFill>
              <a:effectLst>
                <a:outerShdw blurRad="38100" dist="38100" dir="2700000" algn="tl">
                  <a:srgbClr val="000000">
                    <a:alpha val="43137"/>
                  </a:srgbClr>
                </a:outerShdw>
              </a:effectLst>
            </a:endParaRPr>
          </a:p>
          <a:p>
            <a:pPr lvl="0" algn="ctr"/>
            <a:r>
              <a:rPr lang="de-DE" sz="2400" b="1" dirty="0">
                <a:solidFill>
                  <a:schemeClr val="accent1">
                    <a:lumMod val="50000"/>
                  </a:schemeClr>
                </a:solidFill>
                <a:effectLst>
                  <a:outerShdw blurRad="38100" dist="38100" dir="2700000" algn="tl">
                    <a:srgbClr val="000000">
                      <a:alpha val="43137"/>
                    </a:srgbClr>
                  </a:outerShdw>
                </a:effectLst>
              </a:rPr>
              <a:t>Werden die bei der KEJ zum Soll gestellten Beträge (KR gem. § 25 </a:t>
            </a:r>
            <a:r>
              <a:rPr lang="de-DE" sz="2400" b="1" dirty="0" err="1">
                <a:solidFill>
                  <a:schemeClr val="accent1">
                    <a:lumMod val="50000"/>
                  </a:schemeClr>
                </a:solidFill>
                <a:effectLst>
                  <a:outerShdw blurRad="38100" dist="38100" dir="2700000" algn="tl">
                    <a:srgbClr val="000000">
                      <a:alpha val="43137"/>
                    </a:srgbClr>
                  </a:outerShdw>
                </a:effectLst>
              </a:rPr>
              <a:t>KostVfg</a:t>
            </a:r>
            <a:r>
              <a:rPr lang="de-DE" sz="2400" b="1" dirty="0">
                <a:solidFill>
                  <a:schemeClr val="accent1">
                    <a:lumMod val="50000"/>
                  </a:schemeClr>
                </a:solidFill>
                <a:effectLst>
                  <a:outerShdw blurRad="38100" dist="38100" dir="2700000" algn="tl">
                    <a:srgbClr val="000000">
                      <a:alpha val="43137"/>
                    </a:srgbClr>
                  </a:outerShdw>
                </a:effectLst>
              </a:rPr>
              <a:t>) auf die dortige Rechnung nicht bezahlt, erfolgt nach erster, ggf. auch weiterer Mahnung die zwangsweise Beitreibung (mittels Mobiliar- u. </a:t>
            </a:r>
            <a:r>
              <a:rPr lang="de-DE" sz="2400" b="1" dirty="0" err="1">
                <a:solidFill>
                  <a:schemeClr val="accent1">
                    <a:lumMod val="50000"/>
                  </a:schemeClr>
                </a:solidFill>
                <a:effectLst>
                  <a:outerShdw blurRad="38100" dist="38100" dir="2700000" algn="tl">
                    <a:srgbClr val="000000">
                      <a:alpha val="43137"/>
                    </a:srgbClr>
                  </a:outerShdw>
                </a:effectLst>
              </a:rPr>
              <a:t>Immobiliarvollstreckung</a:t>
            </a:r>
            <a:r>
              <a:rPr lang="de-DE" sz="2400" b="1" dirty="0">
                <a:solidFill>
                  <a:schemeClr val="accent1">
                    <a:lumMod val="50000"/>
                  </a:schemeClr>
                </a:solidFill>
                <a:effectLst>
                  <a:outerShdw blurRad="38100" dist="38100" dir="2700000" algn="tl">
                    <a:srgbClr val="000000">
                      <a:alpha val="43137"/>
                    </a:srgbClr>
                  </a:outerShdw>
                </a:effectLst>
              </a:rPr>
              <a:t> oder Forderungspfändung) der offenen Kosten. </a:t>
            </a:r>
          </a:p>
          <a:p>
            <a:pPr lvl="0" algn="ctr"/>
            <a:r>
              <a:rPr lang="de-DE" sz="2400" b="1" dirty="0">
                <a:solidFill>
                  <a:schemeClr val="accent1">
                    <a:lumMod val="50000"/>
                  </a:schemeClr>
                </a:solidFill>
                <a:effectLst>
                  <a:outerShdw blurRad="38100" dist="38100" dir="2700000" algn="tl">
                    <a:srgbClr val="000000">
                      <a:alpha val="43137"/>
                    </a:srgbClr>
                  </a:outerShdw>
                </a:effectLst>
              </a:rPr>
              <a:t>Sind die Kosten nicht beizutreiben, werden eventuelle Mit- oder Zweitschuldner in Anspruch genommen, sind solche nicht vorhanden, werden die Kosten „niedergeschlagen“.</a:t>
            </a:r>
          </a:p>
          <a:p>
            <a:pPr lvl="0" algn="ctr"/>
            <a:r>
              <a:rPr lang="de-DE" sz="2400" b="1" dirty="0">
                <a:solidFill>
                  <a:schemeClr val="accent1">
                    <a:lumMod val="50000"/>
                  </a:schemeClr>
                </a:solidFill>
                <a:effectLst>
                  <a:outerShdw blurRad="38100" dist="38100" dir="2700000" algn="tl">
                    <a:srgbClr val="000000">
                      <a:alpha val="43137"/>
                    </a:srgbClr>
                  </a:outerShdw>
                </a:effectLst>
              </a:rPr>
              <a:t>Stundung und Ratenzahlung der zum Soll gestellten Beträge werden ausschließlich von der KEJ in eigener Zuständigkeit bewilligt! Sollten derartige Anträge zur Akte gelangen, sind sie (ohne Akte) zuständigkeitshalber der KEJ zu übersenden.</a:t>
            </a:r>
          </a:p>
          <a:p>
            <a:pPr lvl="0" algn="ctr"/>
            <a:r>
              <a:rPr lang="de-DE" sz="2400" b="1" dirty="0">
                <a:solidFill>
                  <a:schemeClr val="accent1">
                    <a:lumMod val="50000"/>
                  </a:schemeClr>
                </a:solidFill>
                <a:effectLst>
                  <a:outerShdw blurRad="38100" dist="38100" dir="2700000" algn="tl">
                    <a:srgbClr val="000000">
                      <a:alpha val="43137"/>
                    </a:srgbClr>
                  </a:outerShdw>
                </a:effectLst>
              </a:rPr>
              <a:t> </a:t>
            </a:r>
          </a:p>
        </p:txBody>
      </p:sp>
      <p:sp>
        <p:nvSpPr>
          <p:cNvPr id="2" name="Abgerundetes Rechteck 1"/>
          <p:cNvSpPr/>
          <p:nvPr/>
        </p:nvSpPr>
        <p:spPr>
          <a:xfrm>
            <a:off x="2965899" y="194929"/>
            <a:ext cx="6472988" cy="914400"/>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sp>
        <p:nvSpPr>
          <p:cNvPr id="4" name="Abgerundetes Rechteck 3"/>
          <p:cNvSpPr/>
          <p:nvPr/>
        </p:nvSpPr>
        <p:spPr>
          <a:xfrm>
            <a:off x="2151697" y="1006559"/>
            <a:ext cx="8101391" cy="914400"/>
          </a:xfrm>
          <a:prstGeom prst="round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effectLst>
                  <a:outerShdw blurRad="38100" dist="38100" dir="2700000" algn="tl">
                    <a:srgbClr val="000000">
                      <a:alpha val="43137"/>
                    </a:srgbClr>
                  </a:outerShdw>
                </a:effectLst>
              </a:rPr>
              <a:t>Kosteneinzug über die Kosteneinziehungsstelle der Justiz (KEJ) </a:t>
            </a:r>
          </a:p>
        </p:txBody>
      </p:sp>
      <p:sp>
        <p:nvSpPr>
          <p:cNvPr id="20" name="Gefaltete Ecke 19"/>
          <p:cNvSpPr/>
          <p:nvPr/>
        </p:nvSpPr>
        <p:spPr>
          <a:xfrm rot="551327">
            <a:off x="10630797" y="3412409"/>
            <a:ext cx="1151893" cy="1071197"/>
          </a:xfrm>
          <a:prstGeom prst="foldedCorner">
            <a:avLst/>
          </a:prstGeom>
          <a:solidFill>
            <a:srgbClr val="00B0F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dirty="0" err="1">
                <a:solidFill>
                  <a:schemeClr val="tx1"/>
                </a:solidFill>
                <a:latin typeface="MV Boli" panose="02000500030200090000" pitchFamily="2" charset="0"/>
                <a:cs typeface="MV Boli" panose="02000500030200090000" pitchFamily="2" charset="0"/>
              </a:rPr>
              <a:t>Mithaft</a:t>
            </a:r>
            <a:endParaRPr lang="de-DE" sz="2000" dirty="0">
              <a:solidFill>
                <a:schemeClr val="tx1"/>
              </a:solidFill>
              <a:latin typeface="MV Boli" panose="02000500030200090000" pitchFamily="2" charset="0"/>
              <a:cs typeface="MV Boli" panose="02000500030200090000" pitchFamily="2" charset="0"/>
            </a:endParaRPr>
          </a:p>
        </p:txBody>
      </p:sp>
      <p:sp>
        <p:nvSpPr>
          <p:cNvPr id="5" name="Rechteck 4">
            <a:extLst>
              <a:ext uri="{FF2B5EF4-FFF2-40B4-BE49-F238E27FC236}">
                <a16:creationId xmlns:a16="http://schemas.microsoft.com/office/drawing/2014/main" id="{A1C7D0BB-8A8F-2383-8630-1CF95461DCE4}"/>
              </a:ext>
            </a:extLst>
          </p:cNvPr>
          <p:cNvSpPr/>
          <p:nvPr/>
        </p:nvSpPr>
        <p:spPr>
          <a:xfrm rot="16200000">
            <a:off x="-3321389" y="3337662"/>
            <a:ext cx="6858000" cy="187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Unterstützt mit KI (</a:t>
            </a:r>
            <a:r>
              <a:rPr kumimoji="0" lang="de-DE" sz="18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ChatGPT</a:t>
            </a: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p:txBody>
      </p:sp>
      <p:pic>
        <p:nvPicPr>
          <p:cNvPr id="6" name="Grafik 5" descr="image001">
            <a:extLst>
              <a:ext uri="{FF2B5EF4-FFF2-40B4-BE49-F238E27FC236}">
                <a16:creationId xmlns:a16="http://schemas.microsoft.com/office/drawing/2014/main" id="{9C3970B0-B789-7333-457B-2FF6E1D3C15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9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4BA40823-6092-D668-10F8-3B2FCD9D899A}"/>
              </a:ext>
            </a:extLst>
          </p:cNvPr>
          <p:cNvSpPr/>
          <p:nvPr/>
        </p:nvSpPr>
        <p:spPr>
          <a:xfrm>
            <a:off x="0" y="33323"/>
            <a:ext cx="12191999" cy="682467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de-DE"/>
          </a:p>
        </p:txBody>
      </p:sp>
      <p:sp>
        <p:nvSpPr>
          <p:cNvPr id="2" name="Abgerundetes Rechteck 1"/>
          <p:cNvSpPr/>
          <p:nvPr/>
        </p:nvSpPr>
        <p:spPr>
          <a:xfrm>
            <a:off x="2821406" y="101423"/>
            <a:ext cx="6472988" cy="414926"/>
          </a:xfrm>
          <a:prstGeom prst="round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effectLst>
                  <a:outerShdw blurRad="38100" dist="38100" dir="2700000" algn="tl">
                    <a:srgbClr val="000000">
                      <a:alpha val="43137"/>
                    </a:srgbClr>
                  </a:outerShdw>
                </a:effectLst>
              </a:rPr>
              <a:t>Kosten im Zivilprozess</a:t>
            </a:r>
          </a:p>
        </p:txBody>
      </p:sp>
      <p:graphicFrame>
        <p:nvGraphicFramePr>
          <p:cNvPr id="10" name="Tabelle 9">
            <a:extLst>
              <a:ext uri="{FF2B5EF4-FFF2-40B4-BE49-F238E27FC236}">
                <a16:creationId xmlns:a16="http://schemas.microsoft.com/office/drawing/2014/main" id="{AB630FC0-8294-C244-A8A0-7BE2A7915FB6}"/>
              </a:ext>
            </a:extLst>
          </p:cNvPr>
          <p:cNvGraphicFramePr>
            <a:graphicFrameLocks noGrp="1"/>
          </p:cNvGraphicFramePr>
          <p:nvPr>
            <p:extLst>
              <p:ext uri="{D42A27DB-BD31-4B8C-83A1-F6EECF244321}">
                <p14:modId xmlns:p14="http://schemas.microsoft.com/office/powerpoint/2010/main" val="2071783859"/>
              </p:ext>
            </p:extLst>
          </p:nvPr>
        </p:nvGraphicFramePr>
        <p:xfrm>
          <a:off x="471487" y="737522"/>
          <a:ext cx="11172826" cy="5564467"/>
        </p:xfrm>
        <a:graphic>
          <a:graphicData uri="http://schemas.openxmlformats.org/drawingml/2006/table">
            <a:tbl>
              <a:tblPr firstRow="1" bandRow="1">
                <a:tableStyleId>{5C22544A-7EE6-4342-B048-85BDC9FD1C3A}</a:tableStyleId>
              </a:tblPr>
              <a:tblGrid>
                <a:gridCol w="3481476">
                  <a:extLst>
                    <a:ext uri="{9D8B030D-6E8A-4147-A177-3AD203B41FA5}">
                      <a16:colId xmlns:a16="http://schemas.microsoft.com/office/drawing/2014/main" val="3955161801"/>
                    </a:ext>
                  </a:extLst>
                </a:gridCol>
                <a:gridCol w="2104937">
                  <a:extLst>
                    <a:ext uri="{9D8B030D-6E8A-4147-A177-3AD203B41FA5}">
                      <a16:colId xmlns:a16="http://schemas.microsoft.com/office/drawing/2014/main" val="2447978113"/>
                    </a:ext>
                  </a:extLst>
                </a:gridCol>
                <a:gridCol w="4019616">
                  <a:extLst>
                    <a:ext uri="{9D8B030D-6E8A-4147-A177-3AD203B41FA5}">
                      <a16:colId xmlns:a16="http://schemas.microsoft.com/office/drawing/2014/main" val="4129931577"/>
                    </a:ext>
                  </a:extLst>
                </a:gridCol>
                <a:gridCol w="1566797">
                  <a:extLst>
                    <a:ext uri="{9D8B030D-6E8A-4147-A177-3AD203B41FA5}">
                      <a16:colId xmlns:a16="http://schemas.microsoft.com/office/drawing/2014/main" val="1728798091"/>
                    </a:ext>
                  </a:extLst>
                </a:gridCol>
              </a:tblGrid>
              <a:tr h="587847">
                <a:tc gridSpan="2">
                  <a:txBody>
                    <a:bodyPr/>
                    <a:lstStyle/>
                    <a:p>
                      <a:pPr algn="ctr"/>
                      <a:r>
                        <a:rPr lang="de-DE" sz="2400" dirty="0"/>
                        <a:t>Art des Versandes der KR an die KEJ</a:t>
                      </a:r>
                    </a:p>
                  </a:txBody>
                  <a:tcPr>
                    <a:solidFill>
                      <a:schemeClr val="accent1">
                        <a:lumMod val="50000"/>
                      </a:schemeClr>
                    </a:solidFill>
                  </a:tcPr>
                </a:tc>
                <a:tc hMerge="1">
                  <a:txBody>
                    <a:bodyPr/>
                    <a:lstStyle/>
                    <a:p>
                      <a:pPr algn="ctr"/>
                      <a:endParaRPr lang="de-DE" sz="2400"/>
                    </a:p>
                  </a:txBody>
                  <a:tcPr/>
                </a:tc>
                <a:tc gridSpan="2">
                  <a:txBody>
                    <a:bodyPr/>
                    <a:lstStyle/>
                    <a:p>
                      <a:pPr algn="ctr"/>
                      <a:r>
                        <a:rPr lang="de-DE" sz="2400" dirty="0"/>
                        <a:t>Veranlassung der KEJ</a:t>
                      </a:r>
                    </a:p>
                  </a:txBody>
                  <a:tcPr>
                    <a:solidFill>
                      <a:schemeClr val="accent1">
                        <a:lumMod val="50000"/>
                      </a:schemeClr>
                    </a:solidFill>
                  </a:tcPr>
                </a:tc>
                <a:tc hMerge="1">
                  <a:txBody>
                    <a:bodyPr/>
                    <a:lstStyle/>
                    <a:p>
                      <a:pPr algn="ctr"/>
                      <a:endParaRPr lang="de-DE" sz="2400"/>
                    </a:p>
                  </a:txBody>
                  <a:tcPr/>
                </a:tc>
                <a:extLst>
                  <a:ext uri="{0D108BD9-81ED-4DB2-BD59-A6C34878D82A}">
                    <a16:rowId xmlns:a16="http://schemas.microsoft.com/office/drawing/2014/main" val="3818759945"/>
                  </a:ext>
                </a:extLst>
              </a:tr>
              <a:tr h="117669">
                <a:tc gridSpan="4">
                  <a:txBody>
                    <a:bodyPr/>
                    <a:lstStyle/>
                    <a:p>
                      <a:pPr algn="ctr"/>
                      <a:endParaRPr lang="de-DE" sz="2400" dirty="0"/>
                    </a:p>
                  </a:txBody>
                  <a:tcPr>
                    <a:solidFill>
                      <a:schemeClr val="accent1">
                        <a:lumMod val="60000"/>
                        <a:lumOff val="40000"/>
                      </a:schemeClr>
                    </a:solidFill>
                  </a:tcPr>
                </a:tc>
                <a:tc hMerge="1">
                  <a:txBody>
                    <a:bodyPr/>
                    <a:lstStyle/>
                    <a:p>
                      <a:endParaRPr lang="de-DE"/>
                    </a:p>
                  </a:txBody>
                  <a:tcPr/>
                </a:tc>
                <a:tc hMerge="1">
                  <a:txBody>
                    <a:bodyPr/>
                    <a:lstStyle/>
                    <a:p>
                      <a:pPr algn="ctr"/>
                      <a:endParaRPr lang="de-DE" sz="2400"/>
                    </a:p>
                  </a:txBody>
                  <a:tcPr/>
                </a:tc>
                <a:tc hMerge="1">
                  <a:txBody>
                    <a:bodyPr/>
                    <a:lstStyle/>
                    <a:p>
                      <a:pPr algn="ctr"/>
                      <a:endParaRPr lang="de-DE" sz="2400"/>
                    </a:p>
                  </a:txBody>
                  <a:tcPr/>
                </a:tc>
                <a:extLst>
                  <a:ext uri="{0D108BD9-81ED-4DB2-BD59-A6C34878D82A}">
                    <a16:rowId xmlns:a16="http://schemas.microsoft.com/office/drawing/2014/main" val="1539453352"/>
                  </a:ext>
                </a:extLst>
              </a:tr>
              <a:tr h="1379980">
                <a:tc>
                  <a:txBody>
                    <a:bodyPr/>
                    <a:lstStyle/>
                    <a:p>
                      <a:r>
                        <a:rPr lang="de-DE" sz="2400" b="1" dirty="0">
                          <a:solidFill>
                            <a:schemeClr val="accent1">
                              <a:lumMod val="50000"/>
                            </a:schemeClr>
                          </a:solidFill>
                        </a:rPr>
                        <a:t>Kostenrechnungstyp</a:t>
                      </a:r>
                    </a:p>
                  </a:txBody>
                  <a:tcPr>
                    <a:solidFill>
                      <a:schemeClr val="accent1">
                        <a:lumMod val="20000"/>
                        <a:lumOff val="80000"/>
                      </a:schemeClr>
                    </a:solidFill>
                  </a:tcPr>
                </a:tc>
                <a:tc>
                  <a:txBody>
                    <a:bodyPr/>
                    <a:lstStyle/>
                    <a:p>
                      <a:r>
                        <a:rPr lang="de-DE" sz="2400" b="1" dirty="0">
                          <a:solidFill>
                            <a:schemeClr val="accent1">
                              <a:lumMod val="50000"/>
                            </a:schemeClr>
                          </a:solidFill>
                        </a:rPr>
                        <a:t>über Schnittstelle</a:t>
                      </a:r>
                    </a:p>
                  </a:txBody>
                  <a:tcPr>
                    <a:solidFill>
                      <a:schemeClr val="accent1">
                        <a:lumMod val="20000"/>
                        <a:lumOff val="80000"/>
                      </a:schemeClr>
                    </a:solidFill>
                  </a:tcPr>
                </a:tc>
                <a:tc>
                  <a:txBody>
                    <a:bodyPr/>
                    <a:lstStyle/>
                    <a:p>
                      <a:r>
                        <a:rPr lang="de-DE" sz="2400" b="1" dirty="0">
                          <a:solidFill>
                            <a:schemeClr val="accent1">
                              <a:lumMod val="50000"/>
                            </a:schemeClr>
                          </a:solidFill>
                        </a:rPr>
                        <a:t>Rückmeldung der KEJ an das Gericht</a:t>
                      </a:r>
                    </a:p>
                  </a:txBody>
                  <a:tcPr>
                    <a:solidFill>
                      <a:schemeClr val="accent1">
                        <a:lumMod val="20000"/>
                        <a:lumOff val="80000"/>
                      </a:schemeClr>
                    </a:solidFill>
                  </a:tcPr>
                </a:tc>
                <a:tc>
                  <a:txBody>
                    <a:bodyPr/>
                    <a:lstStyle/>
                    <a:p>
                      <a:r>
                        <a:rPr lang="de-DE" sz="2000" b="1" dirty="0">
                          <a:solidFill>
                            <a:schemeClr val="accent1">
                              <a:lumMod val="50000"/>
                            </a:schemeClr>
                          </a:solidFill>
                        </a:rPr>
                        <a:t>ggf. zwangsweise Beitreibung?</a:t>
                      </a:r>
                    </a:p>
                  </a:txBody>
                  <a:tcPr>
                    <a:solidFill>
                      <a:schemeClr val="accent1">
                        <a:lumMod val="20000"/>
                        <a:lumOff val="80000"/>
                      </a:schemeClr>
                    </a:solidFill>
                  </a:tcPr>
                </a:tc>
                <a:extLst>
                  <a:ext uri="{0D108BD9-81ED-4DB2-BD59-A6C34878D82A}">
                    <a16:rowId xmlns:a16="http://schemas.microsoft.com/office/drawing/2014/main" val="2710284321"/>
                  </a:ext>
                </a:extLst>
              </a:tr>
              <a:tr h="338486">
                <a:tc>
                  <a:txBody>
                    <a:bodyPr/>
                    <a:lstStyle/>
                    <a:p>
                      <a:r>
                        <a:rPr lang="de-DE" dirty="0">
                          <a:solidFill>
                            <a:schemeClr val="accent1">
                              <a:lumMod val="50000"/>
                            </a:schemeClr>
                          </a:solidFill>
                        </a:rPr>
                        <a:t>Vorauszahlungs-KR</a:t>
                      </a:r>
                    </a:p>
                  </a:txBody>
                  <a:tcPr>
                    <a:solidFill>
                      <a:schemeClr val="accent1">
                        <a:lumMod val="40000"/>
                        <a:lumOff val="60000"/>
                      </a:schemeClr>
                    </a:solidFill>
                  </a:tcPr>
                </a:tc>
                <a:tc>
                  <a:txBody>
                    <a:bodyPr/>
                    <a:lstStyle/>
                    <a:p>
                      <a:r>
                        <a:rPr lang="de-DE" sz="2000" dirty="0">
                          <a:solidFill>
                            <a:schemeClr val="accent1">
                              <a:lumMod val="50000"/>
                            </a:schemeClr>
                          </a:solidFill>
                        </a:rPr>
                        <a:t>ja</a:t>
                      </a:r>
                    </a:p>
                  </a:txBody>
                  <a:tcPr>
                    <a:solidFill>
                      <a:schemeClr val="accent1">
                        <a:lumMod val="40000"/>
                        <a:lumOff val="60000"/>
                      </a:schemeClr>
                    </a:solidFill>
                  </a:tcPr>
                </a:tc>
                <a:tc>
                  <a:txBody>
                    <a:bodyPr/>
                    <a:lstStyle/>
                    <a:p>
                      <a:r>
                        <a:rPr lang="de-DE" dirty="0">
                          <a:solidFill>
                            <a:schemeClr val="accent1">
                              <a:lumMod val="50000"/>
                            </a:schemeClr>
                          </a:solidFill>
                        </a:rPr>
                        <a:t>ZA nach Zahlung</a:t>
                      </a:r>
                    </a:p>
                  </a:txBody>
                  <a:tcPr>
                    <a:solidFill>
                      <a:schemeClr val="accent1">
                        <a:lumMod val="40000"/>
                        <a:lumOff val="60000"/>
                      </a:schemeClr>
                    </a:solidFill>
                  </a:tcPr>
                </a:tc>
                <a:tc>
                  <a:txBody>
                    <a:bodyPr/>
                    <a:lstStyle/>
                    <a:p>
                      <a:r>
                        <a:rPr lang="de-DE" sz="2000" dirty="0">
                          <a:solidFill>
                            <a:schemeClr val="accent1">
                              <a:lumMod val="50000"/>
                            </a:schemeClr>
                          </a:solidFill>
                        </a:rPr>
                        <a:t>nein</a:t>
                      </a:r>
                    </a:p>
                  </a:txBody>
                  <a:tcPr>
                    <a:solidFill>
                      <a:schemeClr val="accent1">
                        <a:lumMod val="40000"/>
                        <a:lumOff val="60000"/>
                      </a:schemeClr>
                    </a:solidFill>
                  </a:tcPr>
                </a:tc>
                <a:extLst>
                  <a:ext uri="{0D108BD9-81ED-4DB2-BD59-A6C34878D82A}">
                    <a16:rowId xmlns:a16="http://schemas.microsoft.com/office/drawing/2014/main" val="67371498"/>
                  </a:ext>
                </a:extLst>
              </a:tr>
              <a:tr h="338486">
                <a:tc>
                  <a:txBody>
                    <a:bodyPr/>
                    <a:lstStyle/>
                    <a:p>
                      <a:r>
                        <a:rPr lang="de-DE" dirty="0">
                          <a:solidFill>
                            <a:schemeClr val="accent1">
                              <a:lumMod val="50000"/>
                            </a:schemeClr>
                          </a:solidFill>
                        </a:rPr>
                        <a:t>Vorschuss-KR</a:t>
                      </a:r>
                    </a:p>
                  </a:txBody>
                  <a:tcPr>
                    <a:solidFill>
                      <a:schemeClr val="accent5">
                        <a:lumMod val="40000"/>
                        <a:lumOff val="60000"/>
                      </a:schemeClr>
                    </a:solidFill>
                  </a:tcPr>
                </a:tc>
                <a:tc>
                  <a:txBody>
                    <a:bodyPr/>
                    <a:lstStyle/>
                    <a:p>
                      <a:r>
                        <a:rPr lang="de-DE" sz="2000" dirty="0">
                          <a:solidFill>
                            <a:schemeClr val="accent1">
                              <a:lumMod val="50000"/>
                            </a:schemeClr>
                          </a:solidFill>
                        </a:rPr>
                        <a:t>ja</a:t>
                      </a:r>
                    </a:p>
                  </a:txBody>
                  <a:tcPr>
                    <a:solidFill>
                      <a:schemeClr val="accent5">
                        <a:lumMod val="40000"/>
                        <a:lumOff val="60000"/>
                      </a:schemeClr>
                    </a:solidFill>
                  </a:tcPr>
                </a:tc>
                <a:tc>
                  <a:txBody>
                    <a:bodyPr/>
                    <a:lstStyle/>
                    <a:p>
                      <a:r>
                        <a:rPr lang="de-DE" dirty="0">
                          <a:solidFill>
                            <a:schemeClr val="accent1">
                              <a:lumMod val="50000"/>
                            </a:schemeClr>
                          </a:solidFill>
                        </a:rPr>
                        <a:t>ZA nach Zahlung</a:t>
                      </a:r>
                    </a:p>
                  </a:txBody>
                  <a:tcPr>
                    <a:solidFill>
                      <a:schemeClr val="accent5">
                        <a:lumMod val="40000"/>
                        <a:lumOff val="60000"/>
                      </a:schemeClr>
                    </a:solidFill>
                  </a:tcPr>
                </a:tc>
                <a:tc>
                  <a:txBody>
                    <a:bodyPr/>
                    <a:lstStyle/>
                    <a:p>
                      <a:r>
                        <a:rPr lang="de-DE" sz="2000" dirty="0">
                          <a:solidFill>
                            <a:schemeClr val="accent1">
                              <a:lumMod val="50000"/>
                            </a:schemeClr>
                          </a:solidFill>
                        </a:rPr>
                        <a:t>nein</a:t>
                      </a:r>
                    </a:p>
                  </a:txBody>
                  <a:tcPr>
                    <a:solidFill>
                      <a:schemeClr val="accent5">
                        <a:lumMod val="40000"/>
                        <a:lumOff val="60000"/>
                      </a:schemeClr>
                    </a:solidFill>
                  </a:tcPr>
                </a:tc>
                <a:extLst>
                  <a:ext uri="{0D108BD9-81ED-4DB2-BD59-A6C34878D82A}">
                    <a16:rowId xmlns:a16="http://schemas.microsoft.com/office/drawing/2014/main" val="4072105121"/>
                  </a:ext>
                </a:extLst>
              </a:tr>
              <a:tr h="546785">
                <a:tc>
                  <a:txBody>
                    <a:bodyPr/>
                    <a:lstStyle/>
                    <a:p>
                      <a:r>
                        <a:rPr lang="de-DE" dirty="0">
                          <a:solidFill>
                            <a:schemeClr val="accent1">
                              <a:lumMod val="50000"/>
                            </a:schemeClr>
                          </a:solidFill>
                        </a:rPr>
                        <a:t>Zweit-/Mitschuldner-KR</a:t>
                      </a:r>
                    </a:p>
                  </a:txBody>
                  <a:tcPr>
                    <a:lnB w="12700" cmpd="sng">
                      <a:noFill/>
                    </a:lnB>
                    <a:solidFill>
                      <a:schemeClr val="accent1">
                        <a:lumMod val="40000"/>
                        <a:lumOff val="60000"/>
                      </a:schemeClr>
                    </a:solidFill>
                  </a:tcPr>
                </a:tc>
                <a:tc>
                  <a:txBody>
                    <a:bodyPr/>
                    <a:lstStyle/>
                    <a:p>
                      <a:r>
                        <a:rPr lang="de-DE" sz="2000" dirty="0">
                          <a:solidFill>
                            <a:schemeClr val="accent1">
                              <a:lumMod val="50000"/>
                            </a:schemeClr>
                          </a:solidFill>
                        </a:rPr>
                        <a:t>nein/per Papier</a:t>
                      </a:r>
                    </a:p>
                  </a:txBody>
                  <a:tcPr>
                    <a:lnB w="12700" cmpd="sng">
                      <a:noFill/>
                    </a:lnB>
                    <a:solidFill>
                      <a:schemeClr val="accent1">
                        <a:lumMod val="40000"/>
                        <a:lumOff val="60000"/>
                      </a:schemeClr>
                    </a:solidFill>
                  </a:tcPr>
                </a:tc>
                <a:tc>
                  <a:txBody>
                    <a:bodyPr/>
                    <a:lstStyle/>
                    <a:p>
                      <a:r>
                        <a:rPr lang="de-DE" dirty="0">
                          <a:solidFill>
                            <a:schemeClr val="accent1">
                              <a:lumMod val="50000"/>
                            </a:schemeClr>
                          </a:solidFill>
                        </a:rPr>
                        <a:t>keine</a:t>
                      </a:r>
                      <a:r>
                        <a:rPr lang="de-DE" baseline="0" dirty="0">
                          <a:solidFill>
                            <a:schemeClr val="accent1">
                              <a:lumMod val="50000"/>
                            </a:schemeClr>
                          </a:solidFill>
                        </a:rPr>
                        <a:t> </a:t>
                      </a:r>
                      <a:r>
                        <a:rPr lang="de-DE" dirty="0">
                          <a:solidFill>
                            <a:schemeClr val="accent1">
                              <a:lumMod val="50000"/>
                            </a:schemeClr>
                          </a:solidFill>
                        </a:rPr>
                        <a:t>Zahlungsmitteilung, aber Sollstellungsbestätigung</a:t>
                      </a:r>
                    </a:p>
                  </a:txBody>
                  <a:tcPr>
                    <a:lnB w="12700" cmpd="sng">
                      <a:noFill/>
                    </a:lnB>
                    <a:solidFill>
                      <a:schemeClr val="accent1">
                        <a:lumMod val="40000"/>
                        <a:lumOff val="60000"/>
                      </a:schemeClr>
                    </a:solidFill>
                  </a:tcPr>
                </a:tc>
                <a:tc>
                  <a:txBody>
                    <a:bodyPr/>
                    <a:lstStyle/>
                    <a:p>
                      <a:r>
                        <a:rPr lang="de-DE" sz="2000" dirty="0">
                          <a:solidFill>
                            <a:schemeClr val="accent1">
                              <a:lumMod val="50000"/>
                            </a:schemeClr>
                          </a:solidFill>
                        </a:rPr>
                        <a:t>ja</a:t>
                      </a:r>
                    </a:p>
                  </a:txBody>
                  <a:tcPr>
                    <a:lnB w="12700" cmpd="sng">
                      <a:noFill/>
                    </a:lnB>
                    <a:solidFill>
                      <a:schemeClr val="accent1">
                        <a:lumMod val="40000"/>
                        <a:lumOff val="60000"/>
                      </a:schemeClr>
                    </a:solidFill>
                  </a:tcPr>
                </a:tc>
                <a:extLst>
                  <a:ext uri="{0D108BD9-81ED-4DB2-BD59-A6C34878D82A}">
                    <a16:rowId xmlns:a16="http://schemas.microsoft.com/office/drawing/2014/main" val="2195303599"/>
                  </a:ext>
                </a:extLst>
              </a:tr>
              <a:tr h="781121">
                <a:tc>
                  <a:txBody>
                    <a:bodyPr/>
                    <a:lstStyle/>
                    <a:p>
                      <a:r>
                        <a:rPr lang="de-DE" dirty="0">
                          <a:solidFill>
                            <a:schemeClr val="accent1">
                              <a:lumMod val="50000"/>
                            </a:schemeClr>
                          </a:solidFill>
                        </a:rPr>
                        <a:t>KR im lfd. Verf. (ohne Vorauszahlungspflicht, </a:t>
                      </a:r>
                      <a:r>
                        <a:rPr lang="de-DE" dirty="0" err="1">
                          <a:solidFill>
                            <a:schemeClr val="accent1">
                              <a:lumMod val="50000"/>
                            </a:schemeClr>
                          </a:solidFill>
                        </a:rPr>
                        <a:t>z.B</a:t>
                      </a:r>
                      <a:r>
                        <a:rPr lang="de-DE" dirty="0">
                          <a:solidFill>
                            <a:schemeClr val="accent1">
                              <a:lumMod val="50000"/>
                            </a:schemeClr>
                          </a:solidFill>
                        </a:rPr>
                        <a:t> Widerklage)</a:t>
                      </a:r>
                    </a:p>
                  </a:txBody>
                  <a:tcPr>
                    <a:lnT w="12700" cmpd="sng">
                      <a:noFill/>
                    </a:lnT>
                    <a:lnB w="12700" cmpd="sng">
                      <a:noFill/>
                    </a:lnB>
                    <a:solidFill>
                      <a:schemeClr val="accent5">
                        <a:lumMod val="40000"/>
                        <a:lumOff val="60000"/>
                      </a:schemeClr>
                    </a:solidFill>
                  </a:tcPr>
                </a:tc>
                <a:tc>
                  <a:txBody>
                    <a:bodyPr/>
                    <a:lstStyle/>
                    <a:p>
                      <a:r>
                        <a:rPr lang="de-DE" sz="2000" dirty="0">
                          <a:solidFill>
                            <a:schemeClr val="accent1">
                              <a:lumMod val="50000"/>
                            </a:schemeClr>
                          </a:solidFill>
                        </a:rPr>
                        <a:t>ja</a:t>
                      </a:r>
                    </a:p>
                  </a:txBody>
                  <a:tcPr>
                    <a:lnT w="12700" cmpd="sng">
                      <a:noFill/>
                    </a:lnT>
                    <a:lnB w="12700" cmpd="sng">
                      <a:noFill/>
                    </a:lnB>
                    <a:solidFill>
                      <a:schemeClr val="accent5">
                        <a:lumMod val="40000"/>
                        <a:lumOff val="60000"/>
                      </a:schemeClr>
                    </a:solidFill>
                  </a:tcPr>
                </a:tc>
                <a:tc>
                  <a:txBody>
                    <a:bodyPr/>
                    <a:lstStyle/>
                    <a:p>
                      <a:r>
                        <a:rPr lang="de-DE" dirty="0">
                          <a:solidFill>
                            <a:schemeClr val="accent1">
                              <a:lumMod val="50000"/>
                            </a:schemeClr>
                          </a:solidFill>
                        </a:rPr>
                        <a:t>Sollstellungsbestätigung</a:t>
                      </a:r>
                    </a:p>
                  </a:txBody>
                  <a:tcPr>
                    <a:lnT w="12700" cmpd="sng">
                      <a:noFill/>
                    </a:lnT>
                    <a:lnB w="12700" cmpd="sng">
                      <a:noFill/>
                    </a:lnB>
                    <a:solidFill>
                      <a:schemeClr val="accent5">
                        <a:lumMod val="40000"/>
                        <a:lumOff val="60000"/>
                      </a:schemeClr>
                    </a:solidFill>
                  </a:tcPr>
                </a:tc>
                <a:tc>
                  <a:txBody>
                    <a:bodyPr/>
                    <a:lstStyle/>
                    <a:p>
                      <a:r>
                        <a:rPr lang="de-DE" sz="2000" dirty="0">
                          <a:solidFill>
                            <a:schemeClr val="accent1">
                              <a:lumMod val="50000"/>
                            </a:schemeClr>
                          </a:solidFill>
                        </a:rPr>
                        <a:t>ja</a:t>
                      </a:r>
                    </a:p>
                  </a:txBody>
                  <a:tcPr>
                    <a:lnT w="12700" cmpd="sng">
                      <a:noFill/>
                    </a:lnT>
                    <a:lnB w="12700" cmpd="sng">
                      <a:noFill/>
                    </a:lnB>
                    <a:solidFill>
                      <a:schemeClr val="accent5">
                        <a:lumMod val="40000"/>
                        <a:lumOff val="60000"/>
                      </a:schemeClr>
                    </a:solidFill>
                  </a:tcPr>
                </a:tc>
                <a:extLst>
                  <a:ext uri="{0D108BD9-81ED-4DB2-BD59-A6C34878D82A}">
                    <a16:rowId xmlns:a16="http://schemas.microsoft.com/office/drawing/2014/main" val="2432330613"/>
                  </a:ext>
                </a:extLst>
              </a:tr>
              <a:tr h="338486">
                <a:tc>
                  <a:txBody>
                    <a:bodyPr/>
                    <a:lstStyle/>
                    <a:p>
                      <a:r>
                        <a:rPr lang="de-DE" dirty="0">
                          <a:solidFill>
                            <a:schemeClr val="accent1">
                              <a:lumMod val="50000"/>
                            </a:schemeClr>
                          </a:solidFill>
                        </a:rPr>
                        <a:t>Rückzahlung (Kost 18)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r>
                        <a:rPr lang="de-DE" sz="2000" dirty="0">
                          <a:solidFill>
                            <a:schemeClr val="accent1">
                              <a:lumMod val="50000"/>
                            </a:schemeClr>
                          </a:solidFill>
                        </a:rPr>
                        <a:t>nein/per Papier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r>
                        <a:rPr lang="de-DE" sz="2000" dirty="0">
                          <a:solidFill>
                            <a:schemeClr val="accent1">
                              <a:lumMod val="50000"/>
                            </a:schemeClr>
                          </a:solidFill>
                        </a:rPr>
                        <a:t>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r>
                        <a:rPr lang="de-DE" sz="2000" dirty="0">
                          <a:solidFill>
                            <a:schemeClr val="accent1">
                              <a:lumMod val="50000"/>
                            </a:schemeClr>
                          </a:solidFill>
                        </a:rPr>
                        <a:t>./.</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679549545"/>
                  </a:ext>
                </a:extLst>
              </a:tr>
              <a:tr h="338486">
                <a:tc>
                  <a:txBody>
                    <a:bodyPr/>
                    <a:lstStyle/>
                    <a:p>
                      <a:r>
                        <a:rPr lang="de-DE" dirty="0">
                          <a:solidFill>
                            <a:schemeClr val="accent1">
                              <a:lumMod val="50000"/>
                            </a:schemeClr>
                          </a:solidFill>
                        </a:rPr>
                        <a:t>Schluss-KR</a:t>
                      </a:r>
                    </a:p>
                  </a:txBody>
                  <a:tcPr>
                    <a:lnT w="12700" cmpd="sng">
                      <a:noFill/>
                    </a:lnT>
                    <a:solidFill>
                      <a:schemeClr val="accent5">
                        <a:lumMod val="40000"/>
                        <a:lumOff val="60000"/>
                      </a:schemeClr>
                    </a:solidFill>
                  </a:tcPr>
                </a:tc>
                <a:tc>
                  <a:txBody>
                    <a:bodyPr/>
                    <a:lstStyle/>
                    <a:p>
                      <a:r>
                        <a:rPr lang="de-DE" sz="2000" dirty="0">
                          <a:solidFill>
                            <a:schemeClr val="accent1">
                              <a:lumMod val="50000"/>
                            </a:schemeClr>
                          </a:solidFill>
                        </a:rPr>
                        <a:t>ja</a:t>
                      </a:r>
                    </a:p>
                  </a:txBody>
                  <a:tcPr>
                    <a:lnT w="12700" cmpd="sng">
                      <a:noFill/>
                    </a:lnT>
                    <a:solidFill>
                      <a:schemeClr val="accent5">
                        <a:lumMod val="40000"/>
                        <a:lumOff val="60000"/>
                      </a:schemeClr>
                    </a:solidFill>
                  </a:tcPr>
                </a:tc>
                <a:tc>
                  <a:txBody>
                    <a:bodyPr/>
                    <a:lstStyle/>
                    <a:p>
                      <a:r>
                        <a:rPr lang="de-DE" dirty="0">
                          <a:solidFill>
                            <a:schemeClr val="accent1">
                              <a:lumMod val="50000"/>
                            </a:schemeClr>
                          </a:solidFill>
                        </a:rPr>
                        <a:t>Sollstellungsbestätigung</a:t>
                      </a:r>
                    </a:p>
                  </a:txBody>
                  <a:tcPr>
                    <a:lnT w="12700" cmpd="sng">
                      <a:noFill/>
                    </a:lnT>
                    <a:solidFill>
                      <a:schemeClr val="accent5">
                        <a:lumMod val="40000"/>
                        <a:lumOff val="60000"/>
                      </a:schemeClr>
                    </a:solidFill>
                  </a:tcPr>
                </a:tc>
                <a:tc>
                  <a:txBody>
                    <a:bodyPr/>
                    <a:lstStyle/>
                    <a:p>
                      <a:r>
                        <a:rPr lang="de-DE" sz="2000" dirty="0">
                          <a:solidFill>
                            <a:schemeClr val="accent1">
                              <a:lumMod val="50000"/>
                            </a:schemeClr>
                          </a:solidFill>
                        </a:rPr>
                        <a:t>ja</a:t>
                      </a:r>
                    </a:p>
                  </a:txBody>
                  <a:tcPr>
                    <a:lnT w="12700" cmpd="sng">
                      <a:noFill/>
                    </a:lnT>
                    <a:solidFill>
                      <a:schemeClr val="accent5">
                        <a:lumMod val="40000"/>
                        <a:lumOff val="60000"/>
                      </a:schemeClr>
                    </a:solidFill>
                  </a:tcPr>
                </a:tc>
                <a:extLst>
                  <a:ext uri="{0D108BD9-81ED-4DB2-BD59-A6C34878D82A}">
                    <a16:rowId xmlns:a16="http://schemas.microsoft.com/office/drawing/2014/main" val="1671208581"/>
                  </a:ext>
                </a:extLst>
              </a:tr>
            </a:tbl>
          </a:graphicData>
        </a:graphic>
      </p:graphicFrame>
      <p:sp>
        <p:nvSpPr>
          <p:cNvPr id="20" name="Gefaltete Ecke 19"/>
          <p:cNvSpPr/>
          <p:nvPr/>
        </p:nvSpPr>
        <p:spPr>
          <a:xfrm rot="21054122">
            <a:off x="4727858" y="3135015"/>
            <a:ext cx="1151893" cy="1071197"/>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dirty="0">
                <a:solidFill>
                  <a:schemeClr val="tx1"/>
                </a:solidFill>
                <a:latin typeface="MV Boli" panose="02000500030200090000" pitchFamily="2" charset="0"/>
                <a:cs typeface="MV Boli" panose="02000500030200090000" pitchFamily="2" charset="0"/>
              </a:rPr>
              <a:t>=Forum</a:t>
            </a:r>
          </a:p>
          <a:p>
            <a:pPr algn="ctr"/>
            <a:r>
              <a:rPr lang="de-DE" sz="2000" dirty="0">
                <a:solidFill>
                  <a:schemeClr val="tx1"/>
                </a:solidFill>
                <a:latin typeface="MV Boli" panose="02000500030200090000" pitchFamily="2" charset="0"/>
                <a:cs typeface="MV Boli" panose="02000500030200090000" pitchFamily="2" charset="0"/>
              </a:rPr>
              <a:t>Star</a:t>
            </a:r>
          </a:p>
        </p:txBody>
      </p:sp>
      <p:sp>
        <p:nvSpPr>
          <p:cNvPr id="11" name="Gefaltete Ecke 10"/>
          <p:cNvSpPr/>
          <p:nvPr/>
        </p:nvSpPr>
        <p:spPr>
          <a:xfrm rot="647260">
            <a:off x="4815937" y="4610052"/>
            <a:ext cx="1151893" cy="1071197"/>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dirty="0">
                <a:solidFill>
                  <a:schemeClr val="tx1"/>
                </a:solidFill>
                <a:latin typeface="MV Boli" panose="02000500030200090000" pitchFamily="2" charset="0"/>
                <a:cs typeface="MV Boli" panose="02000500030200090000" pitchFamily="2" charset="0"/>
              </a:rPr>
              <a:t>=Forum</a:t>
            </a:r>
          </a:p>
          <a:p>
            <a:pPr algn="ctr"/>
            <a:r>
              <a:rPr lang="de-DE" sz="2000" dirty="0">
                <a:solidFill>
                  <a:schemeClr val="tx1"/>
                </a:solidFill>
                <a:latin typeface="MV Boli" panose="02000500030200090000" pitchFamily="2" charset="0"/>
                <a:cs typeface="MV Boli" panose="02000500030200090000" pitchFamily="2" charset="0"/>
              </a:rPr>
              <a:t>Star</a:t>
            </a:r>
          </a:p>
        </p:txBody>
      </p:sp>
      <p:sp>
        <p:nvSpPr>
          <p:cNvPr id="12" name="Gefaltete Ecke 11"/>
          <p:cNvSpPr/>
          <p:nvPr/>
        </p:nvSpPr>
        <p:spPr>
          <a:xfrm>
            <a:off x="4914453" y="5753481"/>
            <a:ext cx="1141638" cy="1071197"/>
          </a:xfrm>
          <a:prstGeom prst="foldedCorner">
            <a:avLst/>
          </a:prstGeom>
          <a:solidFill>
            <a:srgbClr val="5CD1F6"/>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dirty="0">
                <a:solidFill>
                  <a:schemeClr val="tx1"/>
                </a:solidFill>
                <a:latin typeface="MV Boli" panose="02000500030200090000" pitchFamily="2" charset="0"/>
                <a:cs typeface="MV Boli" panose="02000500030200090000" pitchFamily="2" charset="0"/>
              </a:rPr>
              <a:t>=Forum</a:t>
            </a:r>
          </a:p>
          <a:p>
            <a:pPr algn="ctr"/>
            <a:r>
              <a:rPr lang="de-DE" sz="2000" dirty="0">
                <a:solidFill>
                  <a:schemeClr val="tx1"/>
                </a:solidFill>
                <a:latin typeface="MV Boli" panose="02000500030200090000" pitchFamily="2" charset="0"/>
                <a:cs typeface="MV Boli" panose="02000500030200090000" pitchFamily="2" charset="0"/>
              </a:rPr>
              <a:t>Star</a:t>
            </a:r>
          </a:p>
        </p:txBody>
      </p:sp>
      <p:pic>
        <p:nvPicPr>
          <p:cNvPr id="5" name="Grafik 4" descr="image001">
            <a:extLst>
              <a:ext uri="{FF2B5EF4-FFF2-40B4-BE49-F238E27FC236}">
                <a16:creationId xmlns:a16="http://schemas.microsoft.com/office/drawing/2014/main" id="{C5654292-F458-1D64-D2D3-794746E32A97}"/>
              </a:ext>
            </a:extLst>
          </p:cNvPr>
          <p:cNvPicPr>
            <a:picLocks noChangeAspect="1" noChangeArrowheads="1"/>
          </p:cNvPicPr>
          <p:nvPr/>
        </p:nvPicPr>
        <p:blipFill>
          <a:blip r:embed="rId2">
            <a:alphaModFix amt="42000"/>
            <a:extLst>
              <a:ext uri="{28A0092B-C50C-407E-A947-70E740481C1C}">
                <a14:useLocalDpi xmlns:a14="http://schemas.microsoft.com/office/drawing/2010/main" val="0"/>
              </a:ext>
            </a:extLst>
          </a:blip>
          <a:srcRect/>
          <a:stretch>
            <a:fillRect/>
          </a:stretch>
        </p:blipFill>
        <p:spPr bwMode="auto">
          <a:xfrm>
            <a:off x="11215284" y="93644"/>
            <a:ext cx="976716" cy="66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a:extLst>
              <a:ext uri="{FF2B5EF4-FFF2-40B4-BE49-F238E27FC236}">
                <a16:creationId xmlns:a16="http://schemas.microsoft.com/office/drawing/2014/main" id="{48D83B13-0F9E-14E3-D491-6BA4707E5DB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KG-Ref.AF </a:t>
            </a:r>
          </a:p>
        </p:txBody>
      </p:sp>
    </p:spTree>
    <p:extLst>
      <p:ext uri="{BB962C8B-B14F-4D97-AF65-F5344CB8AC3E}">
        <p14:creationId xmlns:p14="http://schemas.microsoft.com/office/powerpoint/2010/main" val="54860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P spid="12"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769</Words>
  <Application>Microsoft Office PowerPoint</Application>
  <PresentationFormat>Breitbild</PresentationFormat>
  <Paragraphs>144</Paragraphs>
  <Slides>11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11</vt:i4>
      </vt:variant>
    </vt:vector>
  </HeadingPairs>
  <TitlesOfParts>
    <vt:vector size="17" baseType="lpstr">
      <vt:lpstr>Arial</vt:lpstr>
      <vt:lpstr>Calibri</vt:lpstr>
      <vt:lpstr>Calibri Light</vt:lpstr>
      <vt:lpstr>MV Boli</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35</cp:revision>
  <dcterms:created xsi:type="dcterms:W3CDTF">2023-05-04T13:22:15Z</dcterms:created>
  <dcterms:modified xsi:type="dcterms:W3CDTF">2026-09-02T14:56:03Z</dcterms:modified>
</cp:coreProperties>
</file>