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71" r:id="rId9"/>
    <p:sldId id="265" r:id="rId10"/>
    <p:sldId id="264" r:id="rId11"/>
    <p:sldId id="266" r:id="rId12"/>
    <p:sldId id="267" r:id="rId13"/>
    <p:sldId id="268" r:id="rId14"/>
    <p:sldId id="270"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8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C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11" d="100"/>
          <a:sy n="111" d="100"/>
        </p:scale>
        <p:origin x="594" y="78"/>
      </p:cViewPr>
      <p:guideLst>
        <p:guide orient="horz" pos="338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635E96B7-77CD-440C-87B8-BEF7E92A1610}"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962495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35E96B7-77CD-440C-87B8-BEF7E92A1610}"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425257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635E96B7-77CD-440C-87B8-BEF7E92A1610}"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939869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635E96B7-77CD-440C-87B8-BEF7E92A1610}"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2192395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635E96B7-77CD-440C-87B8-BEF7E92A1610}"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222921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635E96B7-77CD-440C-87B8-BEF7E92A1610}"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2130900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35E96B7-77CD-440C-87B8-BEF7E92A1610}"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3994953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635E96B7-77CD-440C-87B8-BEF7E92A1610}"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329417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635E96B7-77CD-440C-87B8-BEF7E92A1610}"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832595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35E96B7-77CD-440C-87B8-BEF7E92A1610}"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2885650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35E96B7-77CD-440C-87B8-BEF7E92A1610}"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89784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5E96B7-77CD-440C-87B8-BEF7E92A1610}"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65FEA-8E4D-46A5-AE31-715A0E56B733}" type="slidenum">
              <a:rPr lang="de-DE" smtClean="0"/>
              <a:t>‹Nr.›</a:t>
            </a:fld>
            <a:endParaRPr lang="de-DE"/>
          </a:p>
        </p:txBody>
      </p:sp>
    </p:spTree>
    <p:extLst>
      <p:ext uri="{BB962C8B-B14F-4D97-AF65-F5344CB8AC3E}">
        <p14:creationId xmlns:p14="http://schemas.microsoft.com/office/powerpoint/2010/main" val="4216088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115937" y="1879662"/>
            <a:ext cx="9767887" cy="384199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Gerichte, Behörden und die Staatsanwaltschaften sollen und müssen für den Bürger erreichbar sein: schriftlich, telefonisch, elektronisch und mittels Telefax. </a:t>
            </a:r>
          </a:p>
          <a:p>
            <a:r>
              <a:rPr lang="de-DE" dirty="0"/>
              <a:t>Anträge und Erklärungen müssen während der Dienststunden entgegengenommen werden, aber auch außerhalb der Dienststunden sind besondere Eil– und Bereitschaftsdienste eingerichtet. Damit Schriftstücke auch bei verschlossener Eingangstür des Gerichts bzw. der Behörde zu jeder Tages- und Nachtzeit zugehen können, ist ein Briefkasten am Haupteingang der Dienstgebäude angebracht. Dieser ist mit einer Zeitschaltuhr versehen, so dass er als Tages – und Nachtbriefkasten verwendet wird und der genaue Zeitpunkt des Eingangs dokumentiert werden kann. Dieser muss mit einer Aufschrift versehen sein, aus der sich die Bezeichnung des Gerichts, der Behörde die Leerungszeiten und die für Sonn- und Feiertage getroffenen Regelungen ergeben. Fristsachen können dabei am Tag des Fristablaufs bis 24:00 Uhr fristwahrend eingeworfen werden. </a:t>
            </a:r>
            <a:endParaRPr lang="de-DE" sz="1600" dirty="0"/>
          </a:p>
        </p:txBody>
      </p:sp>
      <p:sp>
        <p:nvSpPr>
          <p:cNvPr id="2" name="Abgerundetes Rechteck 1"/>
          <p:cNvSpPr/>
          <p:nvPr/>
        </p:nvSpPr>
        <p:spPr>
          <a:xfrm>
            <a:off x="1019819" y="1471893"/>
            <a:ext cx="9960124"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Behandlung von Posteingang/Postausgang durch die Briefannahmestellen </a:t>
            </a:r>
            <a:endParaRPr lang="de-DE" sz="2400" dirty="0"/>
          </a:p>
        </p:txBody>
      </p:sp>
    </p:spTree>
    <p:extLst>
      <p:ext uri="{BB962C8B-B14F-4D97-AF65-F5344CB8AC3E}">
        <p14:creationId xmlns:p14="http://schemas.microsoft.com/office/powerpoint/2010/main" val="1855185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a:xfrm>
            <a:off x="1115936" y="3598192"/>
            <a:ext cx="9767887" cy="155959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pPr marL="342900" indent="-342900">
              <a:buFont typeface="Arial" panose="020B0604020202020204" pitchFamily="34" charset="0"/>
              <a:buChar char="•"/>
            </a:pPr>
            <a:r>
              <a:rPr lang="de-DE" sz="2000" dirty="0"/>
              <a:t>Ist Teil der Geschäftsstelle, § 4 Abs. 1 GOV </a:t>
            </a:r>
          </a:p>
          <a:p>
            <a:pPr marL="342900" indent="-342900">
              <a:buFont typeface="Arial" panose="020B0604020202020204" pitchFamily="34" charset="0"/>
              <a:buChar char="•"/>
            </a:pPr>
            <a:r>
              <a:rPr lang="de-DE" sz="2000" dirty="0"/>
              <a:t>Gemeinsame  Briefannahmestelle zur Erleichterung des Schriftverkehrs des rechtssuchenden Publikums mit den angeschlossenen Gerichten/Behörden, § 4 Abs. 1 Satz 2 GOV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115937" y="1879662"/>
            <a:ext cx="9767887" cy="119232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Versehen mit einer Zeitschaltuhr (als Nachtbriefkasten verwendbar zu genauen Dokumentation des Zeitpunktes des Eingangs) </a:t>
            </a:r>
          </a:p>
        </p:txBody>
      </p:sp>
      <p:sp>
        <p:nvSpPr>
          <p:cNvPr id="2" name="Abgerundetes Rechteck 1"/>
          <p:cNvSpPr/>
          <p:nvPr/>
        </p:nvSpPr>
        <p:spPr>
          <a:xfrm>
            <a:off x="1019819" y="1471893"/>
            <a:ext cx="590961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a) Briefkasten am Haupteingang des Dienstgebäudes </a:t>
            </a:r>
            <a:endParaRPr lang="de-DE" sz="2000" b="1" dirty="0"/>
          </a:p>
        </p:txBody>
      </p:sp>
      <p:sp>
        <p:nvSpPr>
          <p:cNvPr id="8" name="Abgerundetes Rechteck 7"/>
          <p:cNvSpPr/>
          <p:nvPr/>
        </p:nvSpPr>
        <p:spPr>
          <a:xfrm>
            <a:off x="1021977" y="3219662"/>
            <a:ext cx="6421811"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b) Briefannahmestelle – Gemeinsame Briefannahmestelle </a:t>
            </a:r>
            <a:endParaRPr lang="de-DE" sz="2000" b="1" dirty="0"/>
          </a:p>
        </p:txBody>
      </p:sp>
      <p:sp>
        <p:nvSpPr>
          <p:cNvPr id="10" name="Gefaltete Ecke 9"/>
          <p:cNvSpPr/>
          <p:nvPr/>
        </p:nvSpPr>
        <p:spPr>
          <a:xfrm rot="20978591">
            <a:off x="5060361" y="5069973"/>
            <a:ext cx="1269303" cy="122803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4 I</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GOV</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31838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a:xfrm>
            <a:off x="1115934" y="4308443"/>
            <a:ext cx="9767887" cy="238187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Im Kern sind die Briefannahmestellen zuständig für: </a:t>
            </a:r>
          </a:p>
          <a:p>
            <a:pPr marL="285750" indent="-285750">
              <a:buFont typeface="Arial" panose="020B0604020202020204" pitchFamily="34" charset="0"/>
              <a:buChar char="•"/>
            </a:pPr>
            <a:r>
              <a:rPr lang="de-DE" dirty="0"/>
              <a:t>den Posteingang (alle Dokumente, die elektronisch oder in Papierform zugeleitet werden </a:t>
            </a:r>
          </a:p>
          <a:p>
            <a:pPr marL="285750" indent="-285750">
              <a:buFont typeface="Arial" panose="020B0604020202020204" pitchFamily="34" charset="0"/>
              <a:buChar char="•"/>
            </a:pPr>
            <a:r>
              <a:rPr lang="de-DE" dirty="0"/>
              <a:t>bei Eingang eines Schriftstücks sind der Zeitpunkt des Eingangs und die Zahl der Anlagen unter Beifügung des Namenszeichens anzugeben (= kleines </a:t>
            </a:r>
            <a:r>
              <a:rPr lang="de-DE" dirty="0" err="1"/>
              <a:t>Präsentat</a:t>
            </a:r>
            <a:r>
              <a:rPr lang="de-DE" dirty="0"/>
              <a:t>, Tätigkeit als </a:t>
            </a:r>
            <a:r>
              <a:rPr lang="de-DE" dirty="0" err="1"/>
              <a:t>UdG</a:t>
            </a:r>
            <a:r>
              <a:rPr lang="de-DE" dirty="0"/>
              <a:t>), </a:t>
            </a:r>
            <a:br>
              <a:rPr lang="de-DE" dirty="0"/>
            </a:br>
            <a:r>
              <a:rPr lang="de-DE" dirty="0"/>
              <a:t>§ 6 Abs. 1 GOV </a:t>
            </a:r>
          </a:p>
          <a:p>
            <a:pPr marL="285750" indent="-285750">
              <a:buFont typeface="Arial" panose="020B0604020202020204" pitchFamily="34" charset="0"/>
              <a:buChar char="•"/>
            </a:pPr>
            <a:r>
              <a:rPr lang="de-DE" dirty="0"/>
              <a:t>die Verteilung/Weiterleitung der Posteingänge </a:t>
            </a:r>
          </a:p>
          <a:p>
            <a:pPr marL="285750" indent="-285750">
              <a:buFont typeface="Arial" panose="020B0604020202020204" pitchFamily="34" charset="0"/>
              <a:buChar char="•"/>
            </a:pPr>
            <a:r>
              <a:rPr lang="de-DE" dirty="0"/>
              <a:t>den Postausgang sowie </a:t>
            </a:r>
          </a:p>
          <a:p>
            <a:pPr marL="285750" indent="-285750">
              <a:buFont typeface="Arial" panose="020B0604020202020204" pitchFamily="34" charset="0"/>
              <a:buChar char="•"/>
            </a:pPr>
            <a:r>
              <a:rPr lang="de-DE" dirty="0"/>
              <a:t>die Leerung des Briefkastens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115935" y="1609541"/>
            <a:ext cx="9767887" cy="215389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Briefannahmestelle wird mit einer Beamtin/einem Beamten als Leiterin/Leiter und der erforderlichen Zahl von weiteren Dienstkräften besetzt. </a:t>
            </a:r>
          </a:p>
          <a:p>
            <a:r>
              <a:rPr lang="de-DE" dirty="0"/>
              <a:t>Zur Leiterin oder zum Leiter der Briefannahmestelle kann eine Beamtin/einen Beamten des allgemeinen Justizdienstes oder des Justizwachtmeisterdienstes gemäß § 153 GVG betraut werden. Dies erfolgt durch die Präsidentin oder den Präsidenten des Gerichts. </a:t>
            </a:r>
          </a:p>
          <a:p>
            <a:r>
              <a:rPr lang="de-DE" dirty="0"/>
              <a:t>Der Leiterin/dem Leiter der Briefannahmestelle obliegen die Verteilung der Geschäfte und die Regelung des Dienstbetriebes in der Briefannahmestelle. </a:t>
            </a:r>
          </a:p>
        </p:txBody>
      </p:sp>
      <p:sp>
        <p:nvSpPr>
          <p:cNvPr id="2" name="Abgerundetes Rechteck 1"/>
          <p:cNvSpPr/>
          <p:nvPr/>
        </p:nvSpPr>
        <p:spPr>
          <a:xfrm>
            <a:off x="1019820" y="1161239"/>
            <a:ext cx="3995094"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Besetzung und Verantwortliche </a:t>
            </a:r>
            <a:endParaRPr lang="de-DE" sz="2000" b="1" dirty="0"/>
          </a:p>
        </p:txBody>
      </p:sp>
      <p:sp>
        <p:nvSpPr>
          <p:cNvPr id="8" name="Abgerundetes Rechteck 7"/>
          <p:cNvSpPr/>
          <p:nvPr/>
        </p:nvSpPr>
        <p:spPr>
          <a:xfrm>
            <a:off x="1019820" y="3859788"/>
            <a:ext cx="6421811"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a:t>Zuständigkeit und Unterscheidung </a:t>
            </a:r>
            <a:endParaRPr lang="de-DE" sz="2000" b="1" dirty="0"/>
          </a:p>
        </p:txBody>
      </p:sp>
      <p:sp>
        <p:nvSpPr>
          <p:cNvPr id="10" name="Gefaltete Ecke 9"/>
          <p:cNvSpPr/>
          <p:nvPr/>
        </p:nvSpPr>
        <p:spPr>
          <a:xfrm rot="21147573">
            <a:off x="-117158" y="4905492"/>
            <a:ext cx="1269303" cy="122803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 23 GGO I</a:t>
            </a:r>
            <a:endParaRPr lang="de-DE" sz="2000" b="1" dirty="0">
              <a:solidFill>
                <a:schemeClr val="tx1"/>
              </a:solidFill>
              <a:latin typeface="MV Boli" panose="02000500030200090000" pitchFamily="2" charset="0"/>
              <a:cs typeface="MV Boli" panose="02000500030200090000" pitchFamily="2" charset="0"/>
            </a:endParaRPr>
          </a:p>
        </p:txBody>
      </p:sp>
      <p:sp>
        <p:nvSpPr>
          <p:cNvPr id="12" name="Gefaltete Ecke 11"/>
          <p:cNvSpPr/>
          <p:nvPr/>
        </p:nvSpPr>
        <p:spPr>
          <a:xfrm>
            <a:off x="9289282" y="5248459"/>
            <a:ext cx="1594539" cy="1617915"/>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algn="ctr"/>
            <a:r>
              <a:rPr lang="de-DE" sz="1600" b="1" dirty="0">
                <a:solidFill>
                  <a:schemeClr val="tx1"/>
                </a:solidFill>
                <a:latin typeface="MV Boli" panose="02000500030200090000" pitchFamily="2" charset="0"/>
                <a:cs typeface="MV Boli" panose="02000500030200090000" pitchFamily="2" charset="0"/>
              </a:rPr>
              <a:t>Posteingang prüfen, ob  bei zust. Gericht eingegangen</a:t>
            </a:r>
          </a:p>
        </p:txBody>
      </p:sp>
      <p:sp>
        <p:nvSpPr>
          <p:cNvPr id="13" name="Gefaltete Ecke 12"/>
          <p:cNvSpPr/>
          <p:nvPr/>
        </p:nvSpPr>
        <p:spPr>
          <a:xfrm rot="21425508">
            <a:off x="11020199" y="4685546"/>
            <a:ext cx="1594539" cy="1627672"/>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latin typeface="MV Boli" panose="02000500030200090000" pitchFamily="2" charset="0"/>
                <a:cs typeface="MV Boli" panose="02000500030200090000" pitchFamily="2" charset="0"/>
              </a:rPr>
              <a:t>=nur dann rechtswirksam und fristwahrend!!</a:t>
            </a:r>
          </a:p>
        </p:txBody>
      </p:sp>
    </p:spTree>
    <p:extLst>
      <p:ext uri="{BB962C8B-B14F-4D97-AF65-F5344CB8AC3E}">
        <p14:creationId xmlns:p14="http://schemas.microsoft.com/office/powerpoint/2010/main" val="62965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80">
                                          <p:stCondLst>
                                            <p:cond delay="0"/>
                                          </p:stCondLst>
                                        </p:cTn>
                                        <p:tgtEl>
                                          <p:spTgt spid="12"/>
                                        </p:tgtEl>
                                      </p:cBhvr>
                                    </p:animEffect>
                                    <p:anim calcmode="lin" valueType="num">
                                      <p:cBhvr>
                                        <p:cTn id="1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1" dur="26">
                                          <p:stCondLst>
                                            <p:cond delay="650"/>
                                          </p:stCondLst>
                                        </p:cTn>
                                        <p:tgtEl>
                                          <p:spTgt spid="12"/>
                                        </p:tgtEl>
                                      </p:cBhvr>
                                      <p:to x="100000" y="60000"/>
                                    </p:animScale>
                                    <p:animScale>
                                      <p:cBhvr>
                                        <p:cTn id="22" dur="166" decel="50000">
                                          <p:stCondLst>
                                            <p:cond delay="676"/>
                                          </p:stCondLst>
                                        </p:cTn>
                                        <p:tgtEl>
                                          <p:spTgt spid="12"/>
                                        </p:tgtEl>
                                      </p:cBhvr>
                                      <p:to x="100000" y="100000"/>
                                    </p:animScale>
                                    <p:animScale>
                                      <p:cBhvr>
                                        <p:cTn id="23" dur="26">
                                          <p:stCondLst>
                                            <p:cond delay="1312"/>
                                          </p:stCondLst>
                                        </p:cTn>
                                        <p:tgtEl>
                                          <p:spTgt spid="12"/>
                                        </p:tgtEl>
                                      </p:cBhvr>
                                      <p:to x="100000" y="80000"/>
                                    </p:animScale>
                                    <p:animScale>
                                      <p:cBhvr>
                                        <p:cTn id="24" dur="166" decel="50000">
                                          <p:stCondLst>
                                            <p:cond delay="1338"/>
                                          </p:stCondLst>
                                        </p:cTn>
                                        <p:tgtEl>
                                          <p:spTgt spid="12"/>
                                        </p:tgtEl>
                                      </p:cBhvr>
                                      <p:to x="100000" y="100000"/>
                                    </p:animScale>
                                    <p:animScale>
                                      <p:cBhvr>
                                        <p:cTn id="25" dur="26">
                                          <p:stCondLst>
                                            <p:cond delay="1642"/>
                                          </p:stCondLst>
                                        </p:cTn>
                                        <p:tgtEl>
                                          <p:spTgt spid="12"/>
                                        </p:tgtEl>
                                      </p:cBhvr>
                                      <p:to x="100000" y="90000"/>
                                    </p:animScale>
                                    <p:animScale>
                                      <p:cBhvr>
                                        <p:cTn id="26" dur="166" decel="50000">
                                          <p:stCondLst>
                                            <p:cond delay="1668"/>
                                          </p:stCondLst>
                                        </p:cTn>
                                        <p:tgtEl>
                                          <p:spTgt spid="12"/>
                                        </p:tgtEl>
                                      </p:cBhvr>
                                      <p:to x="100000" y="100000"/>
                                    </p:animScale>
                                    <p:animScale>
                                      <p:cBhvr>
                                        <p:cTn id="27" dur="26">
                                          <p:stCondLst>
                                            <p:cond delay="1808"/>
                                          </p:stCondLst>
                                        </p:cTn>
                                        <p:tgtEl>
                                          <p:spTgt spid="12"/>
                                        </p:tgtEl>
                                      </p:cBhvr>
                                      <p:to x="100000" y="95000"/>
                                    </p:animScale>
                                    <p:animScale>
                                      <p:cBhvr>
                                        <p:cTn id="28" dur="166" decel="50000">
                                          <p:stCondLst>
                                            <p:cond delay="1834"/>
                                          </p:stCondLst>
                                        </p:cTn>
                                        <p:tgtEl>
                                          <p:spTgt spid="12"/>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80">
                                          <p:stCondLst>
                                            <p:cond delay="0"/>
                                          </p:stCondLst>
                                        </p:cTn>
                                        <p:tgtEl>
                                          <p:spTgt spid="13"/>
                                        </p:tgtEl>
                                      </p:cBhvr>
                                    </p:animEffect>
                                    <p:anim calcmode="lin" valueType="num">
                                      <p:cBhvr>
                                        <p:cTn id="3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9" dur="26">
                                          <p:stCondLst>
                                            <p:cond delay="650"/>
                                          </p:stCondLst>
                                        </p:cTn>
                                        <p:tgtEl>
                                          <p:spTgt spid="13"/>
                                        </p:tgtEl>
                                      </p:cBhvr>
                                      <p:to x="100000" y="60000"/>
                                    </p:animScale>
                                    <p:animScale>
                                      <p:cBhvr>
                                        <p:cTn id="40" dur="166" decel="50000">
                                          <p:stCondLst>
                                            <p:cond delay="676"/>
                                          </p:stCondLst>
                                        </p:cTn>
                                        <p:tgtEl>
                                          <p:spTgt spid="13"/>
                                        </p:tgtEl>
                                      </p:cBhvr>
                                      <p:to x="100000" y="100000"/>
                                    </p:animScale>
                                    <p:animScale>
                                      <p:cBhvr>
                                        <p:cTn id="41" dur="26">
                                          <p:stCondLst>
                                            <p:cond delay="1312"/>
                                          </p:stCondLst>
                                        </p:cTn>
                                        <p:tgtEl>
                                          <p:spTgt spid="13"/>
                                        </p:tgtEl>
                                      </p:cBhvr>
                                      <p:to x="100000" y="80000"/>
                                    </p:animScale>
                                    <p:animScale>
                                      <p:cBhvr>
                                        <p:cTn id="42" dur="166" decel="50000">
                                          <p:stCondLst>
                                            <p:cond delay="1338"/>
                                          </p:stCondLst>
                                        </p:cTn>
                                        <p:tgtEl>
                                          <p:spTgt spid="13"/>
                                        </p:tgtEl>
                                      </p:cBhvr>
                                      <p:to x="100000" y="100000"/>
                                    </p:animScale>
                                    <p:animScale>
                                      <p:cBhvr>
                                        <p:cTn id="43" dur="26">
                                          <p:stCondLst>
                                            <p:cond delay="1642"/>
                                          </p:stCondLst>
                                        </p:cTn>
                                        <p:tgtEl>
                                          <p:spTgt spid="13"/>
                                        </p:tgtEl>
                                      </p:cBhvr>
                                      <p:to x="100000" y="90000"/>
                                    </p:animScale>
                                    <p:animScale>
                                      <p:cBhvr>
                                        <p:cTn id="44" dur="166" decel="50000">
                                          <p:stCondLst>
                                            <p:cond delay="1668"/>
                                          </p:stCondLst>
                                        </p:cTn>
                                        <p:tgtEl>
                                          <p:spTgt spid="13"/>
                                        </p:tgtEl>
                                      </p:cBhvr>
                                      <p:to x="100000" y="100000"/>
                                    </p:animScale>
                                    <p:animScale>
                                      <p:cBhvr>
                                        <p:cTn id="45" dur="26">
                                          <p:stCondLst>
                                            <p:cond delay="1808"/>
                                          </p:stCondLst>
                                        </p:cTn>
                                        <p:tgtEl>
                                          <p:spTgt spid="13"/>
                                        </p:tgtEl>
                                      </p:cBhvr>
                                      <p:to x="100000" y="95000"/>
                                    </p:animScale>
                                    <p:animScale>
                                      <p:cBhvr>
                                        <p:cTn id="46"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053943" y="2396671"/>
            <a:ext cx="3657541" cy="206465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u="sng" dirty="0"/>
              <a:t>Briefannahmestelle</a:t>
            </a:r>
          </a:p>
          <a:p>
            <a:r>
              <a:rPr lang="de-DE" sz="1600" dirty="0"/>
              <a:t>Nimmt nur die Post für das eigene Gericht an,</a:t>
            </a:r>
          </a:p>
          <a:p>
            <a:r>
              <a:rPr lang="de-DE" sz="1600" dirty="0"/>
              <a:t>d.h. für die Geschäftsstelle, der sie als </a:t>
            </a:r>
          </a:p>
          <a:p>
            <a:r>
              <a:rPr lang="de-DE" sz="1600" dirty="0"/>
              <a:t>Teilgeschäftsstelle angegliedert ist.</a:t>
            </a:r>
          </a:p>
        </p:txBody>
      </p:sp>
      <p:sp>
        <p:nvSpPr>
          <p:cNvPr id="8" name="Abgerundetes Rechteck 7"/>
          <p:cNvSpPr/>
          <p:nvPr/>
        </p:nvSpPr>
        <p:spPr>
          <a:xfrm>
            <a:off x="6927732" y="2343430"/>
            <a:ext cx="3657541" cy="2064657"/>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u="sng" dirty="0"/>
              <a:t>Gemeinsame Briefannahmestelle</a:t>
            </a:r>
          </a:p>
          <a:p>
            <a:r>
              <a:rPr lang="de-DE" sz="1600" dirty="0"/>
              <a:t>Hat alle Sendungen, die für das eigene Gericht und für die diesem Gericht angeschlossenen Behörden bestimmt sind, entgegenzunehmen und weiterzuleiten</a:t>
            </a:r>
          </a:p>
        </p:txBody>
      </p:sp>
      <p:sp>
        <p:nvSpPr>
          <p:cNvPr id="13" name="Gefaltete Ecke 12"/>
          <p:cNvSpPr/>
          <p:nvPr/>
        </p:nvSpPr>
        <p:spPr>
          <a:xfrm rot="170618">
            <a:off x="6066823" y="4433012"/>
            <a:ext cx="1594539" cy="162767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latin typeface="MV Boli" panose="02000500030200090000" pitchFamily="2" charset="0"/>
                <a:cs typeface="MV Boli" panose="02000500030200090000" pitchFamily="2" charset="0"/>
              </a:rPr>
              <a:t>AG Mitte</a:t>
            </a:r>
          </a:p>
          <a:p>
            <a:pPr algn="ctr"/>
            <a:r>
              <a:rPr lang="de-DE" sz="1600" b="1" dirty="0">
                <a:solidFill>
                  <a:schemeClr val="tx1"/>
                </a:solidFill>
                <a:latin typeface="MV Boli" panose="02000500030200090000" pitchFamily="2" charset="0"/>
                <a:cs typeface="MV Boli" panose="02000500030200090000" pitchFamily="2" charset="0"/>
              </a:rPr>
              <a:t>LG Berlin (Zivil)</a:t>
            </a:r>
          </a:p>
        </p:txBody>
      </p:sp>
      <p:sp>
        <p:nvSpPr>
          <p:cNvPr id="14" name="Gefaltete Ecke 13"/>
          <p:cNvSpPr/>
          <p:nvPr/>
        </p:nvSpPr>
        <p:spPr>
          <a:xfrm>
            <a:off x="7787784" y="4447490"/>
            <a:ext cx="1594539" cy="1627672"/>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u="sng" dirty="0">
                <a:solidFill>
                  <a:schemeClr val="tx1"/>
                </a:solidFill>
                <a:latin typeface="MV Boli" panose="02000500030200090000" pitchFamily="2" charset="0"/>
                <a:cs typeface="MV Boli" panose="02000500030200090000" pitchFamily="2" charset="0"/>
              </a:rPr>
              <a:t>Moabit:</a:t>
            </a:r>
          </a:p>
          <a:p>
            <a:pPr algn="ctr"/>
            <a:r>
              <a:rPr lang="de-DE" sz="1600" b="1" dirty="0">
                <a:solidFill>
                  <a:schemeClr val="tx1"/>
                </a:solidFill>
                <a:latin typeface="MV Boli" panose="02000500030200090000" pitchFamily="2" charset="0"/>
                <a:cs typeface="MV Boli" panose="02000500030200090000" pitchFamily="2" charset="0"/>
              </a:rPr>
              <a:t>AG Tiergarten</a:t>
            </a:r>
          </a:p>
          <a:p>
            <a:pPr algn="ctr"/>
            <a:r>
              <a:rPr lang="de-DE" sz="1600" b="1" dirty="0">
                <a:solidFill>
                  <a:schemeClr val="tx1"/>
                </a:solidFill>
                <a:latin typeface="MV Boli" panose="02000500030200090000" pitchFamily="2" charset="0"/>
                <a:cs typeface="MV Boli" panose="02000500030200090000" pitchFamily="2" charset="0"/>
              </a:rPr>
              <a:t>LG Berlin (</a:t>
            </a:r>
            <a:r>
              <a:rPr lang="de-DE" sz="1600" b="1" dirty="0" err="1">
                <a:solidFill>
                  <a:schemeClr val="tx1"/>
                </a:solidFill>
                <a:latin typeface="MV Boli" panose="02000500030200090000" pitchFamily="2" charset="0"/>
                <a:cs typeface="MV Boli" panose="02000500030200090000" pitchFamily="2" charset="0"/>
              </a:rPr>
              <a:t>Straf</a:t>
            </a:r>
            <a:r>
              <a:rPr lang="de-DE" sz="1600" b="1" dirty="0">
                <a:solidFill>
                  <a:schemeClr val="tx1"/>
                </a:solidFill>
                <a:latin typeface="MV Boli" panose="02000500030200090000" pitchFamily="2" charset="0"/>
                <a:cs typeface="MV Boli" panose="02000500030200090000" pitchFamily="2" charset="0"/>
              </a:rPr>
              <a:t>)</a:t>
            </a:r>
          </a:p>
          <a:p>
            <a:pPr algn="ctr"/>
            <a:r>
              <a:rPr lang="de-DE" sz="1600" b="1" dirty="0" err="1">
                <a:solidFill>
                  <a:schemeClr val="tx1"/>
                </a:solidFill>
                <a:latin typeface="MV Boli" panose="02000500030200090000" pitchFamily="2" charset="0"/>
                <a:cs typeface="MV Boli" panose="02000500030200090000" pitchFamily="2" charset="0"/>
              </a:rPr>
              <a:t>StA</a:t>
            </a:r>
            <a:r>
              <a:rPr lang="de-DE" sz="1600" b="1" dirty="0">
                <a:solidFill>
                  <a:schemeClr val="tx1"/>
                </a:solidFill>
                <a:latin typeface="MV Boli" panose="02000500030200090000" pitchFamily="2" charset="0"/>
                <a:cs typeface="MV Boli" panose="02000500030200090000" pitchFamily="2" charset="0"/>
              </a:rPr>
              <a:t> Berlin</a:t>
            </a:r>
          </a:p>
        </p:txBody>
      </p:sp>
      <p:sp>
        <p:nvSpPr>
          <p:cNvPr id="15" name="Gefaltete Ecke 14"/>
          <p:cNvSpPr/>
          <p:nvPr/>
        </p:nvSpPr>
        <p:spPr>
          <a:xfrm rot="21425508">
            <a:off x="9596644" y="4418532"/>
            <a:ext cx="1594539" cy="162767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latin typeface="MV Boli" panose="02000500030200090000" pitchFamily="2" charset="0"/>
                <a:cs typeface="MV Boli" panose="02000500030200090000" pitchFamily="2" charset="0"/>
              </a:rPr>
              <a:t>KG Berlin</a:t>
            </a:r>
          </a:p>
          <a:p>
            <a:pPr algn="ctr"/>
            <a:r>
              <a:rPr lang="de-DE" sz="1600" b="1" dirty="0">
                <a:solidFill>
                  <a:schemeClr val="tx1"/>
                </a:solidFill>
                <a:latin typeface="MV Boli" panose="02000500030200090000" pitchFamily="2" charset="0"/>
                <a:cs typeface="MV Boli" panose="02000500030200090000" pitchFamily="2" charset="0"/>
              </a:rPr>
              <a:t>Verfassungs-gerichtshof</a:t>
            </a:r>
          </a:p>
          <a:p>
            <a:pPr algn="ctr"/>
            <a:r>
              <a:rPr lang="de-DE" sz="1600" b="1" dirty="0" err="1">
                <a:solidFill>
                  <a:schemeClr val="tx1"/>
                </a:solidFill>
                <a:latin typeface="MV Boli" panose="02000500030200090000" pitchFamily="2" charset="0"/>
                <a:cs typeface="MV Boli" panose="02000500030200090000" pitchFamily="2" charset="0"/>
              </a:rPr>
              <a:t>GenStA</a:t>
            </a:r>
            <a:endParaRPr lang="de-DE" sz="1600" b="1" dirty="0">
              <a:solidFill>
                <a:schemeClr val="tx1"/>
              </a:solidFill>
              <a:latin typeface="MV Boli" panose="02000500030200090000" pitchFamily="2" charset="0"/>
              <a:cs typeface="MV Boli" panose="02000500030200090000" pitchFamily="2" charset="0"/>
            </a:endParaRPr>
          </a:p>
        </p:txBody>
      </p:sp>
      <p:cxnSp>
        <p:nvCxnSpPr>
          <p:cNvPr id="7" name="Gerade Verbindung mit Pfeil 6"/>
          <p:cNvCxnSpPr/>
          <p:nvPr/>
        </p:nvCxnSpPr>
        <p:spPr>
          <a:xfrm flipH="1">
            <a:off x="4711485" y="1949417"/>
            <a:ext cx="694419" cy="832771"/>
          </a:xfrm>
          <a:prstGeom prst="straightConnector1">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a:off x="6052078" y="1937003"/>
            <a:ext cx="914400" cy="914400"/>
          </a:xfrm>
          <a:prstGeom prst="straightConnector1">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Abgerundetes Rechteck 1"/>
          <p:cNvSpPr/>
          <p:nvPr/>
        </p:nvSpPr>
        <p:spPr>
          <a:xfrm>
            <a:off x="4532890" y="1471893"/>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Tree>
    <p:extLst>
      <p:ext uri="{BB962C8B-B14F-4D97-AF65-F5344CB8AC3E}">
        <p14:creationId xmlns:p14="http://schemas.microsoft.com/office/powerpoint/2010/main" val="99755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80">
                                          <p:stCondLst>
                                            <p:cond delay="0"/>
                                          </p:stCondLst>
                                        </p:cTn>
                                        <p:tgtEl>
                                          <p:spTgt spid="14"/>
                                        </p:tgtEl>
                                      </p:cBhvr>
                                    </p:animEffect>
                                    <p:anim calcmode="lin" valueType="num">
                                      <p:cBhvr>
                                        <p:cTn id="2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1" dur="26">
                                          <p:stCondLst>
                                            <p:cond delay="650"/>
                                          </p:stCondLst>
                                        </p:cTn>
                                        <p:tgtEl>
                                          <p:spTgt spid="14"/>
                                        </p:tgtEl>
                                      </p:cBhvr>
                                      <p:to x="100000" y="60000"/>
                                    </p:animScale>
                                    <p:animScale>
                                      <p:cBhvr>
                                        <p:cTn id="32" dur="166" decel="50000">
                                          <p:stCondLst>
                                            <p:cond delay="676"/>
                                          </p:stCondLst>
                                        </p:cTn>
                                        <p:tgtEl>
                                          <p:spTgt spid="14"/>
                                        </p:tgtEl>
                                      </p:cBhvr>
                                      <p:to x="100000" y="100000"/>
                                    </p:animScale>
                                    <p:animScale>
                                      <p:cBhvr>
                                        <p:cTn id="33" dur="26">
                                          <p:stCondLst>
                                            <p:cond delay="1312"/>
                                          </p:stCondLst>
                                        </p:cTn>
                                        <p:tgtEl>
                                          <p:spTgt spid="14"/>
                                        </p:tgtEl>
                                      </p:cBhvr>
                                      <p:to x="100000" y="80000"/>
                                    </p:animScale>
                                    <p:animScale>
                                      <p:cBhvr>
                                        <p:cTn id="34" dur="166" decel="50000">
                                          <p:stCondLst>
                                            <p:cond delay="1338"/>
                                          </p:stCondLst>
                                        </p:cTn>
                                        <p:tgtEl>
                                          <p:spTgt spid="14"/>
                                        </p:tgtEl>
                                      </p:cBhvr>
                                      <p:to x="100000" y="100000"/>
                                    </p:animScale>
                                    <p:animScale>
                                      <p:cBhvr>
                                        <p:cTn id="35" dur="26">
                                          <p:stCondLst>
                                            <p:cond delay="1642"/>
                                          </p:stCondLst>
                                        </p:cTn>
                                        <p:tgtEl>
                                          <p:spTgt spid="14"/>
                                        </p:tgtEl>
                                      </p:cBhvr>
                                      <p:to x="100000" y="90000"/>
                                    </p:animScale>
                                    <p:animScale>
                                      <p:cBhvr>
                                        <p:cTn id="36" dur="166" decel="50000">
                                          <p:stCondLst>
                                            <p:cond delay="1668"/>
                                          </p:stCondLst>
                                        </p:cTn>
                                        <p:tgtEl>
                                          <p:spTgt spid="14"/>
                                        </p:tgtEl>
                                      </p:cBhvr>
                                      <p:to x="100000" y="100000"/>
                                    </p:animScale>
                                    <p:animScale>
                                      <p:cBhvr>
                                        <p:cTn id="37" dur="26">
                                          <p:stCondLst>
                                            <p:cond delay="1808"/>
                                          </p:stCondLst>
                                        </p:cTn>
                                        <p:tgtEl>
                                          <p:spTgt spid="14"/>
                                        </p:tgtEl>
                                      </p:cBhvr>
                                      <p:to x="100000" y="95000"/>
                                    </p:animScale>
                                    <p:animScale>
                                      <p:cBhvr>
                                        <p:cTn id="38" dur="166" decel="50000">
                                          <p:stCondLst>
                                            <p:cond delay="1834"/>
                                          </p:stCondLst>
                                        </p:cTn>
                                        <p:tgtEl>
                                          <p:spTgt spid="1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80">
                                          <p:stCondLst>
                                            <p:cond delay="0"/>
                                          </p:stCondLst>
                                        </p:cTn>
                                        <p:tgtEl>
                                          <p:spTgt spid="15"/>
                                        </p:tgtEl>
                                      </p:cBhvr>
                                    </p:animEffect>
                                    <p:anim calcmode="lin" valueType="num">
                                      <p:cBhvr>
                                        <p:cTn id="4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9" dur="26">
                                          <p:stCondLst>
                                            <p:cond delay="650"/>
                                          </p:stCondLst>
                                        </p:cTn>
                                        <p:tgtEl>
                                          <p:spTgt spid="15"/>
                                        </p:tgtEl>
                                      </p:cBhvr>
                                      <p:to x="100000" y="60000"/>
                                    </p:animScale>
                                    <p:animScale>
                                      <p:cBhvr>
                                        <p:cTn id="50" dur="166" decel="50000">
                                          <p:stCondLst>
                                            <p:cond delay="676"/>
                                          </p:stCondLst>
                                        </p:cTn>
                                        <p:tgtEl>
                                          <p:spTgt spid="15"/>
                                        </p:tgtEl>
                                      </p:cBhvr>
                                      <p:to x="100000" y="100000"/>
                                    </p:animScale>
                                    <p:animScale>
                                      <p:cBhvr>
                                        <p:cTn id="51" dur="26">
                                          <p:stCondLst>
                                            <p:cond delay="1312"/>
                                          </p:stCondLst>
                                        </p:cTn>
                                        <p:tgtEl>
                                          <p:spTgt spid="15"/>
                                        </p:tgtEl>
                                      </p:cBhvr>
                                      <p:to x="100000" y="80000"/>
                                    </p:animScale>
                                    <p:animScale>
                                      <p:cBhvr>
                                        <p:cTn id="52" dur="166" decel="50000">
                                          <p:stCondLst>
                                            <p:cond delay="1338"/>
                                          </p:stCondLst>
                                        </p:cTn>
                                        <p:tgtEl>
                                          <p:spTgt spid="15"/>
                                        </p:tgtEl>
                                      </p:cBhvr>
                                      <p:to x="100000" y="100000"/>
                                    </p:animScale>
                                    <p:animScale>
                                      <p:cBhvr>
                                        <p:cTn id="53" dur="26">
                                          <p:stCondLst>
                                            <p:cond delay="1642"/>
                                          </p:stCondLst>
                                        </p:cTn>
                                        <p:tgtEl>
                                          <p:spTgt spid="15"/>
                                        </p:tgtEl>
                                      </p:cBhvr>
                                      <p:to x="100000" y="90000"/>
                                    </p:animScale>
                                    <p:animScale>
                                      <p:cBhvr>
                                        <p:cTn id="54" dur="166" decel="50000">
                                          <p:stCondLst>
                                            <p:cond delay="1668"/>
                                          </p:stCondLst>
                                        </p:cTn>
                                        <p:tgtEl>
                                          <p:spTgt spid="15"/>
                                        </p:tgtEl>
                                      </p:cBhvr>
                                      <p:to x="100000" y="100000"/>
                                    </p:animScale>
                                    <p:animScale>
                                      <p:cBhvr>
                                        <p:cTn id="55" dur="26">
                                          <p:stCondLst>
                                            <p:cond delay="1808"/>
                                          </p:stCondLst>
                                        </p:cTn>
                                        <p:tgtEl>
                                          <p:spTgt spid="15"/>
                                        </p:tgtEl>
                                      </p:cBhvr>
                                      <p:to x="100000" y="95000"/>
                                    </p:animScale>
                                    <p:animScale>
                                      <p:cBhvr>
                                        <p:cTn id="56"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2384054" y="2557743"/>
            <a:ext cx="6772720" cy="3917377"/>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400" dirty="0"/>
          </a:p>
          <a:p>
            <a:pPr marL="285750" indent="-285750">
              <a:buFont typeface="Arial" panose="020B0604020202020204" pitchFamily="34" charset="0"/>
              <a:buChar char="•"/>
            </a:pPr>
            <a:r>
              <a:rPr lang="de-DE" sz="1400" dirty="0"/>
              <a:t>der Art und Weise der Präsentation, Öffnen der Sendung, Anbringen des Eingangsstempels und Prüfen der Anlagen </a:t>
            </a:r>
          </a:p>
          <a:p>
            <a:pPr marL="285750" indent="-285750">
              <a:buFont typeface="Arial" panose="020B0604020202020204" pitchFamily="34" charset="0"/>
              <a:buChar char="•"/>
            </a:pPr>
            <a:r>
              <a:rPr lang="de-DE" sz="1400" dirty="0"/>
              <a:t>Eingang mit </a:t>
            </a:r>
            <a:r>
              <a:rPr lang="de-DE" sz="1400" dirty="0" err="1"/>
              <a:t>Gerichtskostenstempler</a:t>
            </a:r>
            <a:r>
              <a:rPr lang="de-DE" sz="1400" dirty="0"/>
              <a:t>, Postwertzeichen, Zahlungsmitteln </a:t>
            </a:r>
          </a:p>
          <a:p>
            <a:pPr marL="285750" indent="-285750">
              <a:buFont typeface="Arial" panose="020B0604020202020204" pitchFamily="34" charset="0"/>
              <a:buChar char="•"/>
            </a:pPr>
            <a:r>
              <a:rPr lang="de-DE" sz="1400" dirty="0"/>
              <a:t>der Bestimmung des Empfängers </a:t>
            </a:r>
          </a:p>
          <a:p>
            <a:pPr marL="285750" indent="-285750">
              <a:buFont typeface="Arial" panose="020B0604020202020204" pitchFamily="34" charset="0"/>
              <a:buChar char="•"/>
            </a:pPr>
            <a:r>
              <a:rPr lang="de-DE" sz="1400" dirty="0"/>
              <a:t>Behandlung überbrachter Sendungen </a:t>
            </a:r>
          </a:p>
          <a:p>
            <a:pPr marL="285750" indent="-285750">
              <a:buFont typeface="Arial" panose="020B0604020202020204" pitchFamily="34" charset="0"/>
              <a:buChar char="•"/>
            </a:pPr>
            <a:r>
              <a:rPr lang="de-DE" sz="1400" dirty="0"/>
              <a:t>Ausstellen von Empfangsbekenntnissen </a:t>
            </a:r>
          </a:p>
          <a:p>
            <a:pPr marL="285750" indent="-285750">
              <a:buFont typeface="Arial" panose="020B0604020202020204" pitchFamily="34" charset="0"/>
              <a:buChar char="•"/>
            </a:pPr>
            <a:r>
              <a:rPr lang="de-DE" sz="1400" dirty="0"/>
              <a:t>zu öffnender bzw. nicht zu öffnender Sendungen </a:t>
            </a:r>
          </a:p>
          <a:p>
            <a:pPr marL="285750" indent="-285750">
              <a:buFont typeface="Arial" panose="020B0604020202020204" pitchFamily="34" charset="0"/>
              <a:buChar char="•"/>
            </a:pPr>
            <a:r>
              <a:rPr lang="de-DE" sz="1400" dirty="0"/>
              <a:t>der Reihenfolge der Bearbeitung </a:t>
            </a:r>
          </a:p>
          <a:p>
            <a:pPr marL="285750" indent="-285750">
              <a:buFont typeface="Arial" panose="020B0604020202020204" pitchFamily="34" charset="0"/>
              <a:buChar char="•"/>
            </a:pPr>
            <a:r>
              <a:rPr lang="de-DE" sz="1400" dirty="0"/>
              <a:t>Verfahren bei Verdacht auf Gefahrenstoffe in Postsendungen </a:t>
            </a:r>
          </a:p>
          <a:p>
            <a:pPr marL="285750" indent="-285750">
              <a:buFont typeface="Arial" panose="020B0604020202020204" pitchFamily="34" charset="0"/>
              <a:buChar char="•"/>
            </a:pPr>
            <a:r>
              <a:rPr lang="de-DE" sz="1400" dirty="0"/>
              <a:t>Führen von Listen und Buchführung </a:t>
            </a:r>
          </a:p>
          <a:p>
            <a:pPr marL="285750" indent="-285750">
              <a:buFont typeface="Arial" panose="020B0604020202020204" pitchFamily="34" charset="0"/>
              <a:buChar char="•"/>
            </a:pPr>
            <a:r>
              <a:rPr lang="de-DE" sz="1400" dirty="0"/>
              <a:t>Übermittlung von Dokumenten im Elektronischen Rechtsverkehr </a:t>
            </a:r>
          </a:p>
          <a:p>
            <a:pPr marL="285750" indent="-285750">
              <a:buFont typeface="Arial" panose="020B0604020202020204" pitchFamily="34" charset="0"/>
              <a:buChar char="•"/>
            </a:pPr>
            <a:r>
              <a:rPr lang="de-DE" sz="1400" dirty="0"/>
              <a:t>Behandlung der Paketpost zu beachten. </a:t>
            </a:r>
          </a:p>
          <a:p>
            <a:pPr marL="285750" indent="-285750">
              <a:buFont typeface="Arial" panose="020B0604020202020204" pitchFamily="34" charset="0"/>
              <a:buChar char="•"/>
            </a:pPr>
            <a:r>
              <a:rPr lang="de-DE" sz="1400" dirty="0"/>
              <a:t>die Geschäftsordnung (GO) für die Briefannahmestelle bzw. die Gemeinsame Briefannahmestelle des jeweiligen Gerichtes in der jeweils gültigen Fassung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78668" y="2014818"/>
            <a:ext cx="8802979" cy="88897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Für eine Briefannahmestelle und eine Gemeinsame Briefannahmestelle sind besondere Regelungen nach den einschlägigen Vorschriften bei der Präsentierung der Post und der Behandlung der Eingänge, im Wesentlichen über: </a:t>
            </a:r>
            <a:endParaRPr lang="de-DE" sz="1600" dirty="0"/>
          </a:p>
        </p:txBody>
      </p:sp>
      <p:sp>
        <p:nvSpPr>
          <p:cNvPr id="2" name="Abgerundetes Rechteck 1"/>
          <p:cNvSpPr/>
          <p:nvPr/>
        </p:nvSpPr>
        <p:spPr>
          <a:xfrm>
            <a:off x="4532890" y="1471893"/>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Tree>
    <p:extLst>
      <p:ext uri="{BB962C8B-B14F-4D97-AF65-F5344CB8AC3E}">
        <p14:creationId xmlns:p14="http://schemas.microsoft.com/office/powerpoint/2010/main" val="335564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2370846" y="2223062"/>
            <a:ext cx="6772720" cy="4338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400" dirty="0"/>
          </a:p>
          <a:p>
            <a:pPr marL="285750" indent="-285750">
              <a:buFont typeface="Arial" panose="020B0604020202020204" pitchFamily="34" charset="0"/>
              <a:buChar char="•"/>
            </a:pPr>
            <a:r>
              <a:rPr lang="de-DE" sz="1400" dirty="0"/>
              <a:t>die Geschäftsordnungsvorschriften für die Gerichte der ordentlichen Gerichtsbarkeit vom 27. Oktober 2014, hier §§ 4 und insbesondere 6 GOV </a:t>
            </a:r>
          </a:p>
          <a:p>
            <a:pPr marL="285750" indent="-285750">
              <a:buFont typeface="Arial" panose="020B0604020202020204" pitchFamily="34" charset="0"/>
              <a:buChar char="•"/>
            </a:pPr>
            <a:r>
              <a:rPr lang="de-DE" sz="1400" dirty="0"/>
              <a:t>die Gemeinsame Geschäftsordnung für die Berliner Verwaltung, Allgemeiner Teil (GGO I) hier §§ 23 – 34 GGO I </a:t>
            </a:r>
          </a:p>
          <a:p>
            <a:pPr marL="285750" indent="-285750">
              <a:buFont typeface="Arial" panose="020B0604020202020204" pitchFamily="34" charset="0"/>
              <a:buChar char="•"/>
            </a:pPr>
            <a:r>
              <a:rPr lang="de-DE" sz="1400" dirty="0"/>
              <a:t>Verordnung über den elektronischen Rechtsverkehr mit der Justiz im Land Berlin (ERV </a:t>
            </a:r>
            <a:r>
              <a:rPr lang="de-DE" sz="1400" dirty="0" err="1"/>
              <a:t>JustizV</a:t>
            </a:r>
            <a:r>
              <a:rPr lang="de-DE" sz="1400" dirty="0"/>
              <a:t>) vom 27.12 2006 und Einzelvorgaben wie </a:t>
            </a:r>
          </a:p>
          <a:p>
            <a:pPr marL="285750" indent="-285750">
              <a:buFont typeface="Arial" panose="020B0604020202020204" pitchFamily="34" charset="0"/>
              <a:buChar char="•"/>
            </a:pPr>
            <a:r>
              <a:rPr lang="de-DE" sz="1400" dirty="0"/>
              <a:t>die Rahmenvorgabe für Dienstanweisungen zum Elektronischen Rechtsverkehr vom 15.10.2009 </a:t>
            </a:r>
            <a:r>
              <a:rPr lang="de-DE" sz="1400" dirty="0" err="1"/>
              <a:t>SenJust</a:t>
            </a:r>
            <a:r>
              <a:rPr lang="de-DE" sz="1400" dirty="0"/>
              <a:t> – I B 4 </a:t>
            </a:r>
          </a:p>
          <a:p>
            <a:pPr marL="285750" indent="-285750">
              <a:buFont typeface="Arial" panose="020B0604020202020204" pitchFamily="34" charset="0"/>
              <a:buChar char="•"/>
            </a:pPr>
            <a:r>
              <a:rPr lang="de-DE" sz="1400" dirty="0"/>
              <a:t>Leitfaden „Empfohlene Vorgehensweise bei Verdacht auf Gefahrenstoffe in Postsendungen“ – Stand 3.18 - 5300 A 9 KG sowie gegebenenfalls </a:t>
            </a:r>
          </a:p>
          <a:p>
            <a:pPr marL="285750" indent="-285750">
              <a:buFont typeface="Arial" panose="020B0604020202020204" pitchFamily="34" charset="0"/>
              <a:buChar char="•"/>
            </a:pPr>
            <a:r>
              <a:rPr lang="de-DE" sz="1400" dirty="0"/>
              <a:t>die Allgemeine Verfügung über die Verwendung von </a:t>
            </a:r>
            <a:r>
              <a:rPr lang="de-DE" sz="1400" dirty="0" err="1"/>
              <a:t>Gerichtskassenstemplern</a:t>
            </a:r>
            <a:r>
              <a:rPr lang="de-DE" sz="1400" dirty="0"/>
              <a:t> bei den Gerichtszahlstellen vom 7.12.2012 – Just I C 3 </a:t>
            </a:r>
          </a:p>
          <a:p>
            <a:pPr marL="285750" indent="-285750">
              <a:buFont typeface="Arial" panose="020B0604020202020204" pitchFamily="34" charset="0"/>
              <a:buChar char="•"/>
            </a:pPr>
            <a:r>
              <a:rPr lang="de-DE" sz="1400" dirty="0"/>
              <a:t>die Vereinbarung über die freizügige Verwendung von Abdrucken von </a:t>
            </a:r>
            <a:r>
              <a:rPr lang="de-DE" sz="1400" dirty="0" err="1"/>
              <a:t>Gerichtskassenstemplern</a:t>
            </a:r>
            <a:r>
              <a:rPr lang="de-DE" sz="1400" dirty="0"/>
              <a:t> vom 27.3.2012 – Just I C 7 </a:t>
            </a:r>
          </a:p>
          <a:p>
            <a:pPr marL="285750" indent="-285750">
              <a:buFont typeface="Arial" panose="020B0604020202020204" pitchFamily="34" charset="0"/>
              <a:buChar char="•"/>
            </a:pPr>
            <a:r>
              <a:rPr lang="de-DE" sz="1400" dirty="0"/>
              <a:t>die Allgemeine Verfügung zur Aufhebung der Justizkostenmarkenordnung (JKMO) vom 24.11.2004 – Just I </a:t>
            </a:r>
            <a:r>
              <a:rPr lang="de-DE" sz="1400"/>
              <a:t>C3 </a:t>
            </a:r>
            <a:endParaRPr lang="de-DE" sz="1400"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1278668" y="2014818"/>
            <a:ext cx="2037969" cy="42616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Vorschriften dazu:</a:t>
            </a:r>
            <a:endParaRPr lang="de-DE" sz="1600" dirty="0"/>
          </a:p>
        </p:txBody>
      </p:sp>
      <p:sp>
        <p:nvSpPr>
          <p:cNvPr id="2" name="Abgerundetes Rechteck 1"/>
          <p:cNvSpPr/>
          <p:nvPr/>
        </p:nvSpPr>
        <p:spPr>
          <a:xfrm>
            <a:off x="4532890" y="1471893"/>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Tree>
    <p:extLst>
      <p:ext uri="{BB962C8B-B14F-4D97-AF65-F5344CB8AC3E}">
        <p14:creationId xmlns:p14="http://schemas.microsoft.com/office/powerpoint/2010/main" val="541844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2370846" y="2223062"/>
            <a:ext cx="6772720" cy="4338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dirty="0"/>
              <a:t>Die Schriftstücke sind je nach Inhalt, Zuständigkeit und Adressat zu verteilen, z.B. </a:t>
            </a:r>
          </a:p>
          <a:p>
            <a:pPr marL="285750" indent="-285750">
              <a:buFont typeface="Arial" panose="020B0604020202020204" pitchFamily="34" charset="0"/>
              <a:buChar char="•"/>
            </a:pPr>
            <a:r>
              <a:rPr lang="de-DE" sz="1600" dirty="0"/>
              <a:t>wird eine Klageschrift als neue Sache der Eingangsregistratur und </a:t>
            </a:r>
          </a:p>
          <a:p>
            <a:pPr marL="285750" indent="-285750">
              <a:buFont typeface="Arial" panose="020B0604020202020204" pitchFamily="34" charset="0"/>
              <a:buChar char="•"/>
            </a:pPr>
            <a:r>
              <a:rPr lang="de-DE" sz="1600" dirty="0"/>
              <a:t>die mit einem Akten-/Geschäftszeichen versehenen Schriftstücke werden den jeweiligen Abteilungen, Kammern, Senaten oder Verwaltungsabteilung zugeleitet </a:t>
            </a:r>
          </a:p>
          <a:p>
            <a:endParaRPr lang="de-DE" sz="1600" dirty="0"/>
          </a:p>
          <a:p>
            <a:r>
              <a:rPr lang="de-DE" sz="1600" dirty="0"/>
              <a:t>Besondere Beachtung haben dabei </a:t>
            </a:r>
            <a:r>
              <a:rPr lang="de-DE" sz="1600" b="1" dirty="0">
                <a:solidFill>
                  <a:srgbClr val="FF0000"/>
                </a:solidFill>
                <a:effectLst>
                  <a:outerShdw blurRad="38100" dist="38100" dir="2700000" algn="tl">
                    <a:srgbClr val="000000">
                      <a:alpha val="43137"/>
                    </a:srgbClr>
                  </a:outerShdw>
                </a:effectLst>
              </a:rPr>
              <a:t>Eilsendungen</a:t>
            </a:r>
            <a:r>
              <a:rPr lang="de-DE" sz="1600" b="1" dirty="0"/>
              <a:t> </a:t>
            </a:r>
            <a:r>
              <a:rPr lang="de-DE" sz="1600" dirty="0"/>
              <a:t>(z.B. Schriftstücke die am Tag des Verhandlungstermins noch zur Sache eingehen oder in Haft- und Unterbringungssachen). </a:t>
            </a:r>
          </a:p>
          <a:p>
            <a:r>
              <a:rPr lang="de-DE" sz="1600" dirty="0"/>
              <a:t>Daneben ist bei den sonstigen Sachen die unterschiedliche Handhabung bei Schriftstücken mit Vermerken „</a:t>
            </a:r>
            <a:r>
              <a:rPr lang="de-DE" sz="1600" b="1" dirty="0">
                <a:solidFill>
                  <a:schemeClr val="accent4"/>
                </a:solidFill>
                <a:effectLst>
                  <a:outerShdw blurRad="38100" dist="38100" dir="2700000" algn="tl">
                    <a:srgbClr val="000000">
                      <a:alpha val="43137"/>
                    </a:srgbClr>
                  </a:outerShdw>
                </a:effectLst>
              </a:rPr>
              <a:t>Geheim</a:t>
            </a:r>
            <a:r>
              <a:rPr lang="de-DE" sz="1600" dirty="0"/>
              <a:t>“, „</a:t>
            </a:r>
            <a:r>
              <a:rPr lang="de-DE" sz="1600" b="1" dirty="0">
                <a:solidFill>
                  <a:schemeClr val="accent4"/>
                </a:solidFill>
                <a:effectLst>
                  <a:outerShdw blurRad="38100" dist="38100" dir="2700000" algn="tl">
                    <a:srgbClr val="000000">
                      <a:alpha val="43137"/>
                    </a:srgbClr>
                  </a:outerShdw>
                </a:effectLst>
              </a:rPr>
              <a:t>Vertraulich</a:t>
            </a:r>
            <a:r>
              <a:rPr lang="de-DE" sz="1600" dirty="0"/>
              <a:t>“, „</a:t>
            </a:r>
            <a:r>
              <a:rPr lang="de-DE" sz="1600" b="1" dirty="0">
                <a:solidFill>
                  <a:schemeClr val="accent4"/>
                </a:solidFill>
                <a:effectLst>
                  <a:outerShdw blurRad="38100" dist="38100" dir="2700000" algn="tl">
                    <a:srgbClr val="000000">
                      <a:alpha val="43137"/>
                    </a:srgbClr>
                  </a:outerShdw>
                </a:effectLst>
              </a:rPr>
              <a:t>Persönlich</a:t>
            </a:r>
            <a:r>
              <a:rPr lang="de-DE" sz="1600" dirty="0"/>
              <a:t>“, „</a:t>
            </a:r>
            <a:r>
              <a:rPr lang="de-DE" sz="1600" b="1" dirty="0">
                <a:solidFill>
                  <a:schemeClr val="accent4"/>
                </a:solidFill>
                <a:effectLst>
                  <a:outerShdw blurRad="38100" dist="38100" dir="2700000" algn="tl">
                    <a:srgbClr val="000000">
                      <a:alpha val="43137"/>
                    </a:srgbClr>
                  </a:outerShdw>
                </a:effectLst>
              </a:rPr>
              <a:t>Eigenhändig</a:t>
            </a:r>
            <a:r>
              <a:rPr lang="de-DE" sz="1600" dirty="0"/>
              <a:t>“ oder ähnlichem Hinweis zu beachten. Diese Sendungen sind ungeöffnet weiterzuleiten. </a:t>
            </a:r>
          </a:p>
          <a:p>
            <a:r>
              <a:rPr lang="de-DE" sz="1600" dirty="0"/>
              <a:t>Anders z. B. wenn vermerkt ist „Zu Händen XY, Kammergericht“. Hier ist die Post zu öffnen.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3091526" y="1890832"/>
            <a:ext cx="5331359" cy="42616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Verteilung und Weiterleitung der Posteingänge </a:t>
            </a:r>
            <a:endParaRPr lang="de-DE" sz="1600" dirty="0"/>
          </a:p>
        </p:txBody>
      </p:sp>
      <p:sp>
        <p:nvSpPr>
          <p:cNvPr id="2" name="Abgerundetes Rechteck 1"/>
          <p:cNvSpPr/>
          <p:nvPr/>
        </p:nvSpPr>
        <p:spPr>
          <a:xfrm>
            <a:off x="4594883" y="1199985"/>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
        <p:nvSpPr>
          <p:cNvPr id="10" name="Gefaltete Ecke 9"/>
          <p:cNvSpPr/>
          <p:nvPr/>
        </p:nvSpPr>
        <p:spPr>
          <a:xfrm>
            <a:off x="9672429" y="3905707"/>
            <a:ext cx="1594539" cy="162767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solidFill>
                  <a:schemeClr val="tx1"/>
                </a:solidFill>
                <a:latin typeface="MV Boli" panose="02000500030200090000" pitchFamily="2" charset="0"/>
                <a:cs typeface="MV Boli" panose="02000500030200090000" pitchFamily="2" charset="0"/>
              </a:rPr>
              <a:t>In der Regel gibt es Fächer, aus denen die jeweiligen Abteilungen ihre Posteingänge abholen…</a:t>
            </a:r>
          </a:p>
        </p:txBody>
      </p:sp>
      <p:sp>
        <p:nvSpPr>
          <p:cNvPr id="13" name="Gefaltete Ecke 12"/>
          <p:cNvSpPr/>
          <p:nvPr/>
        </p:nvSpPr>
        <p:spPr>
          <a:xfrm rot="170618">
            <a:off x="518913" y="4773145"/>
            <a:ext cx="1594539" cy="162767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Diese bleiben verschlossen?</a:t>
            </a:r>
          </a:p>
        </p:txBody>
      </p:sp>
    </p:spTree>
    <p:extLst>
      <p:ext uri="{BB962C8B-B14F-4D97-AF65-F5344CB8AC3E}">
        <p14:creationId xmlns:p14="http://schemas.microsoft.com/office/powerpoint/2010/main" val="76582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style.rotation</p:attrName>
                                        </p:attrNameLst>
                                      </p:cBhvr>
                                      <p:tavLst>
                                        <p:tav tm="0">
                                          <p:val>
                                            <p:fltVal val="90"/>
                                          </p:val>
                                        </p:tav>
                                        <p:tav tm="100000">
                                          <p:val>
                                            <p:fltVal val="0"/>
                                          </p:val>
                                        </p:tav>
                                      </p:tavLst>
                                    </p:anim>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1905033" y="2014818"/>
            <a:ext cx="8293196" cy="4338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solidFill>
                  <a:schemeClr val="bg1"/>
                </a:solidFill>
                <a:effectLst/>
                <a:ea typeface="Aptos"/>
                <a:cs typeface="Berlin Type Office" panose="020B0502020203020204" pitchFamily="34" charset="0"/>
              </a:rPr>
              <a:t>Ein </a:t>
            </a:r>
            <a:r>
              <a:rPr lang="de-DE" sz="2000" dirty="0" err="1">
                <a:solidFill>
                  <a:schemeClr val="bg1"/>
                </a:solidFill>
                <a:effectLst/>
                <a:ea typeface="Aptos"/>
                <a:cs typeface="Berlin Type Office" panose="020B0502020203020204" pitchFamily="34" charset="0"/>
              </a:rPr>
              <a:t>Präsentat</a:t>
            </a:r>
            <a:r>
              <a:rPr lang="de-DE" sz="2000" dirty="0">
                <a:solidFill>
                  <a:schemeClr val="bg1"/>
                </a:solidFill>
                <a:effectLst/>
                <a:ea typeface="Aptos"/>
                <a:cs typeface="Berlin Type Office" panose="020B0502020203020204" pitchFamily="34" charset="0"/>
              </a:rPr>
              <a:t> gibt Auskunft darüber, wann ein Schriftsatz bei Gericht bzw. auf der Geschäftsstelle eingegangen ist. Es besteht mindestens aus der Angabe eines Datums, wann der Schriftsatz beim Gericht eingegangen ist und der Angabe welcher Mitarbeiter den Schriftsatz zuerst bearbeitet bzw. in Empfang genommen hat und unter bestimmten Umständen die Angabe der genauen Uhrzeit. Ein </a:t>
            </a:r>
            <a:r>
              <a:rPr lang="de-DE" sz="2000" dirty="0" err="1">
                <a:solidFill>
                  <a:schemeClr val="bg1"/>
                </a:solidFill>
                <a:effectLst/>
                <a:ea typeface="Aptos"/>
                <a:cs typeface="Berlin Type Office" panose="020B0502020203020204" pitchFamily="34" charset="0"/>
              </a:rPr>
              <a:t>Präsentat</a:t>
            </a:r>
            <a:r>
              <a:rPr lang="de-DE" sz="2000" dirty="0">
                <a:solidFill>
                  <a:schemeClr val="bg1"/>
                </a:solidFill>
                <a:effectLst/>
                <a:ea typeface="Aptos"/>
                <a:cs typeface="Berlin Type Office" panose="020B0502020203020204" pitchFamily="34" charset="0"/>
              </a:rPr>
              <a:t> ist auf der ersten Seite des Schriftsatzes anzubringen. Eine Ergänzung des </a:t>
            </a:r>
            <a:r>
              <a:rPr lang="de-DE" sz="2000" dirty="0" err="1">
                <a:solidFill>
                  <a:schemeClr val="bg1"/>
                </a:solidFill>
                <a:effectLst/>
                <a:ea typeface="Aptos"/>
                <a:cs typeface="Berlin Type Office" panose="020B0502020203020204" pitchFamily="34" charset="0"/>
              </a:rPr>
              <a:t>Präsentats</a:t>
            </a:r>
            <a:r>
              <a:rPr lang="de-DE" sz="2000" dirty="0">
                <a:solidFill>
                  <a:schemeClr val="bg1"/>
                </a:solidFill>
                <a:effectLst/>
                <a:ea typeface="Aptos"/>
                <a:cs typeface="Berlin Type Office" panose="020B0502020203020204" pitchFamily="34" charset="0"/>
              </a:rPr>
              <a:t> der Geschäftsstelle – sollte der Schriftsatz zuvor von der Briefannahmestelle entgegengenommen worden – soll direkt neben dem </a:t>
            </a:r>
            <a:r>
              <a:rPr lang="de-DE" sz="2000" dirty="0" err="1">
                <a:solidFill>
                  <a:schemeClr val="bg1"/>
                </a:solidFill>
                <a:effectLst/>
                <a:ea typeface="Aptos"/>
                <a:cs typeface="Berlin Type Office" panose="020B0502020203020204" pitchFamily="34" charset="0"/>
              </a:rPr>
              <a:t>Präsentat</a:t>
            </a:r>
            <a:r>
              <a:rPr lang="de-DE" sz="2000" dirty="0">
                <a:solidFill>
                  <a:schemeClr val="bg1"/>
                </a:solidFill>
                <a:effectLst/>
                <a:ea typeface="Aptos"/>
                <a:cs typeface="Berlin Type Office" panose="020B0502020203020204" pitchFamily="34" charset="0"/>
              </a:rPr>
              <a:t> der Briefannahmestelle angebracht werden.</a:t>
            </a:r>
            <a:br>
              <a:rPr lang="de-DE" sz="2000" dirty="0">
                <a:solidFill>
                  <a:schemeClr val="bg1"/>
                </a:solidFill>
                <a:effectLst/>
                <a:ea typeface="Aptos"/>
                <a:cs typeface="Berlin Type Office" panose="020B0502020203020204" pitchFamily="34" charset="0"/>
              </a:rPr>
            </a:br>
            <a:endParaRPr lang="de-DE" sz="2000" dirty="0">
              <a:solidFill>
                <a:schemeClr val="bg1"/>
              </a:solidFill>
              <a:effectLst/>
              <a:ea typeface="Aptos"/>
              <a:cs typeface="Berlin Type Office" panose="020B0502020203020204" pitchFamily="34" charset="0"/>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4532890" y="1471893"/>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Das </a:t>
            </a:r>
            <a:r>
              <a:rPr lang="de-DE" sz="2400" b="1" dirty="0" err="1"/>
              <a:t>Präsentat</a:t>
            </a:r>
            <a:endParaRPr lang="de-DE" sz="2400" dirty="0"/>
          </a:p>
        </p:txBody>
      </p:sp>
    </p:spTree>
    <p:extLst>
      <p:ext uri="{BB962C8B-B14F-4D97-AF65-F5344CB8AC3E}">
        <p14:creationId xmlns:p14="http://schemas.microsoft.com/office/powerpoint/2010/main" val="2713911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1698261" y="3167521"/>
            <a:ext cx="2444896" cy="558382"/>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a:t>Einfaches </a:t>
            </a:r>
            <a:r>
              <a:rPr lang="de-DE" sz="1600" b="1" dirty="0" err="1"/>
              <a:t>Präsentat</a:t>
            </a:r>
            <a:endParaRPr lang="de-DE" sz="1600" b="1"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3139605" y="2014818"/>
            <a:ext cx="5261617" cy="88897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Nachvollziehung von Abläufen</a:t>
            </a:r>
          </a:p>
          <a:p>
            <a:pPr marL="285750" indent="-285750">
              <a:buFont typeface="Arial" panose="020B0604020202020204" pitchFamily="34" charset="0"/>
              <a:buChar char="•"/>
            </a:pPr>
            <a:r>
              <a:rPr lang="de-DE" sz="2000" dirty="0"/>
              <a:t>Wahrung von Fristen</a:t>
            </a:r>
          </a:p>
        </p:txBody>
      </p:sp>
      <p:sp>
        <p:nvSpPr>
          <p:cNvPr id="2" name="Abgerundetes Rechteck 1"/>
          <p:cNvSpPr/>
          <p:nvPr/>
        </p:nvSpPr>
        <p:spPr>
          <a:xfrm>
            <a:off x="4532890" y="1471893"/>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err="1"/>
              <a:t>Präsentat</a:t>
            </a:r>
            <a:r>
              <a:rPr lang="de-DE" sz="2400" b="1" dirty="0"/>
              <a:t> </a:t>
            </a:r>
            <a:endParaRPr lang="de-DE" sz="2400" dirty="0"/>
          </a:p>
        </p:txBody>
      </p:sp>
      <p:sp>
        <p:nvSpPr>
          <p:cNvPr id="9" name="Gefaltete Ecke 8"/>
          <p:cNvSpPr/>
          <p:nvPr/>
        </p:nvSpPr>
        <p:spPr>
          <a:xfrm rot="21234220">
            <a:off x="8233083" y="1699262"/>
            <a:ext cx="1353412" cy="128255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MV Boli" panose="02000500030200090000" pitchFamily="2" charset="0"/>
                <a:cs typeface="MV Boli" panose="02000500030200090000" pitchFamily="2" charset="0"/>
              </a:rPr>
              <a:t>§ 6 GOV</a:t>
            </a:r>
          </a:p>
        </p:txBody>
      </p:sp>
      <p:sp>
        <p:nvSpPr>
          <p:cNvPr id="10" name="Abgerundetes Rechteck 9"/>
          <p:cNvSpPr/>
          <p:nvPr/>
        </p:nvSpPr>
        <p:spPr>
          <a:xfrm>
            <a:off x="1698260" y="3885098"/>
            <a:ext cx="2444897" cy="5583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err="1"/>
              <a:t>Präsentat</a:t>
            </a:r>
            <a:r>
              <a:rPr lang="de-DE" sz="1600" b="1" dirty="0"/>
              <a:t> mit vollem Namenszug</a:t>
            </a:r>
          </a:p>
        </p:txBody>
      </p:sp>
      <p:sp>
        <p:nvSpPr>
          <p:cNvPr id="12" name="Abgerundetes Rechteck 11"/>
          <p:cNvSpPr/>
          <p:nvPr/>
        </p:nvSpPr>
        <p:spPr>
          <a:xfrm>
            <a:off x="1698260" y="4602674"/>
            <a:ext cx="2444897" cy="55838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err="1"/>
              <a:t>Präsentat</a:t>
            </a:r>
            <a:r>
              <a:rPr lang="de-DE" sz="1600" b="1" dirty="0"/>
              <a:t> mit genauer Zeitangabe </a:t>
            </a:r>
          </a:p>
        </p:txBody>
      </p:sp>
      <p:sp>
        <p:nvSpPr>
          <p:cNvPr id="13" name="Abgerundetes Rechteck 12"/>
          <p:cNvSpPr/>
          <p:nvPr/>
        </p:nvSpPr>
        <p:spPr>
          <a:xfrm>
            <a:off x="5750290" y="3162955"/>
            <a:ext cx="3900485" cy="558382"/>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t>Aktuelles Tagesdatum mit Namenskürzel </a:t>
            </a:r>
          </a:p>
          <a:p>
            <a:r>
              <a:rPr lang="de-DE" sz="1400" dirty="0"/>
              <a:t>(bei Nummernstempeln entfällt Namenskürzel)</a:t>
            </a:r>
          </a:p>
        </p:txBody>
      </p:sp>
      <p:sp>
        <p:nvSpPr>
          <p:cNvPr id="14" name="Abgerundetes Rechteck 13"/>
          <p:cNvSpPr/>
          <p:nvPr/>
        </p:nvSpPr>
        <p:spPr>
          <a:xfrm>
            <a:off x="5750289" y="3885098"/>
            <a:ext cx="3900485" cy="5583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t>Aktuelles Tagesdatum mit vollem Namenszug </a:t>
            </a:r>
          </a:p>
        </p:txBody>
      </p:sp>
      <p:sp>
        <p:nvSpPr>
          <p:cNvPr id="15" name="Abgerundetes Rechteck 14"/>
          <p:cNvSpPr/>
          <p:nvPr/>
        </p:nvSpPr>
        <p:spPr>
          <a:xfrm>
            <a:off x="5750288" y="4602674"/>
            <a:ext cx="3900485" cy="55838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t>Aktuelles Tagesdatum, genaue Zeitangabe, voller Namenszug</a:t>
            </a:r>
          </a:p>
        </p:txBody>
      </p:sp>
      <p:sp>
        <p:nvSpPr>
          <p:cNvPr id="4" name="Pfeil nach rechts 3"/>
          <p:cNvSpPr/>
          <p:nvPr/>
        </p:nvSpPr>
        <p:spPr>
          <a:xfrm>
            <a:off x="4532890" y="3343256"/>
            <a:ext cx="549414" cy="224725"/>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rechts 15"/>
          <p:cNvSpPr/>
          <p:nvPr/>
        </p:nvSpPr>
        <p:spPr>
          <a:xfrm>
            <a:off x="4532890" y="3989463"/>
            <a:ext cx="549414" cy="224725"/>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rechts 16"/>
          <p:cNvSpPr/>
          <p:nvPr/>
        </p:nvSpPr>
        <p:spPr>
          <a:xfrm>
            <a:off x="4532890" y="4769502"/>
            <a:ext cx="549414" cy="224725"/>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bgerundetes Rechteck 6"/>
          <p:cNvSpPr/>
          <p:nvPr/>
        </p:nvSpPr>
        <p:spPr>
          <a:xfrm>
            <a:off x="2955776" y="5664576"/>
            <a:ext cx="6741763" cy="91440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1600" dirty="0"/>
              <a:t>Eingänge die nicht Bestandteil der Akte Bleiben sollen, wie z.B. Urkunden</a:t>
            </a:r>
          </a:p>
          <a:p>
            <a:pPr marL="285750" indent="-285750">
              <a:buFont typeface="Arial" panose="020B0604020202020204" pitchFamily="34" charset="0"/>
              <a:buChar char="•"/>
            </a:pPr>
            <a:r>
              <a:rPr lang="de-DE" sz="1600" dirty="0"/>
              <a:t>Postzustellungsurkunden</a:t>
            </a:r>
          </a:p>
          <a:p>
            <a:pPr marL="285750" indent="-285750">
              <a:buFont typeface="Arial" panose="020B0604020202020204" pitchFamily="34" charset="0"/>
              <a:buChar char="•"/>
            </a:pPr>
            <a:r>
              <a:rPr lang="de-DE" sz="1600" dirty="0"/>
              <a:t>Elektronisch eingereichte Dokumente mit qualifizierter elektr. Signatur</a:t>
            </a:r>
          </a:p>
        </p:txBody>
      </p:sp>
      <p:sp>
        <p:nvSpPr>
          <p:cNvPr id="19" name="Abgerundetes Rechteck 18"/>
          <p:cNvSpPr/>
          <p:nvPr/>
        </p:nvSpPr>
        <p:spPr>
          <a:xfrm>
            <a:off x="1698260" y="5529068"/>
            <a:ext cx="1441342" cy="30233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Ausnahmen:</a:t>
            </a:r>
          </a:p>
        </p:txBody>
      </p:sp>
      <p:sp>
        <p:nvSpPr>
          <p:cNvPr id="21" name="Gefaltete Ecke 20"/>
          <p:cNvSpPr/>
          <p:nvPr/>
        </p:nvSpPr>
        <p:spPr>
          <a:xfrm>
            <a:off x="9537365" y="5131331"/>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Wertgegen-stände immer </a:t>
            </a:r>
            <a:r>
              <a:rPr lang="de-DE" b="1" dirty="0" err="1">
                <a:solidFill>
                  <a:schemeClr val="tx1"/>
                </a:solidFill>
                <a:latin typeface="MV Boli" panose="02000500030200090000" pitchFamily="2" charset="0"/>
                <a:cs typeface="MV Boli" panose="02000500030200090000" pitchFamily="2" charset="0"/>
              </a:rPr>
              <a:t>quitieren</a:t>
            </a:r>
            <a:r>
              <a:rPr lang="de-DE" b="1" dirty="0">
                <a:solidFill>
                  <a:schemeClr val="tx1"/>
                </a:solidFill>
                <a:latin typeface="MV Boli" panose="02000500030200090000" pitchFamily="2" charset="0"/>
                <a:cs typeface="MV Boli" panose="02000500030200090000" pitchFamily="2" charset="0"/>
              </a:rPr>
              <a:t>!!</a:t>
            </a:r>
          </a:p>
        </p:txBody>
      </p:sp>
      <p:sp>
        <p:nvSpPr>
          <p:cNvPr id="22" name="Gefaltete Ecke 21"/>
          <p:cNvSpPr/>
          <p:nvPr/>
        </p:nvSpPr>
        <p:spPr>
          <a:xfrm>
            <a:off x="9841702" y="378631"/>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err="1">
                <a:solidFill>
                  <a:schemeClr val="tx1"/>
                </a:solidFill>
                <a:latin typeface="MV Boli" panose="02000500030200090000" pitchFamily="2" charset="0"/>
                <a:cs typeface="MV Boli" panose="02000500030200090000" pitchFamily="2" charset="0"/>
              </a:rPr>
              <a:t>Präsentat</a:t>
            </a:r>
            <a:r>
              <a:rPr lang="de-DE" b="1" dirty="0">
                <a:solidFill>
                  <a:schemeClr val="tx1"/>
                </a:solidFill>
                <a:latin typeface="MV Boli" panose="02000500030200090000" pitchFamily="2" charset="0"/>
                <a:cs typeface="MV Boli" panose="02000500030200090000" pitchFamily="2" charset="0"/>
              </a:rPr>
              <a:t>=Eingangs-</a:t>
            </a:r>
          </a:p>
          <a:p>
            <a:pPr algn="ctr"/>
            <a:r>
              <a:rPr lang="de-DE" b="1" dirty="0" err="1">
                <a:solidFill>
                  <a:schemeClr val="tx1"/>
                </a:solidFill>
                <a:latin typeface="MV Boli" panose="02000500030200090000" pitchFamily="2" charset="0"/>
                <a:cs typeface="MV Boli" panose="02000500030200090000" pitchFamily="2" charset="0"/>
              </a:rPr>
              <a:t>stempel</a:t>
            </a:r>
            <a:endParaRPr lang="de-DE" b="1"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21692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80">
                                          <p:stCondLst>
                                            <p:cond delay="0"/>
                                          </p:stCondLst>
                                        </p:cTn>
                                        <p:tgtEl>
                                          <p:spTgt spid="21"/>
                                        </p:tgtEl>
                                      </p:cBhvr>
                                    </p:animEffect>
                                    <p:anim calcmode="lin" valueType="num">
                                      <p:cBhvr>
                                        <p:cTn id="26"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31" dur="26">
                                          <p:stCondLst>
                                            <p:cond delay="650"/>
                                          </p:stCondLst>
                                        </p:cTn>
                                        <p:tgtEl>
                                          <p:spTgt spid="21"/>
                                        </p:tgtEl>
                                      </p:cBhvr>
                                      <p:to x="100000" y="60000"/>
                                    </p:animScale>
                                    <p:animScale>
                                      <p:cBhvr>
                                        <p:cTn id="32" dur="166" decel="50000">
                                          <p:stCondLst>
                                            <p:cond delay="676"/>
                                          </p:stCondLst>
                                        </p:cTn>
                                        <p:tgtEl>
                                          <p:spTgt spid="21"/>
                                        </p:tgtEl>
                                      </p:cBhvr>
                                      <p:to x="100000" y="100000"/>
                                    </p:animScale>
                                    <p:animScale>
                                      <p:cBhvr>
                                        <p:cTn id="33" dur="26">
                                          <p:stCondLst>
                                            <p:cond delay="1312"/>
                                          </p:stCondLst>
                                        </p:cTn>
                                        <p:tgtEl>
                                          <p:spTgt spid="21"/>
                                        </p:tgtEl>
                                      </p:cBhvr>
                                      <p:to x="100000" y="80000"/>
                                    </p:animScale>
                                    <p:animScale>
                                      <p:cBhvr>
                                        <p:cTn id="34" dur="166" decel="50000">
                                          <p:stCondLst>
                                            <p:cond delay="1338"/>
                                          </p:stCondLst>
                                        </p:cTn>
                                        <p:tgtEl>
                                          <p:spTgt spid="21"/>
                                        </p:tgtEl>
                                      </p:cBhvr>
                                      <p:to x="100000" y="100000"/>
                                    </p:animScale>
                                    <p:animScale>
                                      <p:cBhvr>
                                        <p:cTn id="35" dur="26">
                                          <p:stCondLst>
                                            <p:cond delay="1642"/>
                                          </p:stCondLst>
                                        </p:cTn>
                                        <p:tgtEl>
                                          <p:spTgt spid="21"/>
                                        </p:tgtEl>
                                      </p:cBhvr>
                                      <p:to x="100000" y="90000"/>
                                    </p:animScale>
                                    <p:animScale>
                                      <p:cBhvr>
                                        <p:cTn id="36" dur="166" decel="50000">
                                          <p:stCondLst>
                                            <p:cond delay="1668"/>
                                          </p:stCondLst>
                                        </p:cTn>
                                        <p:tgtEl>
                                          <p:spTgt spid="21"/>
                                        </p:tgtEl>
                                      </p:cBhvr>
                                      <p:to x="100000" y="100000"/>
                                    </p:animScale>
                                    <p:animScale>
                                      <p:cBhvr>
                                        <p:cTn id="37" dur="26">
                                          <p:stCondLst>
                                            <p:cond delay="1808"/>
                                          </p:stCondLst>
                                        </p:cTn>
                                        <p:tgtEl>
                                          <p:spTgt spid="21"/>
                                        </p:tgtEl>
                                      </p:cBhvr>
                                      <p:to x="100000" y="95000"/>
                                    </p:animScale>
                                    <p:animScale>
                                      <p:cBhvr>
                                        <p:cTn id="38" dur="166" decel="50000">
                                          <p:stCondLst>
                                            <p:cond delay="1834"/>
                                          </p:stCondLst>
                                        </p:cTn>
                                        <p:tgtEl>
                                          <p:spTgt spid="2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80">
                                          <p:stCondLst>
                                            <p:cond delay="0"/>
                                          </p:stCondLst>
                                        </p:cTn>
                                        <p:tgtEl>
                                          <p:spTgt spid="22"/>
                                        </p:tgtEl>
                                      </p:cBhvr>
                                    </p:animEffect>
                                    <p:anim calcmode="lin" valueType="num">
                                      <p:cBhvr>
                                        <p:cTn id="4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9" dur="26">
                                          <p:stCondLst>
                                            <p:cond delay="650"/>
                                          </p:stCondLst>
                                        </p:cTn>
                                        <p:tgtEl>
                                          <p:spTgt spid="22"/>
                                        </p:tgtEl>
                                      </p:cBhvr>
                                      <p:to x="100000" y="60000"/>
                                    </p:animScale>
                                    <p:animScale>
                                      <p:cBhvr>
                                        <p:cTn id="50" dur="166" decel="50000">
                                          <p:stCondLst>
                                            <p:cond delay="676"/>
                                          </p:stCondLst>
                                        </p:cTn>
                                        <p:tgtEl>
                                          <p:spTgt spid="22"/>
                                        </p:tgtEl>
                                      </p:cBhvr>
                                      <p:to x="100000" y="100000"/>
                                    </p:animScale>
                                    <p:animScale>
                                      <p:cBhvr>
                                        <p:cTn id="51" dur="26">
                                          <p:stCondLst>
                                            <p:cond delay="1312"/>
                                          </p:stCondLst>
                                        </p:cTn>
                                        <p:tgtEl>
                                          <p:spTgt spid="22"/>
                                        </p:tgtEl>
                                      </p:cBhvr>
                                      <p:to x="100000" y="80000"/>
                                    </p:animScale>
                                    <p:animScale>
                                      <p:cBhvr>
                                        <p:cTn id="52" dur="166" decel="50000">
                                          <p:stCondLst>
                                            <p:cond delay="1338"/>
                                          </p:stCondLst>
                                        </p:cTn>
                                        <p:tgtEl>
                                          <p:spTgt spid="22"/>
                                        </p:tgtEl>
                                      </p:cBhvr>
                                      <p:to x="100000" y="100000"/>
                                    </p:animScale>
                                    <p:animScale>
                                      <p:cBhvr>
                                        <p:cTn id="53" dur="26">
                                          <p:stCondLst>
                                            <p:cond delay="1642"/>
                                          </p:stCondLst>
                                        </p:cTn>
                                        <p:tgtEl>
                                          <p:spTgt spid="22"/>
                                        </p:tgtEl>
                                      </p:cBhvr>
                                      <p:to x="100000" y="90000"/>
                                    </p:animScale>
                                    <p:animScale>
                                      <p:cBhvr>
                                        <p:cTn id="54" dur="166" decel="50000">
                                          <p:stCondLst>
                                            <p:cond delay="1668"/>
                                          </p:stCondLst>
                                        </p:cTn>
                                        <p:tgtEl>
                                          <p:spTgt spid="22"/>
                                        </p:tgtEl>
                                      </p:cBhvr>
                                      <p:to x="100000" y="100000"/>
                                    </p:animScale>
                                    <p:animScale>
                                      <p:cBhvr>
                                        <p:cTn id="55" dur="26">
                                          <p:stCondLst>
                                            <p:cond delay="1808"/>
                                          </p:stCondLst>
                                        </p:cTn>
                                        <p:tgtEl>
                                          <p:spTgt spid="22"/>
                                        </p:tgtEl>
                                      </p:cBhvr>
                                      <p:to x="100000" y="95000"/>
                                    </p:animScale>
                                    <p:animScale>
                                      <p:cBhvr>
                                        <p:cTn id="56"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1"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13" name="Grafik 12"/>
          <p:cNvPicPr>
            <a:picLocks noChangeAspect="1"/>
          </p:cNvPicPr>
          <p:nvPr/>
        </p:nvPicPr>
        <p:blipFill>
          <a:blip r:embed="rId2"/>
          <a:stretch>
            <a:fillRect/>
          </a:stretch>
        </p:blipFill>
        <p:spPr>
          <a:xfrm>
            <a:off x="673100" y="838200"/>
            <a:ext cx="11049922" cy="5514457"/>
          </a:xfrm>
          <a:prstGeom prst="rect">
            <a:avLst/>
          </a:prstGeom>
        </p:spPr>
      </p:pic>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4" name="Pfeil nach rechts 3"/>
          <p:cNvSpPr/>
          <p:nvPr/>
        </p:nvSpPr>
        <p:spPr>
          <a:xfrm>
            <a:off x="2278250" y="3021021"/>
            <a:ext cx="1699079"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t>Nummernstempel</a:t>
            </a:r>
          </a:p>
        </p:txBody>
      </p:sp>
      <p:sp>
        <p:nvSpPr>
          <p:cNvPr id="7" name="Pfeil nach rechts 6"/>
          <p:cNvSpPr/>
          <p:nvPr/>
        </p:nvSpPr>
        <p:spPr>
          <a:xfrm rot="2188316" flipH="1">
            <a:off x="5201697" y="3440445"/>
            <a:ext cx="1346337"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Anlagen</a:t>
            </a:r>
          </a:p>
        </p:txBody>
      </p:sp>
      <p:sp>
        <p:nvSpPr>
          <p:cNvPr id="8" name="Pfeil nach rechts 7"/>
          <p:cNvSpPr/>
          <p:nvPr/>
        </p:nvSpPr>
        <p:spPr>
          <a:xfrm flipH="1">
            <a:off x="7053743" y="3087752"/>
            <a:ext cx="2283985"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Namenskürzel mit Datum</a:t>
            </a:r>
          </a:p>
        </p:txBody>
      </p:sp>
    </p:spTree>
    <p:extLst>
      <p:ext uri="{BB962C8B-B14F-4D97-AF65-F5344CB8AC3E}">
        <p14:creationId xmlns:p14="http://schemas.microsoft.com/office/powerpoint/2010/main" val="341829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5141148" y="2170897"/>
            <a:ext cx="5481717" cy="62136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r>
              <a:rPr lang="de-DE" dirty="0" err="1"/>
              <a:t>UdG</a:t>
            </a:r>
            <a:r>
              <a:rPr lang="de-DE" dirty="0"/>
              <a:t> bringt Datumsstempel und Kürzel an</a:t>
            </a:r>
          </a:p>
          <a:p>
            <a:endParaRPr lang="de-DE" dirty="0"/>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290096" y="1812153"/>
            <a:ext cx="5331359" cy="42616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Übergabe direkt in der Geschäftsstelle</a:t>
            </a:r>
            <a:endParaRPr lang="de-DE" sz="1600" dirty="0"/>
          </a:p>
        </p:txBody>
      </p:sp>
      <p:sp>
        <p:nvSpPr>
          <p:cNvPr id="2" name="Abgerundetes Rechteck 1"/>
          <p:cNvSpPr/>
          <p:nvPr/>
        </p:nvSpPr>
        <p:spPr>
          <a:xfrm>
            <a:off x="4594883" y="1199985"/>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err="1"/>
              <a:t>Präsentat</a:t>
            </a:r>
            <a:endParaRPr lang="de-DE" sz="2400" dirty="0"/>
          </a:p>
        </p:txBody>
      </p:sp>
      <p:sp>
        <p:nvSpPr>
          <p:cNvPr id="13" name="Abgerundetes Rechteck 12"/>
          <p:cNvSpPr/>
          <p:nvPr/>
        </p:nvSpPr>
        <p:spPr>
          <a:xfrm>
            <a:off x="1955213" y="3079195"/>
            <a:ext cx="7160212" cy="2073544"/>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a:p>
            <a:pPr algn="ctr"/>
            <a:r>
              <a:rPr lang="de-DE" dirty="0"/>
              <a:t>Zum einen dient das </a:t>
            </a:r>
            <a:r>
              <a:rPr lang="de-DE" dirty="0" err="1"/>
              <a:t>Präsentat</a:t>
            </a:r>
            <a:r>
              <a:rPr lang="de-DE" dirty="0"/>
              <a:t> der Nachvollziehung von Abläufen von gerichtlichen Akten. Das Datum des Absenders ist dabei nicht maßgeblich, sondern das Datum des Eingangs im Gericht bzw. in der Geschäftsstelle. Geht der Schriftsatz mit dem Eingangsstempel am selben Tag auf der Geschäftsstelle ein, wird nur ein Namenskürzel des </a:t>
            </a:r>
            <a:r>
              <a:rPr lang="de-DE" dirty="0" err="1"/>
              <a:t>UdG</a:t>
            </a:r>
            <a:r>
              <a:rPr lang="de-DE" dirty="0"/>
              <a:t> angebracht.</a:t>
            </a:r>
          </a:p>
          <a:p>
            <a:pPr algn="ctr"/>
            <a:endParaRPr lang="de-DE" dirty="0"/>
          </a:p>
        </p:txBody>
      </p:sp>
      <p:sp>
        <p:nvSpPr>
          <p:cNvPr id="14" name="Abgerundetes Rechteck 13"/>
          <p:cNvSpPr/>
          <p:nvPr/>
        </p:nvSpPr>
        <p:spPr>
          <a:xfrm>
            <a:off x="623964" y="3791288"/>
            <a:ext cx="1521359" cy="42616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Info</a:t>
            </a:r>
            <a:endParaRPr lang="de-DE" sz="1600" dirty="0"/>
          </a:p>
        </p:txBody>
      </p:sp>
      <p:sp>
        <p:nvSpPr>
          <p:cNvPr id="4" name="Abgerundetes Rechteck 3"/>
          <p:cNvSpPr/>
          <p:nvPr/>
        </p:nvSpPr>
        <p:spPr>
          <a:xfrm>
            <a:off x="1955213" y="5440581"/>
            <a:ext cx="7160212" cy="108585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Zum anderen dient das </a:t>
            </a:r>
            <a:r>
              <a:rPr lang="de-DE" dirty="0" err="1"/>
              <a:t>Präsentat</a:t>
            </a:r>
            <a:r>
              <a:rPr lang="de-DE" dirty="0"/>
              <a:t> der Wahrung von Fristen. Sollte ein Schriftsatz nach dem Ablauf einer gesetzlichen Frist oder richterlichen Frist eingehen, ist der Nachweis darüber das angebrachte </a:t>
            </a:r>
            <a:r>
              <a:rPr lang="de-DE" dirty="0" err="1"/>
              <a:t>Präsentat</a:t>
            </a:r>
            <a:r>
              <a:rPr lang="de-DE" dirty="0"/>
              <a:t>. </a:t>
            </a:r>
          </a:p>
        </p:txBody>
      </p:sp>
      <p:sp>
        <p:nvSpPr>
          <p:cNvPr id="12" name="Abgerundetes Rechteck 11"/>
          <p:cNvSpPr/>
          <p:nvPr/>
        </p:nvSpPr>
        <p:spPr>
          <a:xfrm>
            <a:off x="623965" y="5770423"/>
            <a:ext cx="1521359" cy="42616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Wichtig!</a:t>
            </a:r>
            <a:endParaRPr lang="de-DE" sz="1600" dirty="0"/>
          </a:p>
        </p:txBody>
      </p:sp>
    </p:spTree>
    <p:extLst>
      <p:ext uri="{BB962C8B-B14F-4D97-AF65-F5344CB8AC3E}">
        <p14:creationId xmlns:p14="http://schemas.microsoft.com/office/powerpoint/2010/main" val="2452936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2425486" y="2435096"/>
            <a:ext cx="7381266" cy="1306805"/>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genau im </a:t>
            </a:r>
            <a:r>
              <a:rPr lang="de-DE" dirty="0" err="1"/>
              <a:t>Präsentat</a:t>
            </a:r>
            <a:r>
              <a:rPr lang="de-DE" dirty="0"/>
              <a:t> vermerken</a:t>
            </a:r>
          </a:p>
          <a:p>
            <a:pPr marL="285750" indent="-285750">
              <a:buFont typeface="Arial" panose="020B0604020202020204" pitchFamily="34" charset="0"/>
              <a:buChar char="•"/>
            </a:pPr>
            <a:r>
              <a:rPr lang="de-DE" dirty="0"/>
              <a:t>nur von Gerichtszahlstelle anzunehmen</a:t>
            </a:r>
          </a:p>
          <a:p>
            <a:pPr marL="285750" indent="-285750">
              <a:buFont typeface="Arial" panose="020B0604020202020204" pitchFamily="34" charset="0"/>
              <a:buChar char="•"/>
            </a:pPr>
            <a:r>
              <a:rPr lang="de-DE" dirty="0"/>
              <a:t>keine Annahme bei persönlicher Überreichung</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40587"/>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455130" y="2321581"/>
            <a:ext cx="1970357" cy="42616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Bargeld</a:t>
            </a:r>
            <a:endParaRPr lang="de-DE" sz="1600" dirty="0"/>
          </a:p>
        </p:txBody>
      </p:sp>
      <p:sp>
        <p:nvSpPr>
          <p:cNvPr id="2" name="Abgerundetes Rechteck 1"/>
          <p:cNvSpPr/>
          <p:nvPr/>
        </p:nvSpPr>
        <p:spPr>
          <a:xfrm>
            <a:off x="2694088" y="1382011"/>
            <a:ext cx="6346555"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Behandlung von besonderen Eingängen</a:t>
            </a:r>
            <a:endParaRPr lang="de-DE" sz="2400" dirty="0"/>
          </a:p>
        </p:txBody>
      </p:sp>
      <p:sp>
        <p:nvSpPr>
          <p:cNvPr id="13" name="Abgerundetes Rechteck 12"/>
          <p:cNvSpPr/>
          <p:nvPr/>
        </p:nvSpPr>
        <p:spPr>
          <a:xfrm>
            <a:off x="2425486" y="4219297"/>
            <a:ext cx="7381266" cy="114878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Übergabe an Postwertzeichenverwalter</a:t>
            </a:r>
          </a:p>
          <a:p>
            <a:pPr marL="285750" indent="-285750">
              <a:buFont typeface="Arial" panose="020B0604020202020204" pitchFamily="34" charset="0"/>
              <a:buChar char="•"/>
            </a:pPr>
            <a:r>
              <a:rPr lang="de-DE" dirty="0"/>
              <a:t>im </a:t>
            </a:r>
            <a:r>
              <a:rPr lang="de-DE" dirty="0" err="1"/>
              <a:t>Präsentat</a:t>
            </a:r>
            <a:r>
              <a:rPr lang="de-DE" dirty="0"/>
              <a:t> vermerken</a:t>
            </a:r>
          </a:p>
          <a:p>
            <a:pPr marL="285750" indent="-285750">
              <a:buFont typeface="Arial" panose="020B0604020202020204" pitchFamily="34" charset="0"/>
              <a:buChar char="•"/>
            </a:pPr>
            <a:r>
              <a:rPr lang="de-DE" dirty="0"/>
              <a:t>Freiumschläge für Rücksendung nutzen</a:t>
            </a:r>
          </a:p>
          <a:p>
            <a:pPr marL="285750" indent="-285750">
              <a:buFont typeface="Arial" panose="020B0604020202020204" pitchFamily="34" charset="0"/>
              <a:buChar char="•"/>
            </a:pPr>
            <a:r>
              <a:rPr lang="de-DE" dirty="0"/>
              <a:t>Postwertzeichen nicht stempeln oder ablösen</a:t>
            </a:r>
          </a:p>
        </p:txBody>
      </p:sp>
      <p:sp>
        <p:nvSpPr>
          <p:cNvPr id="14" name="Abgerundetes Rechteck 13"/>
          <p:cNvSpPr/>
          <p:nvPr/>
        </p:nvSpPr>
        <p:spPr>
          <a:xfrm>
            <a:off x="455130" y="3855416"/>
            <a:ext cx="1970356" cy="12516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Postwertzeichen und Frei-umschläge</a:t>
            </a:r>
            <a:endParaRPr lang="de-DE" sz="1600" dirty="0"/>
          </a:p>
        </p:txBody>
      </p:sp>
      <p:sp>
        <p:nvSpPr>
          <p:cNvPr id="15" name="Gefaltete Ecke 14"/>
          <p:cNvSpPr/>
          <p:nvPr/>
        </p:nvSpPr>
        <p:spPr>
          <a:xfrm>
            <a:off x="9716450" y="2493049"/>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12; 21 V GO</a:t>
            </a:r>
          </a:p>
        </p:txBody>
      </p:sp>
      <p:sp>
        <p:nvSpPr>
          <p:cNvPr id="16" name="Gefaltete Ecke 15"/>
          <p:cNvSpPr/>
          <p:nvPr/>
        </p:nvSpPr>
        <p:spPr>
          <a:xfrm rot="355767">
            <a:off x="9779076" y="4201754"/>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21 II-IV GO</a:t>
            </a:r>
          </a:p>
        </p:txBody>
      </p:sp>
    </p:spTree>
    <p:extLst>
      <p:ext uri="{BB962C8B-B14F-4D97-AF65-F5344CB8AC3E}">
        <p14:creationId xmlns:p14="http://schemas.microsoft.com/office/powerpoint/2010/main" val="139125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80">
                                          <p:stCondLst>
                                            <p:cond delay="0"/>
                                          </p:stCondLst>
                                        </p:cTn>
                                        <p:tgtEl>
                                          <p:spTgt spid="16"/>
                                        </p:tgtEl>
                                      </p:cBhvr>
                                    </p:animEffect>
                                    <p:anim calcmode="lin" valueType="num">
                                      <p:cBhvr>
                                        <p:cTn id="2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1" dur="26">
                                          <p:stCondLst>
                                            <p:cond delay="650"/>
                                          </p:stCondLst>
                                        </p:cTn>
                                        <p:tgtEl>
                                          <p:spTgt spid="16"/>
                                        </p:tgtEl>
                                      </p:cBhvr>
                                      <p:to x="100000" y="60000"/>
                                    </p:animScale>
                                    <p:animScale>
                                      <p:cBhvr>
                                        <p:cTn id="32" dur="166" decel="50000">
                                          <p:stCondLst>
                                            <p:cond delay="676"/>
                                          </p:stCondLst>
                                        </p:cTn>
                                        <p:tgtEl>
                                          <p:spTgt spid="16"/>
                                        </p:tgtEl>
                                      </p:cBhvr>
                                      <p:to x="100000" y="100000"/>
                                    </p:animScale>
                                    <p:animScale>
                                      <p:cBhvr>
                                        <p:cTn id="33" dur="26">
                                          <p:stCondLst>
                                            <p:cond delay="1312"/>
                                          </p:stCondLst>
                                        </p:cTn>
                                        <p:tgtEl>
                                          <p:spTgt spid="16"/>
                                        </p:tgtEl>
                                      </p:cBhvr>
                                      <p:to x="100000" y="80000"/>
                                    </p:animScale>
                                    <p:animScale>
                                      <p:cBhvr>
                                        <p:cTn id="34" dur="166" decel="50000">
                                          <p:stCondLst>
                                            <p:cond delay="1338"/>
                                          </p:stCondLst>
                                        </p:cTn>
                                        <p:tgtEl>
                                          <p:spTgt spid="16"/>
                                        </p:tgtEl>
                                      </p:cBhvr>
                                      <p:to x="100000" y="100000"/>
                                    </p:animScale>
                                    <p:animScale>
                                      <p:cBhvr>
                                        <p:cTn id="35" dur="26">
                                          <p:stCondLst>
                                            <p:cond delay="1642"/>
                                          </p:stCondLst>
                                        </p:cTn>
                                        <p:tgtEl>
                                          <p:spTgt spid="16"/>
                                        </p:tgtEl>
                                      </p:cBhvr>
                                      <p:to x="100000" y="90000"/>
                                    </p:animScale>
                                    <p:animScale>
                                      <p:cBhvr>
                                        <p:cTn id="36" dur="166" decel="50000">
                                          <p:stCondLst>
                                            <p:cond delay="1668"/>
                                          </p:stCondLst>
                                        </p:cTn>
                                        <p:tgtEl>
                                          <p:spTgt spid="16"/>
                                        </p:tgtEl>
                                      </p:cBhvr>
                                      <p:to x="100000" y="100000"/>
                                    </p:animScale>
                                    <p:animScale>
                                      <p:cBhvr>
                                        <p:cTn id="37" dur="26">
                                          <p:stCondLst>
                                            <p:cond delay="1808"/>
                                          </p:stCondLst>
                                        </p:cTn>
                                        <p:tgtEl>
                                          <p:spTgt spid="16"/>
                                        </p:tgtEl>
                                      </p:cBhvr>
                                      <p:to x="100000" y="95000"/>
                                    </p:animScale>
                                    <p:animScale>
                                      <p:cBhvr>
                                        <p:cTn id="38"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2117356" y="4801153"/>
            <a:ext cx="7381266" cy="1306805"/>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Präsentieren</a:t>
            </a:r>
          </a:p>
          <a:p>
            <a:pPr marL="285750" indent="-285750">
              <a:buFont typeface="Arial" panose="020B0604020202020204" pitchFamily="34" charset="0"/>
              <a:buChar char="•"/>
            </a:pPr>
            <a:r>
              <a:rPr lang="de-DE" dirty="0"/>
              <a:t>Vollständigkeit prüfen</a:t>
            </a:r>
          </a:p>
          <a:p>
            <a:pPr marL="285750" indent="-285750">
              <a:buFont typeface="Arial" panose="020B0604020202020204" pitchFamily="34" charset="0"/>
              <a:buChar char="•"/>
            </a:pPr>
            <a:r>
              <a:rPr lang="de-DE" dirty="0"/>
              <a:t>Beiliegende Anlagen nicht von der Sendung trennen</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Abgerundetes Rechteck 10"/>
          <p:cNvSpPr/>
          <p:nvPr/>
        </p:nvSpPr>
        <p:spPr>
          <a:xfrm>
            <a:off x="414891" y="4366980"/>
            <a:ext cx="1970357" cy="42616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Anlagen</a:t>
            </a:r>
            <a:endParaRPr lang="de-DE" sz="1600" dirty="0"/>
          </a:p>
        </p:txBody>
      </p:sp>
      <p:sp>
        <p:nvSpPr>
          <p:cNvPr id="2" name="Abgerundetes Rechteck 1"/>
          <p:cNvSpPr/>
          <p:nvPr/>
        </p:nvSpPr>
        <p:spPr>
          <a:xfrm>
            <a:off x="2634712" y="1199985"/>
            <a:ext cx="6346555"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Behandlung von besonderen Eingängen</a:t>
            </a:r>
            <a:endParaRPr lang="de-DE" sz="2400" dirty="0"/>
          </a:p>
        </p:txBody>
      </p:sp>
      <p:sp>
        <p:nvSpPr>
          <p:cNvPr id="15" name="Gefaltete Ecke 14"/>
          <p:cNvSpPr/>
          <p:nvPr/>
        </p:nvSpPr>
        <p:spPr>
          <a:xfrm>
            <a:off x="9282437" y="2188341"/>
            <a:ext cx="1478664" cy="1415505"/>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20 I,III,IV GOV</a:t>
            </a:r>
          </a:p>
        </p:txBody>
      </p:sp>
      <p:sp>
        <p:nvSpPr>
          <p:cNvPr id="16" name="Gefaltete Ecke 15"/>
          <p:cNvSpPr/>
          <p:nvPr/>
        </p:nvSpPr>
        <p:spPr>
          <a:xfrm rot="355767">
            <a:off x="9176010" y="4813278"/>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6 I S.3 GOV</a:t>
            </a:r>
          </a:p>
        </p:txBody>
      </p:sp>
      <p:sp>
        <p:nvSpPr>
          <p:cNvPr id="3" name="Abgerundetes Rechteck 11">
            <a:extLst>
              <a:ext uri="{FF2B5EF4-FFF2-40B4-BE49-F238E27FC236}">
                <a16:creationId xmlns:a16="http://schemas.microsoft.com/office/drawing/2014/main" id="{6CDEDA9E-0CBC-EF70-C1AC-24584109ED57}"/>
              </a:ext>
            </a:extLst>
          </p:cNvPr>
          <p:cNvSpPr/>
          <p:nvPr/>
        </p:nvSpPr>
        <p:spPr>
          <a:xfrm>
            <a:off x="243443" y="1920465"/>
            <a:ext cx="2141805" cy="42616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Wertgegenstände</a:t>
            </a:r>
            <a:endParaRPr lang="de-DE" sz="1600" dirty="0"/>
          </a:p>
        </p:txBody>
      </p:sp>
      <p:sp>
        <p:nvSpPr>
          <p:cNvPr id="4" name="Abgerundetes Rechteck 3">
            <a:extLst>
              <a:ext uri="{FF2B5EF4-FFF2-40B4-BE49-F238E27FC236}">
                <a16:creationId xmlns:a16="http://schemas.microsoft.com/office/drawing/2014/main" id="{C49CDDB1-877F-567E-FCC6-1929369DE001}"/>
              </a:ext>
            </a:extLst>
          </p:cNvPr>
          <p:cNvSpPr/>
          <p:nvPr/>
        </p:nvSpPr>
        <p:spPr>
          <a:xfrm>
            <a:off x="2170231" y="2319790"/>
            <a:ext cx="7160212" cy="12840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Genau im </a:t>
            </a:r>
            <a:r>
              <a:rPr lang="de-DE" dirty="0" err="1"/>
              <a:t>Präsentat</a:t>
            </a:r>
            <a:r>
              <a:rPr lang="de-DE" dirty="0"/>
              <a:t> vermerken</a:t>
            </a:r>
          </a:p>
          <a:p>
            <a:pPr marL="285750" indent="-285750">
              <a:buFont typeface="Arial" panose="020B0604020202020204" pitchFamily="34" charset="0"/>
              <a:buChar char="•"/>
            </a:pPr>
            <a:r>
              <a:rPr lang="de-DE" dirty="0"/>
              <a:t>Verfahren gem. </a:t>
            </a:r>
            <a:r>
              <a:rPr lang="de-DE" dirty="0" err="1"/>
              <a:t>Gewahrsamsachenanweisung</a:t>
            </a:r>
            <a:endParaRPr lang="de-DE" dirty="0"/>
          </a:p>
          <a:p>
            <a:pPr marL="285750" indent="-285750">
              <a:buFont typeface="Arial" panose="020B0604020202020204" pitchFamily="34" charset="0"/>
              <a:buChar char="•"/>
            </a:pPr>
            <a:r>
              <a:rPr lang="de-DE" dirty="0"/>
              <a:t>Eintrag im Werteingangsbuch</a:t>
            </a:r>
          </a:p>
          <a:p>
            <a:pPr marL="285750" indent="-285750">
              <a:buFont typeface="Arial" panose="020B0604020202020204" pitchFamily="34" charset="0"/>
              <a:buChar char="•"/>
            </a:pPr>
            <a:r>
              <a:rPr lang="de-DE" dirty="0"/>
              <a:t>Unaufgefordert Empfangsbestätigung erteilen</a:t>
            </a:r>
          </a:p>
        </p:txBody>
      </p:sp>
    </p:spTree>
    <p:extLst>
      <p:ext uri="{BB962C8B-B14F-4D97-AF65-F5344CB8AC3E}">
        <p14:creationId xmlns:p14="http://schemas.microsoft.com/office/powerpoint/2010/main" val="394189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80">
                                          <p:stCondLst>
                                            <p:cond delay="0"/>
                                          </p:stCondLst>
                                        </p:cTn>
                                        <p:tgtEl>
                                          <p:spTgt spid="16"/>
                                        </p:tgtEl>
                                      </p:cBhvr>
                                    </p:animEffect>
                                    <p:anim calcmode="lin" valueType="num">
                                      <p:cBhvr>
                                        <p:cTn id="2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1" dur="26">
                                          <p:stCondLst>
                                            <p:cond delay="650"/>
                                          </p:stCondLst>
                                        </p:cTn>
                                        <p:tgtEl>
                                          <p:spTgt spid="16"/>
                                        </p:tgtEl>
                                      </p:cBhvr>
                                      <p:to x="100000" y="60000"/>
                                    </p:animScale>
                                    <p:animScale>
                                      <p:cBhvr>
                                        <p:cTn id="32" dur="166" decel="50000">
                                          <p:stCondLst>
                                            <p:cond delay="676"/>
                                          </p:stCondLst>
                                        </p:cTn>
                                        <p:tgtEl>
                                          <p:spTgt spid="16"/>
                                        </p:tgtEl>
                                      </p:cBhvr>
                                      <p:to x="100000" y="100000"/>
                                    </p:animScale>
                                    <p:animScale>
                                      <p:cBhvr>
                                        <p:cTn id="33" dur="26">
                                          <p:stCondLst>
                                            <p:cond delay="1312"/>
                                          </p:stCondLst>
                                        </p:cTn>
                                        <p:tgtEl>
                                          <p:spTgt spid="16"/>
                                        </p:tgtEl>
                                      </p:cBhvr>
                                      <p:to x="100000" y="80000"/>
                                    </p:animScale>
                                    <p:animScale>
                                      <p:cBhvr>
                                        <p:cTn id="34" dur="166" decel="50000">
                                          <p:stCondLst>
                                            <p:cond delay="1338"/>
                                          </p:stCondLst>
                                        </p:cTn>
                                        <p:tgtEl>
                                          <p:spTgt spid="16"/>
                                        </p:tgtEl>
                                      </p:cBhvr>
                                      <p:to x="100000" y="100000"/>
                                    </p:animScale>
                                    <p:animScale>
                                      <p:cBhvr>
                                        <p:cTn id="35" dur="26">
                                          <p:stCondLst>
                                            <p:cond delay="1642"/>
                                          </p:stCondLst>
                                        </p:cTn>
                                        <p:tgtEl>
                                          <p:spTgt spid="16"/>
                                        </p:tgtEl>
                                      </p:cBhvr>
                                      <p:to x="100000" y="90000"/>
                                    </p:animScale>
                                    <p:animScale>
                                      <p:cBhvr>
                                        <p:cTn id="36" dur="166" decel="50000">
                                          <p:stCondLst>
                                            <p:cond delay="1668"/>
                                          </p:stCondLst>
                                        </p:cTn>
                                        <p:tgtEl>
                                          <p:spTgt spid="16"/>
                                        </p:tgtEl>
                                      </p:cBhvr>
                                      <p:to x="100000" y="100000"/>
                                    </p:animScale>
                                    <p:animScale>
                                      <p:cBhvr>
                                        <p:cTn id="37" dur="26">
                                          <p:stCondLst>
                                            <p:cond delay="1808"/>
                                          </p:stCondLst>
                                        </p:cTn>
                                        <p:tgtEl>
                                          <p:spTgt spid="16"/>
                                        </p:tgtEl>
                                      </p:cBhvr>
                                      <p:to x="100000" y="95000"/>
                                    </p:animScale>
                                    <p:animScale>
                                      <p:cBhvr>
                                        <p:cTn id="38"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17660" y="190500"/>
            <a:ext cx="6667500" cy="6667500"/>
          </a:xfrm>
          <a:prstGeom prst="rect">
            <a:avLst/>
          </a:prstGeom>
        </p:spPr>
      </p:pic>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5950947" y="176750"/>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 name="Abgerundetes Rechteck 1"/>
          <p:cNvSpPr/>
          <p:nvPr/>
        </p:nvSpPr>
        <p:spPr>
          <a:xfrm>
            <a:off x="6896300" y="583177"/>
            <a:ext cx="3738572"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Postmappe/ Notabene</a:t>
            </a:r>
            <a:endParaRPr lang="de-DE" sz="2400" dirty="0"/>
          </a:p>
        </p:txBody>
      </p:sp>
      <p:sp>
        <p:nvSpPr>
          <p:cNvPr id="11" name="Abgerundetes Rechteck 10"/>
          <p:cNvSpPr/>
          <p:nvPr/>
        </p:nvSpPr>
        <p:spPr>
          <a:xfrm>
            <a:off x="1957200" y="854639"/>
            <a:ext cx="1970357" cy="77413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Notabene</a:t>
            </a:r>
            <a:endParaRPr lang="de-DE" sz="2800" dirty="0"/>
          </a:p>
        </p:txBody>
      </p:sp>
      <p:sp>
        <p:nvSpPr>
          <p:cNvPr id="13" name="Gefaltete Ecke 12"/>
          <p:cNvSpPr/>
          <p:nvPr/>
        </p:nvSpPr>
        <p:spPr>
          <a:xfrm>
            <a:off x="767218" y="4568411"/>
            <a:ext cx="1353412" cy="1282554"/>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Achtung!</a:t>
            </a:r>
          </a:p>
        </p:txBody>
      </p:sp>
      <p:sp>
        <p:nvSpPr>
          <p:cNvPr id="14" name="Gefaltete Ecke 13"/>
          <p:cNvSpPr/>
          <p:nvPr/>
        </p:nvSpPr>
        <p:spPr>
          <a:xfrm rot="21434241">
            <a:off x="2265673" y="4935099"/>
            <a:ext cx="1353412" cy="1282554"/>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Termins-post ist umgehend vorzulegen </a:t>
            </a:r>
          </a:p>
        </p:txBody>
      </p:sp>
      <p:sp>
        <p:nvSpPr>
          <p:cNvPr id="17" name="Gefaltete Ecke 16"/>
          <p:cNvSpPr/>
          <p:nvPr/>
        </p:nvSpPr>
        <p:spPr>
          <a:xfrm rot="21158182">
            <a:off x="3631665" y="4732411"/>
            <a:ext cx="1353412" cy="1282554"/>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algn="ctr"/>
            <a:r>
              <a:rPr lang="de-DE" sz="1600" b="1" dirty="0">
                <a:solidFill>
                  <a:schemeClr val="tx1"/>
                </a:solidFill>
                <a:latin typeface="MV Boli" panose="02000500030200090000" pitchFamily="2" charset="0"/>
                <a:cs typeface="MV Boli" panose="02000500030200090000" pitchFamily="2" charset="0"/>
              </a:rPr>
              <a:t>Diese Gehört nicht in die Postmappe!!</a:t>
            </a:r>
          </a:p>
        </p:txBody>
      </p:sp>
      <p:sp>
        <p:nvSpPr>
          <p:cNvPr id="4" name="Abgerundetes Rechteck 3"/>
          <p:cNvSpPr/>
          <p:nvPr/>
        </p:nvSpPr>
        <p:spPr>
          <a:xfrm>
            <a:off x="6096000" y="1164603"/>
            <a:ext cx="5529964" cy="191425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Jede Abteilung/Kammer/Senat führt eine eigene Postmappe.</a:t>
            </a:r>
          </a:p>
          <a:p>
            <a:pPr algn="ctr"/>
            <a:r>
              <a:rPr lang="de-DE" dirty="0"/>
              <a:t>Die Postmappe ist regelmäßig durchzusehen und enthalten Eingange zu Akten, die sich im Geschäftsgang befinden.</a:t>
            </a:r>
          </a:p>
        </p:txBody>
      </p:sp>
      <p:sp>
        <p:nvSpPr>
          <p:cNvPr id="16" name="Gefaltete Ecke 15"/>
          <p:cNvSpPr/>
          <p:nvPr/>
        </p:nvSpPr>
        <p:spPr>
          <a:xfrm rot="355767">
            <a:off x="10470317" y="2707023"/>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 8 V GOV</a:t>
            </a:r>
          </a:p>
        </p:txBody>
      </p:sp>
      <p:sp>
        <p:nvSpPr>
          <p:cNvPr id="8" name="Abgerundetes Rechteck 7"/>
          <p:cNvSpPr/>
          <p:nvPr/>
        </p:nvSpPr>
        <p:spPr>
          <a:xfrm>
            <a:off x="6115595" y="3245233"/>
            <a:ext cx="3742780" cy="331599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10 Fächer (0-9)</a:t>
            </a:r>
          </a:p>
          <a:p>
            <a:pPr marL="285750" indent="-285750">
              <a:buFont typeface="Arial" panose="020B0604020202020204" pitchFamily="34" charset="0"/>
              <a:buChar char="•"/>
            </a:pPr>
            <a:r>
              <a:rPr lang="de-DE" dirty="0"/>
              <a:t>Einsortieren der Post unter der letzten Zahl der Laufenden Nummer des Aktenzeichens</a:t>
            </a:r>
          </a:p>
          <a:p>
            <a:pPr marL="285750" indent="-285750">
              <a:buFont typeface="Arial" panose="020B0604020202020204" pitchFamily="34" charset="0"/>
              <a:buChar char="•"/>
            </a:pPr>
            <a:r>
              <a:rPr lang="de-DE" dirty="0"/>
              <a:t>Innerhalt der Fächer, der älteste Posteingang als unterstes</a:t>
            </a:r>
          </a:p>
          <a:p>
            <a:pPr marL="285750" indent="-285750">
              <a:buFont typeface="Arial" panose="020B0604020202020204" pitchFamily="34" charset="0"/>
              <a:buChar char="•"/>
            </a:pPr>
            <a:r>
              <a:rPr lang="de-DE" dirty="0"/>
              <a:t>Weiterer Vermerk über Verbleib in der Fachanwendung</a:t>
            </a:r>
          </a:p>
        </p:txBody>
      </p:sp>
    </p:spTree>
    <p:extLst>
      <p:ext uri="{BB962C8B-B14F-4D97-AF65-F5344CB8AC3E}">
        <p14:creationId xmlns:p14="http://schemas.microsoft.com/office/powerpoint/2010/main" val="36057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80">
                                          <p:stCondLst>
                                            <p:cond delay="0"/>
                                          </p:stCondLst>
                                        </p:cTn>
                                        <p:tgtEl>
                                          <p:spTgt spid="13"/>
                                        </p:tgtEl>
                                      </p:cBhvr>
                                    </p:animEffect>
                                    <p:anim calcmode="lin" valueType="num">
                                      <p:cBhvr>
                                        <p:cTn id="2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1" dur="26">
                                          <p:stCondLst>
                                            <p:cond delay="650"/>
                                          </p:stCondLst>
                                        </p:cTn>
                                        <p:tgtEl>
                                          <p:spTgt spid="13"/>
                                        </p:tgtEl>
                                      </p:cBhvr>
                                      <p:to x="100000" y="60000"/>
                                    </p:animScale>
                                    <p:animScale>
                                      <p:cBhvr>
                                        <p:cTn id="32" dur="166" decel="50000">
                                          <p:stCondLst>
                                            <p:cond delay="676"/>
                                          </p:stCondLst>
                                        </p:cTn>
                                        <p:tgtEl>
                                          <p:spTgt spid="13"/>
                                        </p:tgtEl>
                                      </p:cBhvr>
                                      <p:to x="100000" y="100000"/>
                                    </p:animScale>
                                    <p:animScale>
                                      <p:cBhvr>
                                        <p:cTn id="33" dur="26">
                                          <p:stCondLst>
                                            <p:cond delay="1312"/>
                                          </p:stCondLst>
                                        </p:cTn>
                                        <p:tgtEl>
                                          <p:spTgt spid="13"/>
                                        </p:tgtEl>
                                      </p:cBhvr>
                                      <p:to x="100000" y="80000"/>
                                    </p:animScale>
                                    <p:animScale>
                                      <p:cBhvr>
                                        <p:cTn id="34" dur="166" decel="50000">
                                          <p:stCondLst>
                                            <p:cond delay="1338"/>
                                          </p:stCondLst>
                                        </p:cTn>
                                        <p:tgtEl>
                                          <p:spTgt spid="13"/>
                                        </p:tgtEl>
                                      </p:cBhvr>
                                      <p:to x="100000" y="100000"/>
                                    </p:animScale>
                                    <p:animScale>
                                      <p:cBhvr>
                                        <p:cTn id="35" dur="26">
                                          <p:stCondLst>
                                            <p:cond delay="1642"/>
                                          </p:stCondLst>
                                        </p:cTn>
                                        <p:tgtEl>
                                          <p:spTgt spid="13"/>
                                        </p:tgtEl>
                                      </p:cBhvr>
                                      <p:to x="100000" y="90000"/>
                                    </p:animScale>
                                    <p:animScale>
                                      <p:cBhvr>
                                        <p:cTn id="36" dur="166" decel="50000">
                                          <p:stCondLst>
                                            <p:cond delay="1668"/>
                                          </p:stCondLst>
                                        </p:cTn>
                                        <p:tgtEl>
                                          <p:spTgt spid="13"/>
                                        </p:tgtEl>
                                      </p:cBhvr>
                                      <p:to x="100000" y="100000"/>
                                    </p:animScale>
                                    <p:animScale>
                                      <p:cBhvr>
                                        <p:cTn id="37" dur="26">
                                          <p:stCondLst>
                                            <p:cond delay="1808"/>
                                          </p:stCondLst>
                                        </p:cTn>
                                        <p:tgtEl>
                                          <p:spTgt spid="13"/>
                                        </p:tgtEl>
                                      </p:cBhvr>
                                      <p:to x="100000" y="95000"/>
                                    </p:animScale>
                                    <p:animScale>
                                      <p:cBhvr>
                                        <p:cTn id="38" dur="166" decel="50000">
                                          <p:stCondLst>
                                            <p:cond delay="1834"/>
                                          </p:stCondLst>
                                        </p:cTn>
                                        <p:tgtEl>
                                          <p:spTgt spid="1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80">
                                          <p:stCondLst>
                                            <p:cond delay="0"/>
                                          </p:stCondLst>
                                        </p:cTn>
                                        <p:tgtEl>
                                          <p:spTgt spid="14"/>
                                        </p:tgtEl>
                                      </p:cBhvr>
                                    </p:animEffect>
                                    <p:anim calcmode="lin" valueType="num">
                                      <p:cBhvr>
                                        <p:cTn id="4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9" dur="26">
                                          <p:stCondLst>
                                            <p:cond delay="650"/>
                                          </p:stCondLst>
                                        </p:cTn>
                                        <p:tgtEl>
                                          <p:spTgt spid="14"/>
                                        </p:tgtEl>
                                      </p:cBhvr>
                                      <p:to x="100000" y="60000"/>
                                    </p:animScale>
                                    <p:animScale>
                                      <p:cBhvr>
                                        <p:cTn id="50" dur="166" decel="50000">
                                          <p:stCondLst>
                                            <p:cond delay="676"/>
                                          </p:stCondLst>
                                        </p:cTn>
                                        <p:tgtEl>
                                          <p:spTgt spid="14"/>
                                        </p:tgtEl>
                                      </p:cBhvr>
                                      <p:to x="100000" y="100000"/>
                                    </p:animScale>
                                    <p:animScale>
                                      <p:cBhvr>
                                        <p:cTn id="51" dur="26">
                                          <p:stCondLst>
                                            <p:cond delay="1312"/>
                                          </p:stCondLst>
                                        </p:cTn>
                                        <p:tgtEl>
                                          <p:spTgt spid="14"/>
                                        </p:tgtEl>
                                      </p:cBhvr>
                                      <p:to x="100000" y="80000"/>
                                    </p:animScale>
                                    <p:animScale>
                                      <p:cBhvr>
                                        <p:cTn id="52" dur="166" decel="50000">
                                          <p:stCondLst>
                                            <p:cond delay="1338"/>
                                          </p:stCondLst>
                                        </p:cTn>
                                        <p:tgtEl>
                                          <p:spTgt spid="14"/>
                                        </p:tgtEl>
                                      </p:cBhvr>
                                      <p:to x="100000" y="100000"/>
                                    </p:animScale>
                                    <p:animScale>
                                      <p:cBhvr>
                                        <p:cTn id="53" dur="26">
                                          <p:stCondLst>
                                            <p:cond delay="1642"/>
                                          </p:stCondLst>
                                        </p:cTn>
                                        <p:tgtEl>
                                          <p:spTgt spid="14"/>
                                        </p:tgtEl>
                                      </p:cBhvr>
                                      <p:to x="100000" y="90000"/>
                                    </p:animScale>
                                    <p:animScale>
                                      <p:cBhvr>
                                        <p:cTn id="54" dur="166" decel="50000">
                                          <p:stCondLst>
                                            <p:cond delay="1668"/>
                                          </p:stCondLst>
                                        </p:cTn>
                                        <p:tgtEl>
                                          <p:spTgt spid="14"/>
                                        </p:tgtEl>
                                      </p:cBhvr>
                                      <p:to x="100000" y="100000"/>
                                    </p:animScale>
                                    <p:animScale>
                                      <p:cBhvr>
                                        <p:cTn id="55" dur="26">
                                          <p:stCondLst>
                                            <p:cond delay="1808"/>
                                          </p:stCondLst>
                                        </p:cTn>
                                        <p:tgtEl>
                                          <p:spTgt spid="14"/>
                                        </p:tgtEl>
                                      </p:cBhvr>
                                      <p:to x="100000" y="95000"/>
                                    </p:animScale>
                                    <p:animScale>
                                      <p:cBhvr>
                                        <p:cTn id="56" dur="166" decel="50000">
                                          <p:stCondLst>
                                            <p:cond delay="1834"/>
                                          </p:stCondLst>
                                        </p:cTn>
                                        <p:tgtEl>
                                          <p:spTgt spid="14"/>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80">
                                          <p:stCondLst>
                                            <p:cond delay="0"/>
                                          </p:stCondLst>
                                        </p:cTn>
                                        <p:tgtEl>
                                          <p:spTgt spid="17"/>
                                        </p:tgtEl>
                                      </p:cBhvr>
                                    </p:animEffect>
                                    <p:anim calcmode="lin" valueType="num">
                                      <p:cBhvr>
                                        <p:cTn id="6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7" dur="26">
                                          <p:stCondLst>
                                            <p:cond delay="650"/>
                                          </p:stCondLst>
                                        </p:cTn>
                                        <p:tgtEl>
                                          <p:spTgt spid="17"/>
                                        </p:tgtEl>
                                      </p:cBhvr>
                                      <p:to x="100000" y="60000"/>
                                    </p:animScale>
                                    <p:animScale>
                                      <p:cBhvr>
                                        <p:cTn id="68" dur="166" decel="50000">
                                          <p:stCondLst>
                                            <p:cond delay="676"/>
                                          </p:stCondLst>
                                        </p:cTn>
                                        <p:tgtEl>
                                          <p:spTgt spid="17"/>
                                        </p:tgtEl>
                                      </p:cBhvr>
                                      <p:to x="100000" y="100000"/>
                                    </p:animScale>
                                    <p:animScale>
                                      <p:cBhvr>
                                        <p:cTn id="69" dur="26">
                                          <p:stCondLst>
                                            <p:cond delay="1312"/>
                                          </p:stCondLst>
                                        </p:cTn>
                                        <p:tgtEl>
                                          <p:spTgt spid="17"/>
                                        </p:tgtEl>
                                      </p:cBhvr>
                                      <p:to x="100000" y="80000"/>
                                    </p:animScale>
                                    <p:animScale>
                                      <p:cBhvr>
                                        <p:cTn id="70" dur="166" decel="50000">
                                          <p:stCondLst>
                                            <p:cond delay="1338"/>
                                          </p:stCondLst>
                                        </p:cTn>
                                        <p:tgtEl>
                                          <p:spTgt spid="17"/>
                                        </p:tgtEl>
                                      </p:cBhvr>
                                      <p:to x="100000" y="100000"/>
                                    </p:animScale>
                                    <p:animScale>
                                      <p:cBhvr>
                                        <p:cTn id="71" dur="26">
                                          <p:stCondLst>
                                            <p:cond delay="1642"/>
                                          </p:stCondLst>
                                        </p:cTn>
                                        <p:tgtEl>
                                          <p:spTgt spid="17"/>
                                        </p:tgtEl>
                                      </p:cBhvr>
                                      <p:to x="100000" y="90000"/>
                                    </p:animScale>
                                    <p:animScale>
                                      <p:cBhvr>
                                        <p:cTn id="72" dur="166" decel="50000">
                                          <p:stCondLst>
                                            <p:cond delay="1668"/>
                                          </p:stCondLst>
                                        </p:cTn>
                                        <p:tgtEl>
                                          <p:spTgt spid="17"/>
                                        </p:tgtEl>
                                      </p:cBhvr>
                                      <p:to x="100000" y="100000"/>
                                    </p:animScale>
                                    <p:animScale>
                                      <p:cBhvr>
                                        <p:cTn id="73" dur="26">
                                          <p:stCondLst>
                                            <p:cond delay="1808"/>
                                          </p:stCondLst>
                                        </p:cTn>
                                        <p:tgtEl>
                                          <p:spTgt spid="17"/>
                                        </p:tgtEl>
                                      </p:cBhvr>
                                      <p:to x="100000" y="95000"/>
                                    </p:animScale>
                                    <p:animScale>
                                      <p:cBhvr>
                                        <p:cTn id="74"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16"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1473</Words>
  <Application>Microsoft Office PowerPoint</Application>
  <PresentationFormat>Breitbild</PresentationFormat>
  <Paragraphs>200</Paragraphs>
  <Slides>14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14</vt:i4>
      </vt:variant>
    </vt:vector>
  </HeadingPairs>
  <TitlesOfParts>
    <vt:vector size="20" baseType="lpstr">
      <vt:lpstr>Aptos</vt: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34</cp:revision>
  <dcterms:created xsi:type="dcterms:W3CDTF">2023-07-31T09:26:17Z</dcterms:created>
  <dcterms:modified xsi:type="dcterms:W3CDTF">2026-02-23T08:27:18Z</dcterms:modified>
</cp:coreProperties>
</file>