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DA69"/>
    <a:srgbClr val="F0C688"/>
    <a:srgbClr val="EED4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9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37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11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6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21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071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25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05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37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9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71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3857F676-D827-A2C1-285C-9166408584BC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B530234-AF90-CDA4-8DAC-72F42334AC34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185CBFE-5833-261D-CD36-CF1CC210D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13" name="Grafik 12" descr="image001">
            <a:extLst>
              <a:ext uri="{FF2B5EF4-FFF2-40B4-BE49-F238E27FC236}">
                <a16:creationId xmlns:a16="http://schemas.microsoft.com/office/drawing/2014/main" id="{A3E3738D-F783-26AA-FA22-1E302451A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565" y="93644"/>
            <a:ext cx="1310435" cy="898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91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217F939-5158-3C65-6A12-BB9C037BC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3035407" y="352381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3524810" y="2993949"/>
            <a:ext cx="5512525" cy="93020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2097214" y="1619162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Gerichtskosten  (Justizkosten)</a:t>
            </a:r>
          </a:p>
        </p:txBody>
      </p:sp>
      <p:sp>
        <p:nvSpPr>
          <p:cNvPr id="5" name="Gefaltete Ecke 4"/>
          <p:cNvSpPr/>
          <p:nvPr/>
        </p:nvSpPr>
        <p:spPr>
          <a:xfrm rot="20348807">
            <a:off x="653233" y="426847"/>
            <a:ext cx="1741540" cy="1648871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Grundlagen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3524810" y="4137391"/>
            <a:ext cx="5512525" cy="914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Auslagen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2097214" y="5368181"/>
            <a:ext cx="836771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Außergerichtliche Kosten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B752876-611D-484B-490A-E4EA15F9247B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E1C6070-5F67-1371-8D0F-7E400805D35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A1C16A3D-D1EB-D67A-0F44-6FEEA4CD1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74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E3D74CF-F9AC-18C8-61A6-A0F47E315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3035407" y="3062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3458063" y="2833868"/>
            <a:ext cx="5456858" cy="208750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 dienen, als öffentliche Abgabe, der Finanzierung des Allgemeinwesens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2088043" y="1613185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Gerichtskosten  (Justizkosten)</a:t>
            </a:r>
          </a:p>
        </p:txBody>
      </p:sp>
      <p:sp>
        <p:nvSpPr>
          <p:cNvPr id="5" name="Gefaltete Ecke 4"/>
          <p:cNvSpPr/>
          <p:nvPr/>
        </p:nvSpPr>
        <p:spPr>
          <a:xfrm rot="20348807">
            <a:off x="6982692" y="4613964"/>
            <a:ext cx="1931207" cy="183752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„Hürde“ vor dem Gerichtsgang</a:t>
            </a:r>
          </a:p>
        </p:txBody>
      </p:sp>
      <p:sp>
        <p:nvSpPr>
          <p:cNvPr id="8" name="Gefaltete Ecke 7"/>
          <p:cNvSpPr/>
          <p:nvPr/>
        </p:nvSpPr>
        <p:spPr>
          <a:xfrm rot="442836">
            <a:off x="1516067" y="3273699"/>
            <a:ext cx="1931207" cy="183752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wie Steuern, für Tätigkeit des Gerichts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(nicht kostentdeckend)</a:t>
            </a:r>
            <a:endParaRPr lang="de-DE" sz="16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45854AE-0545-C28E-9DF6-6FF5D481D06A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0D7302F-8FD4-D6E5-28ED-29D47586ECB1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10" name="Grafik 9" descr="image001">
            <a:extLst>
              <a:ext uri="{FF2B5EF4-FFF2-40B4-BE49-F238E27FC236}">
                <a16:creationId xmlns:a16="http://schemas.microsoft.com/office/drawing/2014/main" id="{D8D06BE5-1BC4-FB97-751B-42A96DB6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22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12E0A6E-8F4A-9897-E163-78D9400D2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38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2050703" y="1141055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Gerichtskosten  (Justizkosten)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2143723" y="3688635"/>
            <a:ext cx="8274695" cy="22834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 sind neben Steuern und Beiträgen Teil der </a:t>
            </a:r>
            <a:r>
              <a:rPr lang="de-DE" sz="2800" b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öffentlichen Abgaben</a:t>
            </a: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Sie werden anlässlich einer konkreten, dem einzelnen Bürger zurechenbaren staatlichen Leistung </a:t>
            </a:r>
            <a:r>
              <a:rPr lang="de-DE" sz="2800" b="1" u="sng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Höhe eines zuvor feststehenden Betrages</a:t>
            </a: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erhoben.</a:t>
            </a:r>
          </a:p>
        </p:txBody>
      </p:sp>
      <p:sp>
        <p:nvSpPr>
          <p:cNvPr id="5" name="Gefaltete Ecke 4"/>
          <p:cNvSpPr/>
          <p:nvPr/>
        </p:nvSpPr>
        <p:spPr>
          <a:xfrm rot="278610">
            <a:off x="10010730" y="4584428"/>
            <a:ext cx="1931207" cy="183752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Verfahrens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-gebühr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für ein gerichtliches Verfahren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3367571" y="2385188"/>
            <a:ext cx="5456858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D9BD7FA-EDB6-3E4F-79E6-DD0ED6107C15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DC92229-BB94-89AC-2F50-8AD75FBC95D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48404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E2B88BE-B4B7-A5DB-7396-F586DCDB5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66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2088058" y="1101596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Gerichtskosten  (Justizkosten)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2290109" y="3788838"/>
            <a:ext cx="8274695" cy="18257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 werden für bestimmte gerichtliche Anwendungen erhoben und sind teils „durchlaufende“ Gelder.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3367571" y="2375812"/>
            <a:ext cx="5456858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Auslagen</a:t>
            </a:r>
          </a:p>
        </p:txBody>
      </p:sp>
      <p:sp>
        <p:nvSpPr>
          <p:cNvPr id="7" name="Gefaltete Ecke 6"/>
          <p:cNvSpPr/>
          <p:nvPr/>
        </p:nvSpPr>
        <p:spPr>
          <a:xfrm rot="20218608">
            <a:off x="479445" y="4490974"/>
            <a:ext cx="1895088" cy="1828800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Zustellkosten</a:t>
            </a:r>
            <a:r>
              <a:rPr lang="de-DE" sz="2000" b="1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oder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Kopien</a:t>
            </a:r>
          </a:p>
        </p:txBody>
      </p:sp>
      <p:sp>
        <p:nvSpPr>
          <p:cNvPr id="5" name="Gefaltete Ecke 4"/>
          <p:cNvSpPr/>
          <p:nvPr/>
        </p:nvSpPr>
        <p:spPr>
          <a:xfrm rot="20348807">
            <a:off x="461100" y="2602385"/>
            <a:ext cx="1931207" cy="183752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Entschädigung von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Zeugen oder Sach-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verständigen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A845FCC-FE08-9378-2E3D-643B936C6FF2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1950E56-DBE2-5826-EC4E-7F886B16B601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8937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  <p:bldP spid="7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F6B79A2-1535-3A71-F97C-836DA4A2D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2041548" y="1082714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Außergerichtliche Kosten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1800287" y="2406608"/>
            <a:ext cx="8274695" cy="18257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 der jeweiligen Partei entstandenen weiteren Kosten des Verfahrens/Rechtsstreits, die keine unmittelbaren Gerichtskosten dieses Verfahrens sind.</a:t>
            </a:r>
          </a:p>
        </p:txBody>
      </p:sp>
      <p:sp>
        <p:nvSpPr>
          <p:cNvPr id="5" name="Gefaltete Ecke 4"/>
          <p:cNvSpPr/>
          <p:nvPr/>
        </p:nvSpPr>
        <p:spPr>
          <a:xfrm>
            <a:off x="475902" y="4405120"/>
            <a:ext cx="1931207" cy="183752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Gebühren für den Rechtsanwalt	</a:t>
            </a:r>
          </a:p>
        </p:txBody>
      </p:sp>
      <p:sp>
        <p:nvSpPr>
          <p:cNvPr id="7" name="Gefaltete Ecke 6"/>
          <p:cNvSpPr/>
          <p:nvPr/>
        </p:nvSpPr>
        <p:spPr>
          <a:xfrm rot="21275001">
            <a:off x="2962526" y="4602654"/>
            <a:ext cx="1895088" cy="1828800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Reisekosten zum Termin für Parteien oder RA</a:t>
            </a:r>
          </a:p>
        </p:txBody>
      </p:sp>
      <p:sp>
        <p:nvSpPr>
          <p:cNvPr id="10" name="Gefaltete Ecke 9"/>
          <p:cNvSpPr/>
          <p:nvPr/>
        </p:nvSpPr>
        <p:spPr>
          <a:xfrm>
            <a:off x="5336108" y="4641808"/>
            <a:ext cx="1916194" cy="176438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Verdienst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-ausfall</a:t>
            </a:r>
          </a:p>
        </p:txBody>
      </p:sp>
      <p:sp>
        <p:nvSpPr>
          <p:cNvPr id="11" name="Gefaltete Ecke 10"/>
          <p:cNvSpPr/>
          <p:nvPr/>
        </p:nvSpPr>
        <p:spPr>
          <a:xfrm rot="224004">
            <a:off x="7704120" y="4483106"/>
            <a:ext cx="1916194" cy="176438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 für </a:t>
            </a:r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außerger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Gutachen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9873504" y="2365393"/>
            <a:ext cx="1916194" cy="176438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 für Register-auskünfte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HR-GB-EMA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9966498" y="3955254"/>
            <a:ext cx="1916194" cy="1764385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Mahnkosten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Inkassokosten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Kurierkosten Detektiv-kosten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9DB30BB-A9F8-154D-F4CC-E6EB69B83C22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52A01B8-1D85-75AB-EA8E-8B706D158D15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04462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Breitbild</PresentationFormat>
  <Paragraphs>63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33</cp:revision>
  <dcterms:created xsi:type="dcterms:W3CDTF">2023-05-04T13:22:15Z</dcterms:created>
  <dcterms:modified xsi:type="dcterms:W3CDTF">2026-08-31T09:40:18Z</dcterms:modified>
  <cp:contentStatus/>
</cp:coreProperties>
</file>