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58" r:id="rId4"/>
    <p:sldId id="313" r:id="rId5"/>
    <p:sldId id="314" r:id="rId6"/>
    <p:sldId id="315" r:id="rId7"/>
    <p:sldId id="265" r:id="rId8"/>
    <p:sldId id="316" r:id="rId9"/>
    <p:sldId id="317" r:id="rId10"/>
    <p:sldId id="318" r:id="rId11"/>
    <p:sldId id="267" r:id="rId12"/>
    <p:sldId id="269" r:id="rId13"/>
    <p:sldId id="270" r:id="rId14"/>
    <p:sldId id="299" r:id="rId15"/>
    <p:sldId id="319" r:id="rId16"/>
    <p:sldId id="320" r:id="rId17"/>
    <p:sldId id="321" r:id="rId18"/>
    <p:sldId id="322" r:id="rId19"/>
    <p:sldId id="323" r:id="rId20"/>
    <p:sldId id="324" r:id="rId21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BDA"/>
    <a:srgbClr val="DEDEDE"/>
    <a:srgbClr val="AAD292"/>
    <a:srgbClr val="F7CAAB"/>
    <a:srgbClr val="FFFFFF"/>
    <a:srgbClr val="F3A36D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1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4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4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9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8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199214" y="1761302"/>
            <a:ext cx="10148340" cy="310618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Herr Hammer, vertreten durch Rechtsanwalt Nagel, reicht Klage gegen Frau Schraube, wegen einer Forderung in Höhe von 15.899,00 EUR nebst Zinsen in der Höhe von 5 Prozentpunkten über dem jeweiligen Basiszinssatz seit dem 12.01.2022. Im Verhandlungstermin erscheinen beide Parteien. Nach Erörterung der Sach- und Rechtslage schließen die Parteien folgenden Vergleich:</a:t>
            </a:r>
          </a:p>
          <a:p>
            <a:r>
              <a:rPr lang="de-DE" dirty="0" smtClean="0"/>
              <a:t>„   1</a:t>
            </a:r>
            <a:r>
              <a:rPr lang="de-DE" dirty="0"/>
              <a:t>. Die Beklagte zahlt an den Kläger 5.000,00 EUR nebst Zinsen in Höhe von 5 Prozentpunkten über dem jeweiligen Basiszinssatz seit dem </a:t>
            </a:r>
            <a:r>
              <a:rPr lang="de-DE" dirty="0" smtClean="0"/>
              <a:t>20.03.2022</a:t>
            </a:r>
            <a:endParaRPr lang="de-DE" dirty="0"/>
          </a:p>
          <a:p>
            <a:r>
              <a:rPr lang="de-DE" dirty="0" smtClean="0"/>
              <a:t> </a:t>
            </a:r>
            <a:r>
              <a:rPr lang="de-DE" dirty="0"/>
              <a:t>… 2. Die Parteien sind sich darüber einig, dass damit alle gegenseitigen</a:t>
            </a:r>
          </a:p>
          <a:p>
            <a:r>
              <a:rPr lang="de-DE" dirty="0"/>
              <a:t>         Ansprüche ausgeglichen sind.</a:t>
            </a:r>
          </a:p>
          <a:p>
            <a:r>
              <a:rPr lang="de-DE" dirty="0"/>
              <a:t>   </a:t>
            </a:r>
            <a:r>
              <a:rPr lang="de-DE" dirty="0" smtClean="0"/>
              <a:t>…</a:t>
            </a:r>
            <a:r>
              <a:rPr lang="de-DE" dirty="0"/>
              <a:t>3. Von den Kosten des Rechtsstreits und dieses Vergleichs tragen der Kläger </a:t>
            </a:r>
            <a:r>
              <a:rPr lang="de-DE" dirty="0" smtClean="0"/>
              <a:t>40 % </a:t>
            </a:r>
            <a:r>
              <a:rPr lang="de-DE" dirty="0"/>
              <a:t>und die </a:t>
            </a:r>
            <a:r>
              <a:rPr lang="de-DE" dirty="0" smtClean="0"/>
              <a:t>Beklagte</a:t>
            </a:r>
          </a:p>
          <a:p>
            <a:r>
              <a:rPr lang="de-DE" dirty="0"/>
              <a:t> </a:t>
            </a:r>
            <a:r>
              <a:rPr lang="de-DE" dirty="0" smtClean="0"/>
              <a:t>         </a:t>
            </a:r>
            <a:r>
              <a:rPr lang="de-DE" dirty="0"/>
              <a:t>60 % </a:t>
            </a:r>
            <a:r>
              <a:rPr lang="de-DE" dirty="0" smtClean="0"/>
              <a:t>…“   </a:t>
            </a:r>
            <a:endParaRPr lang="de-D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efaltete Ecke 7"/>
          <p:cNvSpPr/>
          <p:nvPr/>
        </p:nvSpPr>
        <p:spPr>
          <a:xfrm>
            <a:off x="4605024" y="4929921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0944963">
            <a:off x="6673923" y="496833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501434" y="4839625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2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8" grpId="0" animBg="1"/>
      <p:bldP spid="10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7765" y="1380484"/>
          <a:ext cx="10150879" cy="4395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Widerbeklagter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Widerkläger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32972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4397" y="3191568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745191" y="316709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23.861,00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25833" y="312106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382,00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54568" y="313297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86609" y="313297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67765" y="385879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604778" y="3854869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745191" y="381730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2000,00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29802" y="373028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24,50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08207" y="3747412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24,50 €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221579" y="376949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24,50 €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16111" y="5032819"/>
            <a:ext cx="186376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10014" y="504312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406,50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96114" y="512420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406,50 €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334618" y="172138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800261" y="4472494"/>
            <a:ext cx="1417283" cy="136204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398946" y="1577084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3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37" grpId="0" animBg="1"/>
      <p:bldP spid="42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1/2	             = 203,25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4403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1146,00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1/2 	                          =  203,25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942,75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203,25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Rest/</a:t>
              </a:r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739,50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203,25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2146915" y="482918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estliche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203,25 €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5349110" y="4133518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9" name="Gefaltete Ecke 38"/>
          <p:cNvSpPr/>
          <p:nvPr/>
        </p:nvSpPr>
        <p:spPr>
          <a:xfrm>
            <a:off x="2702248" y="302144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406,50 €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 flipV="1">
            <a:off x="5276685" y="2596844"/>
            <a:ext cx="1619977" cy="11441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efaltete Ecke 40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29" grpId="0" animBg="1"/>
      <p:bldP spid="39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4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Alle Kosten sind nun gem. § 9 Abs. 3 Nr. 1 GKG fällig. Gem. § 28 Abs. 1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. Ist</a:t>
            </a:r>
          </a:p>
          <a:p>
            <a:r>
              <a:rPr lang="de-DE" sz="2000" dirty="0"/>
              <a:t>	</a:t>
            </a:r>
            <a:r>
              <a:rPr lang="de-DE" sz="2000" dirty="0" smtClean="0"/>
              <a:t>nunmehr eine neue Kostenrechnung die Schlusskostenrechnung, zu erstellen.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88" y="3141840"/>
            <a:ext cx="10150979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sind gem. § 29 Nr. 2 GKG der Klägerin (mit 1/2) und die Beklagte (mit 	1/2) als Übernahmeschuldner</a:t>
            </a:r>
            <a:r>
              <a:rPr lang="de-DE" sz="2000" dirty="0"/>
              <a:t>. </a:t>
            </a:r>
            <a:endParaRPr lang="de-DE" sz="2000" dirty="0" smtClean="0"/>
          </a:p>
          <a:p>
            <a:r>
              <a:rPr lang="de-DE" sz="2000" dirty="0"/>
              <a:t>	</a:t>
            </a:r>
            <a:r>
              <a:rPr lang="de-DE" sz="2000" dirty="0" smtClean="0"/>
              <a:t>(</a:t>
            </a:r>
            <a:r>
              <a:rPr lang="de-DE" sz="2000" dirty="0"/>
              <a:t>Auch </a:t>
            </a:r>
            <a:r>
              <a:rPr lang="de-DE" sz="2000" dirty="0" smtClean="0"/>
              <a:t>Erstschuldner im </a:t>
            </a:r>
            <a:r>
              <a:rPr lang="de-DE" sz="2000" dirty="0"/>
              <a:t>Sinne von § 31 Abs. 2 S.1 GKG, es gibt allerdings keine offenen </a:t>
            </a:r>
            <a:endParaRPr lang="de-DE" sz="2000" dirty="0" smtClean="0"/>
          </a:p>
          <a:p>
            <a:r>
              <a:rPr lang="de-DE" sz="2000" dirty="0"/>
              <a:t> </a:t>
            </a:r>
            <a:r>
              <a:rPr lang="de-DE" sz="2000" dirty="0" smtClean="0"/>
              <a:t>                 Restbeträge</a:t>
            </a:r>
            <a:r>
              <a:rPr lang="de-DE" sz="2000" dirty="0"/>
              <a:t>.)</a:t>
            </a:r>
          </a:p>
          <a:p>
            <a:endParaRPr lang="de-DE" sz="20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2" y="3377293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130631" y="4849589"/>
            <a:ext cx="10486742" cy="1631216"/>
            <a:chOff x="1130631" y="4849589"/>
            <a:chExt cx="10486742" cy="1631216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4849589"/>
              <a:ext cx="10150979" cy="1631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Der von der Klägerin, als Antragsschuldnerin gem. § 22 I S.1 GKG, geleisteter Vorschuss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</a:p>
            <a:p>
              <a:r>
                <a:rPr lang="de-DE" sz="2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      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ist auf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die zu Kosten der Beklagten, im Rahmen der restlichen </a:t>
              </a:r>
              <a:r>
                <a:rPr lang="de-DE" sz="2000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Mithaft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zu verrechnen.</a:t>
              </a:r>
            </a:p>
            <a:p>
              <a:r>
                <a:rPr lang="de-DE" sz="2000" dirty="0"/>
                <a:t>	Die verbleibende Überzahlung wird gem.  § 29 Abs. 3 + 4 S.1 </a:t>
              </a:r>
              <a:r>
                <a:rPr lang="de-DE" sz="2000" dirty="0" err="1"/>
                <a:t>KostVfg</a:t>
              </a:r>
              <a:r>
                <a:rPr lang="de-DE" sz="2000" dirty="0"/>
                <a:t> über </a:t>
              </a:r>
              <a:r>
                <a:rPr lang="de-DE" sz="2000" dirty="0" smtClean="0"/>
                <a:t>den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Prozessbevollmächtigten RA Apfel </a:t>
              </a:r>
              <a:r>
                <a:rPr lang="de-DE" sz="2000" dirty="0"/>
                <a:t>mit </a:t>
              </a:r>
              <a:r>
                <a:rPr lang="de-DE" sz="2000" b="1" dirty="0">
                  <a:solidFill>
                    <a:srgbClr val="FF0000"/>
                  </a:solidFill>
                </a:rPr>
                <a:t>Kost18</a:t>
              </a:r>
              <a:r>
                <a:rPr lang="de-DE" sz="2000" b="1" dirty="0"/>
                <a:t> (</a:t>
              </a:r>
              <a:r>
                <a:rPr lang="de-DE" sz="2000" b="1" dirty="0" err="1"/>
                <a:t>forumSTAR</a:t>
              </a:r>
              <a:r>
                <a:rPr lang="de-DE" sz="2000" b="1" dirty="0"/>
                <a:t> Formular 3648)</a:t>
              </a:r>
              <a:r>
                <a:rPr lang="de-DE" sz="2000" dirty="0"/>
                <a:t>, an </a:t>
              </a:r>
              <a:r>
                <a:rPr lang="de-DE" sz="2000" dirty="0" smtClean="0"/>
                <a:t>die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Klägerin </a:t>
              </a:r>
              <a:r>
                <a:rPr lang="de-DE" sz="2000" dirty="0"/>
                <a:t>erstattet.    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1" y="4998908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288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29193" y="749509"/>
            <a:ext cx="10193311" cy="48601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/>
              <a:t>Herr Sonne, vertreten durch Rechtsanwalt Nebel, reicht Klage, gegen Frau Wolke ein, wegen einer Forderung in Höhe von 6.000,25 EUR ein. </a:t>
            </a:r>
          </a:p>
          <a:p>
            <a:r>
              <a:rPr lang="de-DE"/>
              <a:t>Es wird ein Termin zur mündlichen Verhandlung, durch den Richter, anberaumt und es ergeht folgender Beweisbeschluss: „Die Sachverständige Martina Gründlich soll zur Behauptung des Klägers vernommen werden und wird zum Termin geladen. Der Kläger hat einen hinreichenden Kostenvorschuss in Höhe von 350,00 EUR zu leisten.“</a:t>
            </a:r>
          </a:p>
          <a:p>
            <a:r>
              <a:rPr lang="de-DE"/>
              <a:t>Nach Beweissaufnahme schließen die Parteien folgenden Vergleich: </a:t>
            </a:r>
          </a:p>
          <a:p>
            <a:r>
              <a:rPr lang="de-DE"/>
              <a:t> „1. Die Beklagte zahlt an die Kläger, zum Ausgleich der Forderung, 5.350,00 EUR.</a:t>
            </a:r>
          </a:p>
          <a:p>
            <a:r>
              <a:rPr lang="de-DE"/>
              <a:t>…2. Die Kosten des Rechtsstreits werden gegeneinander aufgehoben.</a:t>
            </a:r>
          </a:p>
          <a:p>
            <a:r>
              <a:rPr lang="de-DE"/>
              <a:t>…3. Der Vergleichswert übersteigt den Streitwert um 1000,00 EUR.“</a:t>
            </a:r>
          </a:p>
          <a:p>
            <a:r>
              <a:rPr lang="de-DE"/>
              <a:t> </a:t>
            </a:r>
          </a:p>
          <a:p>
            <a:r>
              <a:rPr lang="de-DE"/>
              <a:t>Die Sachverständige wird antragsgemäß in Höhe von 423,00 EUR entschädigt.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2432027" y="5025928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0944963">
            <a:off x="4453519" y="507970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003370" y="512046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5864237" y="5124205"/>
            <a:ext cx="1603251" cy="155505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SV-Vorschuss-KR</a:t>
            </a:r>
          </a:p>
        </p:txBody>
      </p:sp>
    </p:spTree>
    <p:extLst>
      <p:ext uri="{BB962C8B-B14F-4D97-AF65-F5344CB8AC3E}">
        <p14:creationId xmlns:p14="http://schemas.microsoft.com/office/powerpoint/2010/main" val="26535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9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52771"/>
              </p:ext>
            </p:extLst>
          </p:nvPr>
        </p:nvGraphicFramePr>
        <p:xfrm>
          <a:off x="1469036" y="2051065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de-DE" sz="2000" b="1" dirty="0" smtClean="0">
                <a:solidFill>
                  <a:schemeClr val="tx1"/>
                </a:solidFill>
              </a:rPr>
              <a:t>KR Vorschuss</a:t>
            </a:r>
            <a:endParaRPr lang="de-DE" sz="2000" b="1" dirty="0">
              <a:solidFill>
                <a:schemeClr val="tx1"/>
              </a:solidFill>
            </a:endParaRPr>
          </a:p>
          <a:p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519596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12920" y="3447363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83351" y="3510879"/>
            <a:ext cx="2183608" cy="627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</p:txBody>
      </p:sp>
    </p:spTree>
    <p:extLst>
      <p:ext uri="{BB962C8B-B14F-4D97-AF65-F5344CB8AC3E}">
        <p14:creationId xmlns:p14="http://schemas.microsoft.com/office/powerpoint/2010/main" val="335563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</a:t>
            </a:r>
            <a:r>
              <a:rPr lang="de-DE" sz="2000" dirty="0" smtClean="0">
                <a:solidFill>
                  <a:srgbClr val="C00000"/>
                </a:solidFill>
              </a:rPr>
              <a:t>Kläger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110059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735,00 </a:t>
            </a:r>
            <a:r>
              <a:rPr lang="de-DE" sz="2000" dirty="0"/>
              <a:t>EUR zu fordern. Sie wird 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Prozessbevollmächtigten </a:t>
            </a:r>
            <a:r>
              <a:rPr lang="de-DE" sz="2000" dirty="0" smtClean="0"/>
              <a:t>des Klägers erfordert</a:t>
            </a:r>
            <a:r>
              <a:rPr lang="de-DE" sz="2000" dirty="0"/>
              <a:t>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42239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18286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Sachverständiger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87724" y="354114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350,00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350,00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4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3" grpId="0" animBg="1"/>
      <p:bldP spid="15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3" y="2352803"/>
            <a:ext cx="10486742" cy="707886"/>
            <a:chOff x="1130633" y="2352803"/>
            <a:chExt cx="10486742" cy="707886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52803"/>
              <a:ext cx="10150979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</a:t>
              </a:r>
              <a:r>
                <a:rPr lang="de-DE" sz="2000" dirty="0"/>
                <a:t>Fälligkeit der Sachverständigenauslagen tritt gem. § 9 Abs. 2 GKG mit Erlass einer </a:t>
              </a:r>
              <a:r>
                <a:rPr lang="de-DE" sz="2000" dirty="0" smtClean="0"/>
                <a:t>	Kostenentscheidung </a:t>
              </a:r>
              <a:r>
                <a:rPr lang="de-DE" sz="2000" dirty="0"/>
                <a:t>oder bei anderweitiger Verfahrensbeendigung ein.</a:t>
              </a:r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3" y="2364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der 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</a:t>
              </a:r>
              <a:r>
                <a:rPr lang="de-DE" sz="2000" dirty="0" smtClean="0"/>
                <a:t>  </a:t>
              </a:r>
              <a:r>
                <a:rPr lang="de-DE" sz="2000" b="1" dirty="0" smtClean="0"/>
                <a:t>gem. </a:t>
              </a:r>
              <a:r>
                <a:rPr lang="de-DE" sz="2000" b="1" dirty="0"/>
                <a:t>§ 17 Abs. 1 S. 1 GKG</a:t>
              </a:r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2" y="3899650"/>
            <a:ext cx="10486741" cy="1631216"/>
            <a:chOff x="1130632" y="3899650"/>
            <a:chExt cx="10486741" cy="1631216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3899650"/>
              <a:ext cx="10150979" cy="1631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Die </a:t>
              </a:r>
              <a:r>
                <a:rPr lang="de-DE" sz="2000" dirty="0"/>
                <a:t>Einforderung erfolgt im Wege des Kostenvorschusses mittels Kostennachricht </a:t>
              </a:r>
              <a:r>
                <a:rPr lang="de-DE" sz="2000" dirty="0" smtClean="0"/>
                <a:t>	Kost40 gem</a:t>
              </a:r>
              <a:r>
                <a:rPr lang="de-DE" sz="2000" dirty="0"/>
                <a:t>. §§ 4 Abs. 2</a:t>
              </a:r>
              <a:r>
                <a:rPr lang="de-DE" sz="2000" dirty="0" smtClean="0"/>
                <a:t>, 15 </a:t>
              </a:r>
              <a:r>
                <a:rPr lang="de-DE" sz="2000" dirty="0"/>
                <a:t>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</a:t>
              </a:r>
              <a:r>
                <a:rPr lang="de-DE" sz="2000" dirty="0" smtClean="0"/>
                <a:t>	Prozessbevollmächtigten des </a:t>
              </a:r>
              <a:r>
                <a:rPr lang="de-DE" sz="2000" dirty="0"/>
                <a:t>Klägers, RA </a:t>
              </a:r>
              <a:r>
                <a:rPr lang="de-DE" sz="2000" dirty="0" smtClean="0"/>
                <a:t>Nebel. Der </a:t>
              </a:r>
              <a:r>
                <a:rPr lang="de-DE" sz="2000" dirty="0"/>
                <a:t>Beweisbeschluss enthält </a:t>
              </a:r>
              <a:r>
                <a:rPr lang="de-DE" sz="2000" u="sng" dirty="0"/>
                <a:t>keine</a:t>
              </a:r>
              <a:r>
                <a:rPr lang="de-DE" sz="2000" dirty="0"/>
                <a:t> </a:t>
              </a:r>
              <a:r>
                <a:rPr lang="de-DE" sz="2000" dirty="0" smtClean="0"/>
                <a:t>	Zahlungsfrist</a:t>
              </a:r>
              <a:r>
                <a:rPr lang="de-DE" sz="2000" dirty="0"/>
                <a:t>, so dass die </a:t>
              </a:r>
              <a:r>
                <a:rPr lang="de-DE" sz="2000" dirty="0" smtClean="0"/>
                <a:t>Kostenrechnung gem</a:t>
              </a:r>
              <a:r>
                <a:rPr lang="de-DE" sz="2000" dirty="0"/>
                <a:t>. § 26 </a:t>
              </a:r>
              <a:r>
                <a:rPr lang="de-DE" sz="2000" dirty="0" smtClean="0"/>
                <a:t>Abs</a:t>
              </a:r>
              <a:r>
                <a:rPr lang="de-DE" sz="2000" dirty="0"/>
                <a:t>. 3 </a:t>
              </a:r>
              <a:r>
                <a:rPr lang="de-DE" sz="2000" dirty="0" err="1" smtClean="0"/>
                <a:t>KostVfg</a:t>
              </a:r>
              <a:r>
                <a:rPr lang="de-DE" sz="2000" dirty="0" smtClean="0"/>
                <a:t> </a:t>
              </a:r>
              <a:r>
                <a:rPr lang="de-DE" sz="2000" u="sng" dirty="0" smtClean="0"/>
                <a:t>nicht</a:t>
              </a:r>
              <a:r>
                <a:rPr lang="de-DE" sz="2000" dirty="0" smtClean="0"/>
                <a:t> 	unterbleiben </a:t>
              </a:r>
              <a:r>
                <a:rPr lang="de-DE" sz="2000" dirty="0"/>
                <a:t>kann.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2" y="393864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8010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31551"/>
              </p:ext>
            </p:extLst>
          </p:nvPr>
        </p:nvGraphicFramePr>
        <p:xfrm>
          <a:off x="1467765" y="1380484"/>
          <a:ext cx="10150879" cy="4395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10545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35606" y="317776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5" y="318378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71235" y="313185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11093" y="31358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11161" y="314261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87386" y="389052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67765" y="45119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70406" y="3890520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05285" y="375774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69705" y="3790083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50905" y="381030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355210" y="376870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84284" y="4383395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71235" y="4453722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28439" y="4483729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423,00 €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472399" y="44673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683,00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5193619" y="4290590"/>
            <a:ext cx="1417283" cy="136204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Mindest-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34 II GKG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20613" y="52379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683 €…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280924" y="468526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0" grpId="0" animBg="1"/>
      <p:bldP spid="42" grpId="0" animBg="1"/>
      <p:bldP spid="43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1113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Bereits gezahlt: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½                                    =  341,50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273393" y="259637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959,00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½                                                   =  341,50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070204" y="3836130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617,50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029953" y="451597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341,50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014583" y="5114330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276,00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319267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341,50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919011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479628" y="529724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341,50 €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13260409">
            <a:off x="6252177" y="2338331"/>
            <a:ext cx="269031" cy="2789189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2527692" y="524023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341,50 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683 €…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3614"/>
              </p:ext>
            </p:extLst>
          </p:nvPr>
        </p:nvGraphicFramePr>
        <p:xfrm>
          <a:off x="1526458" y="2091891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855131" y="3698225"/>
            <a:ext cx="155148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15.899,00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238597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326615" y="2369082"/>
            <a:ext cx="10290760" cy="666289"/>
            <a:chOff x="1326615" y="2369082"/>
            <a:chExt cx="1029076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83581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1"/>
              <a:r>
                <a:rPr lang="de-DE" dirty="0" smtClean="0"/>
                <a:t>	Alle Kosten sind nun gem. § 9 Abs. </a:t>
              </a:r>
              <a:r>
                <a:rPr lang="de-DE" smtClean="0"/>
                <a:t>3 </a:t>
              </a:r>
              <a:r>
                <a:rPr lang="de-DE" dirty="0" smtClean="0"/>
                <a:t>Nr. 2 GKG fällig. Gem. § 28 Abs. 1 </a:t>
              </a:r>
              <a:r>
                <a:rPr lang="de-DE" dirty="0" err="1" smtClean="0"/>
                <a:t>KostVfg</a:t>
              </a:r>
              <a:r>
                <a:rPr lang="de-DE" dirty="0" smtClean="0"/>
                <a:t>. ist nunmehr eine 	neue Kostenrechnung die Schlusskostenrechnung, zu erstellen.</a:t>
              </a:r>
              <a:endParaRPr lang="de-DE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326615" y="2369082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326614" y="3272131"/>
            <a:ext cx="10290758" cy="923330"/>
            <a:chOff x="1326614" y="3272131"/>
            <a:chExt cx="10290758" cy="923330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3" y="3272131"/>
              <a:ext cx="10150979" cy="9233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b) 	Kostenschuldner sind beide Parteien (je ½) gem. § 29 Nr. 2  GKG als Übernahmeschuldner </a:t>
              </a:r>
            </a:p>
            <a:p>
              <a:r>
                <a:rPr lang="de-DE" dirty="0"/>
                <a:t>	</a:t>
              </a:r>
              <a:r>
                <a:rPr lang="de-DE" dirty="0" smtClean="0"/>
                <a:t>(Auch Erstschuldner im Sinne von § 31 Abs. 2 S.1 GKG, es gibt allerdings keine offenen 	Restbeträge.)</a:t>
              </a:r>
              <a:endParaRPr lang="de-DE" dirty="0"/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326614" y="329328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326613" y="4453375"/>
            <a:ext cx="10290759" cy="1631216"/>
            <a:chOff x="1326613" y="4453375"/>
            <a:chExt cx="10290759" cy="1631216"/>
          </a:xfrm>
        </p:grpSpPr>
        <p:sp>
          <p:nvSpPr>
            <p:cNvPr id="18" name="Rectangle 1"/>
            <p:cNvSpPr>
              <a:spLocks noChangeArrowheads="1"/>
            </p:cNvSpPr>
            <p:nvPr/>
          </p:nvSpPr>
          <p:spPr bwMode="auto">
            <a:xfrm>
              <a:off x="1466393" y="4453375"/>
              <a:ext cx="10150979" cy="1631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Der von der Klägerin, als Antragsschuldnerin gem. § 22 I S.1 GKG, geleisteter Vorschuss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</a:p>
            <a:p>
              <a:r>
                <a:rPr lang="de-DE" sz="2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      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ist auf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die zu Kosten der Beklagten, im Rahmen der restlichen </a:t>
              </a:r>
              <a:r>
                <a:rPr lang="de-DE" sz="2000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Mithaft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zu verrechnen.</a:t>
              </a:r>
            </a:p>
            <a:p>
              <a:r>
                <a:rPr lang="de-DE" sz="2000" dirty="0"/>
                <a:t>	Die verbleibende Überzahlung wird gem.  § 29 Abs. 3 + 4 S.1 </a:t>
              </a:r>
              <a:r>
                <a:rPr lang="de-DE" sz="2000" dirty="0" err="1"/>
                <a:t>KostVfg</a:t>
              </a:r>
              <a:r>
                <a:rPr lang="de-DE" sz="2000" dirty="0"/>
                <a:t> über </a:t>
              </a:r>
              <a:r>
                <a:rPr lang="de-DE" sz="2000" dirty="0" smtClean="0"/>
                <a:t>den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Prozessbevollmächtigten RA Apfel </a:t>
              </a:r>
              <a:r>
                <a:rPr lang="de-DE" sz="2000" dirty="0"/>
                <a:t>mit </a:t>
              </a:r>
              <a:r>
                <a:rPr lang="de-DE" sz="2000" b="1" dirty="0">
                  <a:solidFill>
                    <a:srgbClr val="FF0000"/>
                  </a:solidFill>
                </a:rPr>
                <a:t>Kost18</a:t>
              </a:r>
              <a:r>
                <a:rPr lang="de-DE" sz="2000" b="1" dirty="0"/>
                <a:t> (</a:t>
              </a:r>
              <a:r>
                <a:rPr lang="de-DE" sz="2000" b="1" dirty="0" err="1"/>
                <a:t>forumSTAR</a:t>
              </a:r>
              <a:r>
                <a:rPr lang="de-DE" sz="2000" b="1" dirty="0"/>
                <a:t> Formular 3648)</a:t>
              </a:r>
              <a:r>
                <a:rPr lang="de-DE" sz="2000" dirty="0"/>
                <a:t>, an </a:t>
              </a:r>
              <a:r>
                <a:rPr lang="de-DE" sz="2000" dirty="0" smtClean="0"/>
                <a:t>die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Klägerin </a:t>
              </a:r>
              <a:r>
                <a:rPr lang="de-DE" sz="2000" dirty="0"/>
                <a:t>erstattet.    </a:t>
              </a:r>
            </a:p>
          </p:txBody>
        </p:sp>
        <p:sp>
          <p:nvSpPr>
            <p:cNvPr id="17" name="Flussdiagramm: Verbinder 16"/>
            <p:cNvSpPr/>
            <p:nvPr/>
          </p:nvSpPr>
          <p:spPr>
            <a:xfrm>
              <a:off x="1326613" y="449282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1002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</a:t>
            </a:r>
            <a:r>
              <a:rPr lang="de-DE" sz="2000" dirty="0" smtClean="0">
                <a:solidFill>
                  <a:srgbClr val="C00000"/>
                </a:solidFill>
              </a:rPr>
              <a:t>Kläger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110059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972,00 </a:t>
            </a:r>
            <a:r>
              <a:rPr lang="de-DE" sz="2000" dirty="0"/>
              <a:t>EUR zu fordern. Sie wird 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Prozessbevollmächtigten </a:t>
            </a:r>
            <a:r>
              <a:rPr lang="de-DE" sz="2000" dirty="0" smtClean="0"/>
              <a:t>des Klägers </a:t>
            </a:r>
            <a:r>
              <a:rPr lang="de-DE" sz="2000" dirty="0"/>
              <a:t>erfordert.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952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90582" y="23150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819886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52484" y="500361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324,00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69034" y="3792138"/>
            <a:ext cx="912289" cy="3020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631914" y="3642205"/>
            <a:ext cx="2379203" cy="921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allg.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1-fache Gebühr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806407" y="391584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324,00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231136" y="390037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15.899,00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8871980" y="3806833"/>
            <a:ext cx="183406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voll/keine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590273">
            <a:off x="548224" y="4413469"/>
            <a:ext cx="1473356" cy="14491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Reduzierung der Gebühr, wegen Vergleich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60%	             = 194,40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40%  	                     =  129,60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842,40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194,40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648,00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194,40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Gruppieren 28"/>
          <p:cNvGrpSpPr/>
          <p:nvPr/>
        </p:nvGrpSpPr>
        <p:grpSpPr>
          <a:xfrm>
            <a:off x="5349110" y="4032232"/>
            <a:ext cx="4431106" cy="1128668"/>
            <a:chOff x="7213555" y="5259475"/>
            <a:chExt cx="4431106" cy="1128668"/>
          </a:xfrm>
        </p:grpSpPr>
        <p:sp>
          <p:nvSpPr>
            <p:cNvPr id="30" name="Rechteck 29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7" name="Gleichschenkliges Dreieck 36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8" name="Gefaltete Ecke 37"/>
          <p:cNvSpPr/>
          <p:nvPr/>
        </p:nvSpPr>
        <p:spPr>
          <a:xfrm>
            <a:off x="2146915" y="482918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estliche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194,40 €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3759121" y="167737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324,00 €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 flipV="1">
            <a:off x="5276685" y="2596844"/>
            <a:ext cx="1619977" cy="11441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Gefaltete Ecke 39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Alle Kosten sind nun gem. § 9 Abs. 3 Nr. 2 GKG fällig. Gem. § 28 Abs. 1 </a:t>
            </a:r>
            <a:r>
              <a:rPr lang="de-DE" dirty="0" err="1" smtClean="0"/>
              <a:t>KostVfg</a:t>
            </a:r>
            <a:r>
              <a:rPr lang="de-DE" dirty="0" smtClean="0"/>
              <a:t>. ist nunmehr eine neue Kostenrechnung die Schlusskostenrechnung, zu erstellen.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4083" y="3185527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beide Parteien (Kl. mit 40%, Bekl. Mit 60%) gem. § 29 Nr. 2  GKG als</a:t>
            </a:r>
          </a:p>
          <a:p>
            <a:r>
              <a:rPr lang="de-DE" dirty="0"/>
              <a:t> </a:t>
            </a:r>
            <a:r>
              <a:rPr lang="de-DE" dirty="0" smtClean="0"/>
              <a:t>    Übernahmeschuldner </a:t>
            </a:r>
          </a:p>
          <a:p>
            <a:r>
              <a:rPr lang="de-DE" dirty="0"/>
              <a:t> </a:t>
            </a:r>
            <a:r>
              <a:rPr lang="de-DE" dirty="0" smtClean="0"/>
              <a:t>    (Auch Erstschuldner im Sinne von § 31 Abs. 2 S.1 GKG, es gibt allerdings keine offenen Restbeträge.)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Flussdiagramm: Verbinder 13"/>
          <p:cNvSpPr/>
          <p:nvPr/>
        </p:nvSpPr>
        <p:spPr>
          <a:xfrm>
            <a:off x="1128327" y="2284031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7" name="Flussdiagramm: Verbinder 16"/>
          <p:cNvSpPr/>
          <p:nvPr/>
        </p:nvSpPr>
        <p:spPr>
          <a:xfrm>
            <a:off x="1128328" y="3037302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464083" y="4303240"/>
            <a:ext cx="10150979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von der Klägerin, als Antragsschuldnerin gem. § 22 I S.1 GKG, geleisteter Vorschuss 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de-D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auf 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zu Kosten der Beklagten, im Rahmen der restlichen </a:t>
            </a:r>
            <a:r>
              <a:rPr lang="de-DE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zu verrechnen.</a:t>
            </a:r>
          </a:p>
          <a:p>
            <a:r>
              <a:rPr lang="de-DE" sz="2000" dirty="0"/>
              <a:t>	Die verbleibende Überzahlung wird gem.  § 29 Abs. 3 + 4 S.1 </a:t>
            </a:r>
            <a:r>
              <a:rPr lang="de-DE" sz="2000" dirty="0" err="1"/>
              <a:t>KostVfg</a:t>
            </a:r>
            <a:r>
              <a:rPr lang="de-DE" sz="2000" dirty="0"/>
              <a:t> über </a:t>
            </a:r>
            <a:r>
              <a:rPr lang="de-DE" sz="2000" dirty="0" smtClean="0"/>
              <a:t>den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    Prozessbevollmächtigten RA Apfel </a:t>
            </a:r>
            <a:r>
              <a:rPr lang="de-DE" sz="2000" dirty="0"/>
              <a:t>mit </a:t>
            </a:r>
            <a:r>
              <a:rPr lang="de-DE" sz="2000" b="1" dirty="0">
                <a:solidFill>
                  <a:srgbClr val="FF0000"/>
                </a:solidFill>
              </a:rPr>
              <a:t>Kost18</a:t>
            </a:r>
            <a:r>
              <a:rPr lang="de-DE" sz="2000" b="1" dirty="0"/>
              <a:t> (</a:t>
            </a:r>
            <a:r>
              <a:rPr lang="de-DE" sz="2000" b="1" dirty="0" err="1"/>
              <a:t>forumSTAR</a:t>
            </a:r>
            <a:r>
              <a:rPr lang="de-DE" sz="2000" b="1" dirty="0"/>
              <a:t> Formular 3648)</a:t>
            </a:r>
            <a:r>
              <a:rPr lang="de-DE" sz="2000" dirty="0"/>
              <a:t>, an </a:t>
            </a:r>
            <a:r>
              <a:rPr lang="de-DE" sz="2000" dirty="0" smtClean="0"/>
              <a:t>die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    Klägerin </a:t>
            </a:r>
            <a:r>
              <a:rPr lang="de-DE" sz="2000" dirty="0"/>
              <a:t>erstattet.    </a:t>
            </a:r>
          </a:p>
        </p:txBody>
      </p:sp>
      <p:sp>
        <p:nvSpPr>
          <p:cNvPr id="18" name="Flussdiagramm: Verbinder 17"/>
          <p:cNvSpPr/>
          <p:nvPr/>
        </p:nvSpPr>
        <p:spPr>
          <a:xfrm>
            <a:off x="1128327" y="4162821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35524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154788" y="983646"/>
            <a:ext cx="10148340" cy="38951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Frau Obst, vertreten durch Rechtsanwalt Apfel, reicht Klage gegen Frau Gurke, wegen einer Forderung in Höhe von 19.867,00 EUR nebst Zinsen in der Höhe von 5 Prozentpunkten über dem jeweiligen Basiszinssatz seit dem 12.01.2022.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Im Verhandlungstermin schließen die Parteien folgenden Vergleich:</a:t>
            </a:r>
          </a:p>
          <a:p>
            <a:r>
              <a:rPr lang="de-DE" dirty="0"/>
              <a:t>„1. Die Beklagte zahlt an die Kläger, zum Ausgleich der Forderung, 18.000,00 EUR.</a:t>
            </a:r>
          </a:p>
          <a:p>
            <a:r>
              <a:rPr lang="de-DE" dirty="0"/>
              <a:t>…2. Die Kosten des Rechtsstreits werden gegeneinander aufgehoben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/>
              <a:t>…3. Der Vergleichswert übersteigt den Streitwert um 2000,00 EUR</a:t>
            </a:r>
            <a:r>
              <a:rPr lang="de-DE" dirty="0" smtClean="0"/>
              <a:t>.“</a:t>
            </a:r>
            <a:endParaRPr lang="de-DE" dirty="0"/>
          </a:p>
          <a:p>
            <a:r>
              <a:rPr lang="de-DE" dirty="0"/>
              <a:t> 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4605024" y="4929921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0944963">
            <a:off x="6673923" y="496833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525647" y="4877205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6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3614"/>
              </p:ext>
            </p:extLst>
          </p:nvPr>
        </p:nvGraphicFramePr>
        <p:xfrm>
          <a:off x="1526458" y="2091891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855131" y="3698225"/>
            <a:ext cx="155148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19.867,00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1146,00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238597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1146,00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02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die </a:t>
            </a:r>
            <a:r>
              <a:rPr lang="de-DE" sz="2000" dirty="0" smtClean="0">
                <a:solidFill>
                  <a:srgbClr val="C00000"/>
                </a:solidFill>
              </a:rPr>
              <a:t>Klägerin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110059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1146,00 </a:t>
            </a:r>
            <a:r>
              <a:rPr lang="de-DE" sz="2000" dirty="0"/>
              <a:t>EUR zu fordern. Sie wird 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Prozessbevollmächtigten </a:t>
            </a:r>
            <a:r>
              <a:rPr lang="de-DE" sz="2000" dirty="0" smtClean="0"/>
              <a:t>der Klägerin </a:t>
            </a:r>
            <a:r>
              <a:rPr lang="de-DE" sz="2000" dirty="0"/>
              <a:t>erfordert.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91024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2056</Words>
  <Application>Microsoft Office PowerPoint</Application>
  <PresentationFormat>Breitbild</PresentationFormat>
  <Paragraphs>466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94</cp:revision>
  <cp:lastPrinted>2023-10-26T09:55:40Z</cp:lastPrinted>
  <dcterms:created xsi:type="dcterms:W3CDTF">2023-10-24T11:11:57Z</dcterms:created>
  <dcterms:modified xsi:type="dcterms:W3CDTF">2024-03-15T09:16:12Z</dcterms:modified>
</cp:coreProperties>
</file>