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3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60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3D17F9-FC6F-496C-A800-D238553E08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D6F4CCA-DA36-476F-907E-328E805607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16AB541-2557-4470-BA14-38D2878BE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17.01.2025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C3E964F-61D8-4DC0-8837-016902854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899E3B6-878E-4033-8E31-9CC128EC0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5340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A1343B-5206-4CC9-BEE3-943255AE7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4617EC8-2B09-4F9D-B5A1-A2B99FAEFD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9541D5C-37CD-4094-BDFE-7942B80A2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17.01.2025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9B8FA8D-3073-4335-9987-483C5F4A8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C25683C-CD0A-4B95-8680-0781C0997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7607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EC5F252-2992-46B7-B573-06E91B3C71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066CF43-4421-421B-9A8F-D2B97C215F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46D4E1D-8F5D-4CF8-82D2-85B33FA72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17.01.2025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7F39A26-D13A-4400-AED1-DF55ABB05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07705AF-B78D-4A09-9BD3-92BFEB5C3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8029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CE2EC5-48A2-4F56-8A0C-56C3FB359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F901CF8-7A62-49CD-A741-5207140D95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8849245-9A67-4D31-BB05-053F95189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17.01.2025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8D8DB57-3C5F-49D6-A8A5-841694B4E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B783A83-3CB0-428D-B007-87DED1644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626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DD0E3B-74D4-47B0-9A53-3342146B6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F97932F-5B50-4341-A7B2-802EB64CA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020A949-A9D3-4A30-953C-7F119BBE4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17.01.2025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E93653-3613-4A8A-8E89-5F9FE6FE2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5721F8D-F1B6-46D0-90A0-1A666C62F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2681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73C9ED-89CE-4C68-A498-AD09BD43D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3070962-D92E-42D1-8224-90A335555D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FF116D5-012D-4226-BA75-56D50D1EB4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4AA66F6-F21A-4480-8ACE-136A79664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17.01.2025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485DAFB-9FB9-4316-9172-C2FBEB85E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68BEBDC-00BE-4C6D-BDDF-42428E3D8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9295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B1184C-5F8F-4377-85AD-C3433099F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A3F3FAD-DD5D-416A-B8FD-F7C1A937EA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DDF30C5-EB2C-4AD2-9E85-AB7EBB0DBC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1370E74-437F-4A38-B67D-E1719BF93E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4288219-BDBB-4D92-A8A6-2CB2E24513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9A552D0-243F-444B-92FC-9A7B13B88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17.01.2025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FB86493-0D26-45C3-BE1F-FF098CDD9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F1185C9-758B-4926-A509-DA098D865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2948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18138C-1993-4A5D-837E-0B775F14F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8A3D88E-3944-4D4A-8ACF-F2D27F1F5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17.01.2025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41CB50F-A4EB-4E90-8CF3-AAD83F53C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1F128F0-4191-4048-AA34-9A35E5D00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6132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C0C0AD7-7DDE-48A9-BDF3-181726979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17.01.2025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BBF7D6A-F87B-440F-A50B-E9ACC9F8B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A5247CF-D0F8-45D1-9AB4-D766B5ECE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840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BDA2DD-85AF-47F4-B6B6-5203CC9B7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5FDDDE6-5CF3-4389-80EA-F14C5E72D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829E6E0-D054-4DE0-BC8B-CCE8C2B047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49DDD2C-47EE-4296-842C-9761150B2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17.01.2025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514C211-2C2D-4EFC-BD74-48DB74713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1E187C5-0B5D-4CA1-B0DE-B6304B193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8196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459410-A12F-46B2-B8CF-8BEA4C098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64A7637-FF37-4F45-BB11-9A24829230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B5F4AE9-539B-46A5-86F6-F3A5B8DC5A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E733F17-F0E5-4341-B020-DD9F9DF8F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17.01.2025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54DA66-955E-4B31-B894-91327F722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7E8FD1A-4A11-42B3-8C1B-1175271D1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8201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323CEA1-0EB8-4EDF-998B-2A3329BF6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C659617-B1C1-4541-99CA-8A6347285B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AC2F94D-DEE6-4EBD-A580-6A7BA59BFB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81235-19C1-4E0E-A222-AF852201EB24}" type="datetimeFigureOut">
              <a:rPr lang="de-DE" smtClean="0"/>
              <a:t>17.01.2025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FA43B8-7347-47A2-84A1-36F6FD5813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F551DDF-2344-4F46-A6CF-54E125B7C6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0223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AB3D67C3-C61B-4A84-A09E-7BC1DFF5E422}"/>
              </a:ext>
            </a:extLst>
          </p:cNvPr>
          <p:cNvSpPr/>
          <p:nvPr/>
        </p:nvSpPr>
        <p:spPr>
          <a:xfrm>
            <a:off x="537029" y="1204686"/>
            <a:ext cx="11117942" cy="53470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>
                <a:solidFill>
                  <a:schemeClr val="tx1"/>
                </a:solidFill>
              </a:rPr>
              <a:t>Das Gericht kann durch einstweilige Anordnung eine _________________________  treffen, soweit dies gerechtfertigt ist und ein ___________________________für ein ____________________________ besteht (§ ________ I </a:t>
            </a:r>
            <a:r>
              <a:rPr lang="de-DE" sz="2000" dirty="0" err="1">
                <a:solidFill>
                  <a:schemeClr val="tx1"/>
                </a:solidFill>
              </a:rPr>
              <a:t>FamFG</a:t>
            </a:r>
            <a:r>
              <a:rPr lang="de-DE" sz="2000" dirty="0">
                <a:solidFill>
                  <a:schemeClr val="tx1"/>
                </a:solidFill>
              </a:rPr>
              <a:t>). Ein bestehender Zustand kann _____________________ oder _____________________________ werden. </a:t>
            </a:r>
          </a:p>
          <a:p>
            <a:r>
              <a:rPr lang="de-DE" sz="2000" dirty="0">
                <a:solidFill>
                  <a:schemeClr val="tx1"/>
                </a:solidFill>
              </a:rPr>
              <a:t>Einem Beteiligten kann eine Handlung _______________________________.</a:t>
            </a:r>
          </a:p>
          <a:p>
            <a:r>
              <a:rPr lang="de-DE" sz="2000" dirty="0">
                <a:solidFill>
                  <a:schemeClr val="tx1"/>
                </a:solidFill>
              </a:rPr>
              <a:t>Ein Hauptsacheverfahren muss ________________________________ eingeleitet werden. </a:t>
            </a:r>
          </a:p>
          <a:p>
            <a:r>
              <a:rPr lang="de-DE" sz="2000" dirty="0">
                <a:solidFill>
                  <a:schemeClr val="tx1"/>
                </a:solidFill>
              </a:rPr>
              <a:t>Oftmals werden bereits in den Verfahren der einstweiligen Anordnung die wesentlichen Regelungen und Entscheidungen getroffen. In den Verfahren im Wege der einstweiligen Anordnung besteht __________________________________ (§ ________ IV Nr. 1 </a:t>
            </a:r>
            <a:r>
              <a:rPr lang="de-DE" sz="2000" dirty="0" err="1">
                <a:solidFill>
                  <a:schemeClr val="tx1"/>
                </a:solidFill>
              </a:rPr>
              <a:t>FamFG</a:t>
            </a:r>
            <a:r>
              <a:rPr lang="de-DE" sz="2000" dirty="0">
                <a:solidFill>
                  <a:schemeClr val="tx1"/>
                </a:solidFill>
              </a:rPr>
              <a:t>).</a:t>
            </a:r>
          </a:p>
          <a:p>
            <a:r>
              <a:rPr lang="de-DE" sz="2000" dirty="0">
                <a:solidFill>
                  <a:schemeClr val="tx1"/>
                </a:solidFill>
              </a:rPr>
              <a:t>Die ________________________ Zuständigkeit ist in § __________ </a:t>
            </a:r>
            <a:r>
              <a:rPr lang="de-DE" sz="2000" dirty="0" err="1">
                <a:solidFill>
                  <a:schemeClr val="tx1"/>
                </a:solidFill>
              </a:rPr>
              <a:t>FamFG</a:t>
            </a:r>
            <a:r>
              <a:rPr lang="de-DE" sz="2000" dirty="0">
                <a:solidFill>
                  <a:schemeClr val="tx1"/>
                </a:solidFill>
              </a:rPr>
              <a:t> geregelt.</a:t>
            </a:r>
          </a:p>
          <a:p>
            <a:r>
              <a:rPr lang="de-DE" sz="2000" dirty="0">
                <a:solidFill>
                  <a:schemeClr val="tx1"/>
                </a:solidFill>
              </a:rPr>
              <a:t>Die einstweilige Anordnung wird nur auf ________________________ erlassen, wenn das entsprechende Hauptsacheverfahren auch ein Antragsverfahren ist. Der Antrag ist zu ________________________ und die ____________________________ für die Anordnung ist glaubhaft zu machen. Das Verfahren richtet sich nach den Vorschriften, die für eine entsprechende Hauptsache gelten.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2899732" y="84289"/>
            <a:ext cx="6472988" cy="55434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Einstweilige Anordnung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21264979">
            <a:off x="10259816" y="195191"/>
            <a:ext cx="1483428" cy="132348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A21</a:t>
            </a:r>
          </a:p>
        </p:txBody>
      </p:sp>
      <p:sp>
        <p:nvSpPr>
          <p:cNvPr id="4" name="Sprechblase: oval 3">
            <a:extLst>
              <a:ext uri="{FF2B5EF4-FFF2-40B4-BE49-F238E27FC236}">
                <a16:creationId xmlns:a16="http://schemas.microsoft.com/office/drawing/2014/main" id="{F646CFF5-986F-4D51-8F9C-91829DFB38F1}"/>
              </a:ext>
            </a:extLst>
          </p:cNvPr>
          <p:cNvSpPr/>
          <p:nvPr/>
        </p:nvSpPr>
        <p:spPr>
          <a:xfrm>
            <a:off x="537029" y="237821"/>
            <a:ext cx="1949589" cy="734636"/>
          </a:xfrm>
          <a:prstGeom prst="wedgeEllipseCallout">
            <a:avLst>
              <a:gd name="adj1" fmla="val 73277"/>
              <a:gd name="adj2" fmla="val -3097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/>
              <a:t>Lückentext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212F5743-2CF5-4F52-8875-4A174BF02C98}"/>
              </a:ext>
            </a:extLst>
          </p:cNvPr>
          <p:cNvSpPr/>
          <p:nvPr/>
        </p:nvSpPr>
        <p:spPr>
          <a:xfrm>
            <a:off x="6096000" y="1737311"/>
            <a:ext cx="3168113" cy="26964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/>
              <a:t>vorläufige Maßnahme 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AB7B6DA4-1988-42D5-981C-5E5FFCFAC6F8}"/>
              </a:ext>
            </a:extLst>
          </p:cNvPr>
          <p:cNvSpPr/>
          <p:nvPr/>
        </p:nvSpPr>
        <p:spPr>
          <a:xfrm>
            <a:off x="3234543" y="2025266"/>
            <a:ext cx="3284514" cy="26964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/>
              <a:t>dringendes Bedürfnis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86B95DAD-DBE8-4A81-90F8-715602AF8CE3}"/>
              </a:ext>
            </a:extLst>
          </p:cNvPr>
          <p:cNvSpPr/>
          <p:nvPr/>
        </p:nvSpPr>
        <p:spPr>
          <a:xfrm>
            <a:off x="7444757" y="2027843"/>
            <a:ext cx="3284514" cy="26964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/>
              <a:t>sofortiges Tätigwerden 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26C257FB-61CE-49AA-83BC-45B6D6B0E58D}"/>
              </a:ext>
            </a:extLst>
          </p:cNvPr>
          <p:cNvSpPr/>
          <p:nvPr/>
        </p:nvSpPr>
        <p:spPr>
          <a:xfrm>
            <a:off x="1773714" y="2396513"/>
            <a:ext cx="712904" cy="26964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49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D81D7A19-1829-4689-93AF-060CAB57F9A6}"/>
              </a:ext>
            </a:extLst>
          </p:cNvPr>
          <p:cNvSpPr/>
          <p:nvPr/>
        </p:nvSpPr>
        <p:spPr>
          <a:xfrm>
            <a:off x="7098315" y="2318375"/>
            <a:ext cx="2376005" cy="30487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/>
              <a:t>gesichert</a:t>
            </a: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986D861D-AD99-450B-9569-390C00F7B393}"/>
              </a:ext>
            </a:extLst>
          </p:cNvPr>
          <p:cNvSpPr/>
          <p:nvPr/>
        </p:nvSpPr>
        <p:spPr>
          <a:xfrm>
            <a:off x="844361" y="2682967"/>
            <a:ext cx="3284514" cy="26964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/>
              <a:t>vorläufig geregelt </a:t>
            </a: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9A28D4C9-4757-4071-BDAD-F195B0266BB8}"/>
              </a:ext>
            </a:extLst>
          </p:cNvPr>
          <p:cNvSpPr/>
          <p:nvPr/>
        </p:nvSpPr>
        <p:spPr>
          <a:xfrm>
            <a:off x="4778612" y="2934672"/>
            <a:ext cx="3639673" cy="28563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/>
              <a:t>geboten oder verboten werden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C43A7C82-5134-4B7C-A1B7-84D18BC8F83B}"/>
              </a:ext>
            </a:extLst>
          </p:cNvPr>
          <p:cNvSpPr/>
          <p:nvPr/>
        </p:nvSpPr>
        <p:spPr>
          <a:xfrm>
            <a:off x="4128875" y="3277988"/>
            <a:ext cx="3639673" cy="28563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/>
              <a:t>nicht zwingend </a:t>
            </a:r>
            <a:endParaRPr lang="de-DE" sz="2000" b="1" dirty="0"/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02677AF6-B2BD-4D58-9C54-F1946D818D03}"/>
              </a:ext>
            </a:extLst>
          </p:cNvPr>
          <p:cNvSpPr/>
          <p:nvPr/>
        </p:nvSpPr>
        <p:spPr>
          <a:xfrm>
            <a:off x="844361" y="4180087"/>
            <a:ext cx="3639673" cy="28563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/>
              <a:t>kein Anwaltszwang </a:t>
            </a:r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36A390D3-A5EB-4650-978B-56C69444C02E}"/>
              </a:ext>
            </a:extLst>
          </p:cNvPr>
          <p:cNvSpPr/>
          <p:nvPr/>
        </p:nvSpPr>
        <p:spPr>
          <a:xfrm>
            <a:off x="5383096" y="4203381"/>
            <a:ext cx="712904" cy="26964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114</a:t>
            </a:r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BBA12E40-E6CF-4FB2-A789-4BE630CF6BDD}"/>
              </a:ext>
            </a:extLst>
          </p:cNvPr>
          <p:cNvSpPr/>
          <p:nvPr/>
        </p:nvSpPr>
        <p:spPr>
          <a:xfrm>
            <a:off x="1079896" y="4499329"/>
            <a:ext cx="2911534" cy="28563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/>
              <a:t>örtliche</a:t>
            </a:r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4F61232D-4BCF-4957-A16A-D3316E3BDC3B}"/>
              </a:ext>
            </a:extLst>
          </p:cNvPr>
          <p:cNvSpPr/>
          <p:nvPr/>
        </p:nvSpPr>
        <p:spPr>
          <a:xfrm>
            <a:off x="6519057" y="4492354"/>
            <a:ext cx="712904" cy="26964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50</a:t>
            </a:r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04965A47-956A-4117-85A6-34AB57A80CF5}"/>
              </a:ext>
            </a:extLst>
          </p:cNvPr>
          <p:cNvSpPr/>
          <p:nvPr/>
        </p:nvSpPr>
        <p:spPr>
          <a:xfrm>
            <a:off x="4863115" y="4810378"/>
            <a:ext cx="2911534" cy="28563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/>
              <a:t>Antrag</a:t>
            </a:r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954AAD78-6FFA-413A-82F6-C47781DE1F41}"/>
              </a:ext>
            </a:extLst>
          </p:cNvPr>
          <p:cNvSpPr/>
          <p:nvPr/>
        </p:nvSpPr>
        <p:spPr>
          <a:xfrm>
            <a:off x="7817737" y="5110242"/>
            <a:ext cx="2911534" cy="28563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/>
              <a:t>begründen</a:t>
            </a:r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C72EDB27-A608-454D-B565-B17AAD622CC6}"/>
              </a:ext>
            </a:extLst>
          </p:cNvPr>
          <p:cNvSpPr/>
          <p:nvPr/>
        </p:nvSpPr>
        <p:spPr>
          <a:xfrm>
            <a:off x="1217341" y="5377419"/>
            <a:ext cx="2911534" cy="28563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/>
              <a:t>Voraussetzungen</a:t>
            </a:r>
          </a:p>
        </p:txBody>
      </p:sp>
    </p:spTree>
    <p:extLst>
      <p:ext uri="{BB962C8B-B14F-4D97-AF65-F5344CB8AC3E}">
        <p14:creationId xmlns:p14="http://schemas.microsoft.com/office/powerpoint/2010/main" val="2329320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2" grpId="0" animBg="1"/>
      <p:bldP spid="14" grpId="0" animBg="1"/>
      <p:bldP spid="15" grpId="0" animBg="1"/>
      <p:bldP spid="16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AB3D67C3-C61B-4A84-A09E-7BC1DFF5E422}"/>
              </a:ext>
            </a:extLst>
          </p:cNvPr>
          <p:cNvSpPr/>
          <p:nvPr/>
        </p:nvSpPr>
        <p:spPr>
          <a:xfrm>
            <a:off x="537029" y="1204686"/>
            <a:ext cx="11117942" cy="42962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>
                <a:solidFill>
                  <a:schemeClr val="tx1"/>
                </a:solidFill>
              </a:rPr>
              <a:t>Das Gericht kann _______________________ _______ entscheiden. Eine Versäumnisentscheidung ist ausgeschlossen. Die Entscheidung ergeht durch ____________________. Dieser wird gemäß </a:t>
            </a:r>
          </a:p>
          <a:p>
            <a:r>
              <a:rPr lang="de-DE" sz="2000" dirty="0">
                <a:solidFill>
                  <a:schemeClr val="tx1"/>
                </a:solidFill>
              </a:rPr>
              <a:t>§ ________ </a:t>
            </a:r>
            <a:r>
              <a:rPr lang="de-DE" sz="2000" dirty="0" err="1">
                <a:solidFill>
                  <a:schemeClr val="tx1"/>
                </a:solidFill>
              </a:rPr>
              <a:t>FamFG</a:t>
            </a:r>
            <a:r>
              <a:rPr lang="de-DE" sz="2000" dirty="0">
                <a:solidFill>
                  <a:schemeClr val="tx1"/>
                </a:solidFill>
              </a:rPr>
              <a:t> grundsätzlich mit __________________________ wirksam. Das Gericht kann aber auch die _______________________________ bestimmen. </a:t>
            </a:r>
          </a:p>
          <a:p>
            <a:r>
              <a:rPr lang="de-DE" sz="2000" dirty="0">
                <a:solidFill>
                  <a:schemeClr val="tx1"/>
                </a:solidFill>
              </a:rPr>
              <a:t>Die einstweilige Anordnung tritt, sofern nicht das Gericht einen früheren Zeitpunkt bestimmt hat, bei Wirksamwerden einer anderweitigen Regelung ________________ (§ 56 I 1 </a:t>
            </a:r>
            <a:r>
              <a:rPr lang="de-DE" sz="2000" dirty="0" err="1">
                <a:solidFill>
                  <a:schemeClr val="tx1"/>
                </a:solidFill>
              </a:rPr>
              <a:t>FamFG</a:t>
            </a:r>
            <a:r>
              <a:rPr lang="de-DE" sz="2000" dirty="0">
                <a:solidFill>
                  <a:schemeClr val="tx1"/>
                </a:solidFill>
              </a:rPr>
              <a:t>).</a:t>
            </a:r>
          </a:p>
          <a:p>
            <a:r>
              <a:rPr lang="de-DE" sz="2000" dirty="0">
                <a:solidFill>
                  <a:schemeClr val="tx1"/>
                </a:solidFill>
              </a:rPr>
              <a:t>Die einstweilige Anordnung tritt in Verfahren, die nur auf Antrag eingeleitet werden, auch dann außer Kraft (§ 56 II </a:t>
            </a:r>
            <a:r>
              <a:rPr lang="de-DE" sz="2000" dirty="0" err="1">
                <a:solidFill>
                  <a:schemeClr val="tx1"/>
                </a:solidFill>
              </a:rPr>
              <a:t>FamFG</a:t>
            </a:r>
            <a:r>
              <a:rPr lang="de-DE" sz="2000" dirty="0">
                <a:solidFill>
                  <a:schemeClr val="tx1"/>
                </a:solidFill>
              </a:rPr>
              <a:t>), wenn z. B. der Antrag in der Hauptsache zurückgenommen wird oder die Hauptsache übereinstimmend für erledigt erklärt wird. </a:t>
            </a:r>
            <a:endParaRPr lang="de-DE" sz="2000" dirty="0">
              <a:solidFill>
                <a:schemeClr val="tx1"/>
              </a:solidFill>
              <a:effectLst/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2899732" y="84289"/>
            <a:ext cx="6472988" cy="55434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Einstweilige Anordnung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21264979">
            <a:off x="10259816" y="195191"/>
            <a:ext cx="1483428" cy="132348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A21</a:t>
            </a:r>
          </a:p>
        </p:txBody>
      </p:sp>
      <p:sp>
        <p:nvSpPr>
          <p:cNvPr id="4" name="Sprechblase: oval 3">
            <a:extLst>
              <a:ext uri="{FF2B5EF4-FFF2-40B4-BE49-F238E27FC236}">
                <a16:creationId xmlns:a16="http://schemas.microsoft.com/office/drawing/2014/main" id="{F646CFF5-986F-4D51-8F9C-91829DFB38F1}"/>
              </a:ext>
            </a:extLst>
          </p:cNvPr>
          <p:cNvSpPr/>
          <p:nvPr/>
        </p:nvSpPr>
        <p:spPr>
          <a:xfrm>
            <a:off x="537029" y="237821"/>
            <a:ext cx="1949589" cy="734636"/>
          </a:xfrm>
          <a:prstGeom prst="wedgeEllipseCallout">
            <a:avLst>
              <a:gd name="adj1" fmla="val 73277"/>
              <a:gd name="adj2" fmla="val -3097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/>
              <a:t>Lückentext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74E8AEA9-A214-42AC-A8A5-5C5E8F05CE8C}"/>
              </a:ext>
            </a:extLst>
          </p:cNvPr>
          <p:cNvSpPr/>
          <p:nvPr/>
        </p:nvSpPr>
        <p:spPr>
          <a:xfrm>
            <a:off x="2496553" y="1962214"/>
            <a:ext cx="3639673" cy="28563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/>
              <a:t>ohne mündliche Verhandlung</a:t>
            </a:r>
            <a:endParaRPr lang="de-DE" sz="2000" b="1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5DB533C1-2E95-455E-A62C-CA4E7A1AD833}"/>
              </a:ext>
            </a:extLst>
          </p:cNvPr>
          <p:cNvSpPr/>
          <p:nvPr/>
        </p:nvSpPr>
        <p:spPr>
          <a:xfrm>
            <a:off x="4634733" y="2571914"/>
            <a:ext cx="2970753" cy="26964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/>
              <a:t>der Bekanntgabe </a:t>
            </a:r>
            <a:endParaRPr lang="de-DE" sz="2000" b="1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0E6A081D-D805-4D59-8EA1-93E2B0621F3C}"/>
              </a:ext>
            </a:extLst>
          </p:cNvPr>
          <p:cNvSpPr/>
          <p:nvPr/>
        </p:nvSpPr>
        <p:spPr>
          <a:xfrm>
            <a:off x="1702847" y="2881825"/>
            <a:ext cx="3639673" cy="28563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/>
              <a:t>sofortige Wirksamkeit </a:t>
            </a:r>
            <a:endParaRPr lang="de-DE" sz="2000" b="1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1BE53DAF-B293-4A07-9ECD-2B1384BBDBF5}"/>
              </a:ext>
            </a:extLst>
          </p:cNvPr>
          <p:cNvSpPr/>
          <p:nvPr/>
        </p:nvSpPr>
        <p:spPr>
          <a:xfrm>
            <a:off x="5551811" y="3481736"/>
            <a:ext cx="1850476" cy="30909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/>
              <a:t>außer Kraft </a:t>
            </a:r>
            <a:endParaRPr lang="de-DE" sz="2000" b="1" dirty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22D4750E-AB82-44DA-A337-33FC4EF1868C}"/>
              </a:ext>
            </a:extLst>
          </p:cNvPr>
          <p:cNvSpPr/>
          <p:nvPr/>
        </p:nvSpPr>
        <p:spPr>
          <a:xfrm>
            <a:off x="5806564" y="2272125"/>
            <a:ext cx="2208734" cy="28563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/>
              <a:t>Beschluss</a:t>
            </a:r>
            <a:endParaRPr lang="de-DE" sz="2000" b="1" dirty="0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3E30663C-B937-460B-A787-6295701167A4}"/>
              </a:ext>
            </a:extLst>
          </p:cNvPr>
          <p:cNvSpPr/>
          <p:nvPr/>
        </p:nvSpPr>
        <p:spPr>
          <a:xfrm>
            <a:off x="989943" y="2587901"/>
            <a:ext cx="712904" cy="26964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40</a:t>
            </a:r>
          </a:p>
        </p:txBody>
      </p:sp>
    </p:spTree>
    <p:extLst>
      <p:ext uri="{BB962C8B-B14F-4D97-AF65-F5344CB8AC3E}">
        <p14:creationId xmlns:p14="http://schemas.microsoft.com/office/powerpoint/2010/main" val="3975624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1" grpId="0" animBg="1"/>
      <p:bldP spid="12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AB3D67C3-C61B-4A84-A09E-7BC1DFF5E422}"/>
              </a:ext>
            </a:extLst>
          </p:cNvPr>
          <p:cNvSpPr/>
          <p:nvPr/>
        </p:nvSpPr>
        <p:spPr>
          <a:xfrm>
            <a:off x="387888" y="1063070"/>
            <a:ext cx="10943771" cy="55383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>
                <a:solidFill>
                  <a:schemeClr val="tx1"/>
                </a:solidFill>
              </a:rPr>
              <a:t>Entscheidungen in Verfahren der einstweiligen Anordnung sind ________________________ </a:t>
            </a:r>
          </a:p>
          <a:p>
            <a:r>
              <a:rPr lang="de-DE" sz="2000" dirty="0">
                <a:solidFill>
                  <a:schemeClr val="tx1"/>
                </a:solidFill>
              </a:rPr>
              <a:t> (§ ________ S. 1 </a:t>
            </a:r>
            <a:r>
              <a:rPr lang="de-DE" sz="2000" dirty="0" err="1">
                <a:solidFill>
                  <a:schemeClr val="tx1"/>
                </a:solidFill>
              </a:rPr>
              <a:t>FamFG</a:t>
            </a:r>
            <a:r>
              <a:rPr lang="de-DE" sz="2000" dirty="0">
                <a:solidFill>
                  <a:schemeClr val="tx1"/>
                </a:solidFill>
              </a:rPr>
              <a:t>). Gemäß § ________ S. 2 </a:t>
            </a:r>
            <a:r>
              <a:rPr lang="de-DE" sz="2000" dirty="0" err="1">
                <a:solidFill>
                  <a:schemeClr val="tx1"/>
                </a:solidFill>
              </a:rPr>
              <a:t>FamFG</a:t>
            </a:r>
            <a:r>
              <a:rPr lang="de-DE" sz="2000" dirty="0">
                <a:solidFill>
                  <a:schemeClr val="tx1"/>
                </a:solidFill>
              </a:rPr>
              <a:t> gilt dies nicht für ______________________________ und auch nicht, wenn das Gericht des </a:t>
            </a:r>
          </a:p>
          <a:p>
            <a:r>
              <a:rPr lang="de-DE" sz="2000" dirty="0">
                <a:solidFill>
                  <a:schemeClr val="tx1"/>
                </a:solidFill>
              </a:rPr>
              <a:t>ersten Rechtszugs aufgrund mündlicher Erörterung </a:t>
            </a:r>
          </a:p>
          <a:p>
            <a:pPr marL="457200" lvl="0" indent="-457200">
              <a:buFont typeface="+mj-lt"/>
              <a:buAutoNum type="arabicPeriod"/>
            </a:pPr>
            <a:r>
              <a:rPr lang="de-DE" sz="2000" dirty="0">
                <a:solidFill>
                  <a:schemeClr val="tx1"/>
                </a:solidFill>
              </a:rPr>
              <a:t>über die elterliche Sorge für ein Kind, </a:t>
            </a:r>
          </a:p>
          <a:p>
            <a:pPr marL="457200" lvl="0" indent="-457200">
              <a:buFont typeface="+mj-lt"/>
              <a:buAutoNum type="arabicPeriod"/>
            </a:pPr>
            <a:r>
              <a:rPr lang="de-DE" sz="2000" dirty="0">
                <a:solidFill>
                  <a:schemeClr val="tx1"/>
                </a:solidFill>
              </a:rPr>
              <a:t>über die Herausgabe des Kindes an den anderen Elternteil, </a:t>
            </a:r>
          </a:p>
          <a:p>
            <a:pPr marL="457200" lvl="0" indent="-457200">
              <a:buFont typeface="+mj-lt"/>
              <a:buAutoNum type="arabicPeriod"/>
            </a:pPr>
            <a:r>
              <a:rPr lang="de-DE" sz="2000" dirty="0">
                <a:solidFill>
                  <a:schemeClr val="tx1"/>
                </a:solidFill>
              </a:rPr>
              <a:t>Über einen Antrag auf Verbleiben eines Kindes bei einer Pflege- oder Bezugsperson, </a:t>
            </a:r>
          </a:p>
          <a:p>
            <a:pPr marL="457200" lvl="0" indent="-457200">
              <a:buFont typeface="+mj-lt"/>
              <a:buAutoNum type="arabicPeriod"/>
            </a:pPr>
            <a:r>
              <a:rPr lang="de-DE" sz="2000" dirty="0">
                <a:solidFill>
                  <a:schemeClr val="tx1"/>
                </a:solidFill>
              </a:rPr>
              <a:t>über den Antrag nach §§ 1 und 2 GewSchG oder </a:t>
            </a:r>
          </a:p>
          <a:p>
            <a:pPr marL="457200" lvl="0" indent="-457200">
              <a:buFont typeface="+mj-lt"/>
              <a:buAutoNum type="arabicPeriod"/>
            </a:pPr>
            <a:r>
              <a:rPr lang="de-DE" sz="2000" dirty="0">
                <a:solidFill>
                  <a:schemeClr val="tx1"/>
                </a:solidFill>
              </a:rPr>
              <a:t>in einer Ehewohnungssache über einen Antrag auf Zuweisung der Wohnung </a:t>
            </a:r>
          </a:p>
          <a:p>
            <a:r>
              <a:rPr lang="de-DE" sz="2000" dirty="0">
                <a:solidFill>
                  <a:schemeClr val="tx1"/>
                </a:solidFill>
              </a:rPr>
              <a:t>entschieden hat. </a:t>
            </a:r>
          </a:p>
          <a:p>
            <a:r>
              <a:rPr lang="de-DE" sz="2000" dirty="0">
                <a:solidFill>
                  <a:schemeClr val="tx1"/>
                </a:solidFill>
              </a:rPr>
              <a:t>Ist die Entscheidung im Wege der einstweiligen Anordnung nicht anfechtbar, bleibt nur der ________________________________________________________ (§ ______ II </a:t>
            </a:r>
            <a:r>
              <a:rPr lang="de-DE" sz="2000" dirty="0" err="1">
                <a:solidFill>
                  <a:schemeClr val="tx1"/>
                </a:solidFill>
              </a:rPr>
              <a:t>FamFG</a:t>
            </a:r>
            <a:r>
              <a:rPr lang="de-DE" sz="2000" dirty="0">
                <a:solidFill>
                  <a:schemeClr val="tx1"/>
                </a:solidFill>
              </a:rPr>
              <a:t>).</a:t>
            </a:r>
          </a:p>
          <a:p>
            <a:r>
              <a:rPr lang="de-DE" sz="2000" dirty="0">
                <a:solidFill>
                  <a:schemeClr val="tx1"/>
                </a:solidFill>
              </a:rPr>
              <a:t>Die Beschwerdefrist bei einer einstweiligen Anordnung beträgt _____________________</a:t>
            </a:r>
          </a:p>
          <a:p>
            <a:r>
              <a:rPr lang="de-DE" sz="2000" dirty="0">
                <a:solidFill>
                  <a:schemeClr val="tx1"/>
                </a:solidFill>
              </a:rPr>
              <a:t> (§ _______ II Nr. 1 </a:t>
            </a:r>
            <a:r>
              <a:rPr lang="de-DE" sz="2000" dirty="0" err="1">
                <a:solidFill>
                  <a:schemeClr val="tx1"/>
                </a:solidFill>
              </a:rPr>
              <a:t>FamFG</a:t>
            </a:r>
            <a:r>
              <a:rPr lang="de-DE" sz="2000" dirty="0">
                <a:solidFill>
                  <a:schemeClr val="tx1"/>
                </a:solidFill>
              </a:rPr>
              <a:t>). Es besteht auch die Möglichkeit, auf Antrag eines Beteiligten ein </a:t>
            </a:r>
          </a:p>
          <a:p>
            <a:r>
              <a:rPr lang="de-DE" sz="2000" dirty="0">
                <a:solidFill>
                  <a:schemeClr val="tx1"/>
                </a:solidFill>
              </a:rPr>
              <a:t>Hauptsacheverfahren einzuleiten (§ 52 </a:t>
            </a:r>
            <a:r>
              <a:rPr lang="de-DE" sz="2000" dirty="0" err="1">
                <a:solidFill>
                  <a:schemeClr val="tx1"/>
                </a:solidFill>
              </a:rPr>
              <a:t>FamFG</a:t>
            </a:r>
            <a:r>
              <a:rPr lang="de-DE" sz="2000" dirty="0">
                <a:solidFill>
                  <a:schemeClr val="tx1"/>
                </a:solidFill>
              </a:rPr>
              <a:t>). </a:t>
            </a:r>
            <a:endParaRPr lang="de-DE" sz="2000" dirty="0">
              <a:solidFill>
                <a:schemeClr val="tx1"/>
              </a:solidFill>
              <a:effectLst/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2899732" y="84289"/>
            <a:ext cx="6472988" cy="55434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Einstweilige Anordnung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4" name="Sprechblase: oval 3">
            <a:extLst>
              <a:ext uri="{FF2B5EF4-FFF2-40B4-BE49-F238E27FC236}">
                <a16:creationId xmlns:a16="http://schemas.microsoft.com/office/drawing/2014/main" id="{F646CFF5-986F-4D51-8F9C-91829DFB38F1}"/>
              </a:ext>
            </a:extLst>
          </p:cNvPr>
          <p:cNvSpPr/>
          <p:nvPr/>
        </p:nvSpPr>
        <p:spPr>
          <a:xfrm>
            <a:off x="387888" y="84288"/>
            <a:ext cx="1949589" cy="734636"/>
          </a:xfrm>
          <a:prstGeom prst="wedgeEllipseCallout">
            <a:avLst>
              <a:gd name="adj1" fmla="val 83700"/>
              <a:gd name="adj2" fmla="val -726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/>
              <a:t>Lückentext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85A3DFA4-8ECA-41ED-A316-996C69FF2AAE}"/>
              </a:ext>
            </a:extLst>
          </p:cNvPr>
          <p:cNvSpPr/>
          <p:nvPr/>
        </p:nvSpPr>
        <p:spPr>
          <a:xfrm>
            <a:off x="7052041" y="5227321"/>
            <a:ext cx="2514816" cy="26964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/>
              <a:t>2 Wochen </a:t>
            </a:r>
            <a:endParaRPr lang="de-DE" sz="2000" b="1" dirty="0"/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88A16581-A2D8-41FD-A594-440A9BF3CAAA}"/>
              </a:ext>
            </a:extLst>
          </p:cNvPr>
          <p:cNvSpPr/>
          <p:nvPr/>
        </p:nvSpPr>
        <p:spPr>
          <a:xfrm>
            <a:off x="860341" y="4913467"/>
            <a:ext cx="6594453" cy="28563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/>
              <a:t>Antrag auf Durchführung einer mündlichen Verhandlung </a:t>
            </a:r>
            <a:endParaRPr lang="de-DE" sz="2000" b="1" dirty="0"/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FD311508-B309-4703-9B96-F00EBE5B0021}"/>
              </a:ext>
            </a:extLst>
          </p:cNvPr>
          <p:cNvSpPr/>
          <p:nvPr/>
        </p:nvSpPr>
        <p:spPr>
          <a:xfrm>
            <a:off x="517894" y="2168567"/>
            <a:ext cx="3639673" cy="28563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/>
              <a:t>Unterbringungsverfahren</a:t>
            </a:r>
            <a:endParaRPr lang="de-DE" sz="2000" b="1" dirty="0"/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2B9C0D60-B08D-4589-9130-DE9573C42A00}"/>
              </a:ext>
            </a:extLst>
          </p:cNvPr>
          <p:cNvSpPr/>
          <p:nvPr/>
        </p:nvSpPr>
        <p:spPr>
          <a:xfrm>
            <a:off x="7052041" y="1489535"/>
            <a:ext cx="2991845" cy="32441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/>
              <a:t>nicht anfechtbar </a:t>
            </a:r>
            <a:endParaRPr lang="de-DE" sz="2000" b="1" dirty="0"/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82A6E8EE-58DA-4408-AC3A-281E2968A676}"/>
              </a:ext>
            </a:extLst>
          </p:cNvPr>
          <p:cNvSpPr/>
          <p:nvPr/>
        </p:nvSpPr>
        <p:spPr>
          <a:xfrm>
            <a:off x="1006230" y="1817811"/>
            <a:ext cx="712904" cy="26964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57</a:t>
            </a:r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42F94678-E358-45CB-829D-BEEB9C730648}"/>
              </a:ext>
            </a:extLst>
          </p:cNvPr>
          <p:cNvSpPr/>
          <p:nvPr/>
        </p:nvSpPr>
        <p:spPr>
          <a:xfrm>
            <a:off x="4321998" y="1813951"/>
            <a:ext cx="712904" cy="26964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57</a:t>
            </a:r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BD0B81B9-40BF-45CC-BE82-BB41607BA100}"/>
              </a:ext>
            </a:extLst>
          </p:cNvPr>
          <p:cNvSpPr/>
          <p:nvPr/>
        </p:nvSpPr>
        <p:spPr>
          <a:xfrm>
            <a:off x="7896656" y="4890262"/>
            <a:ext cx="712904" cy="26964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54</a:t>
            </a:r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FD603450-5651-42BE-BB80-384C4429EFE5}"/>
              </a:ext>
            </a:extLst>
          </p:cNvPr>
          <p:cNvSpPr/>
          <p:nvPr/>
        </p:nvSpPr>
        <p:spPr>
          <a:xfrm>
            <a:off x="860341" y="5496968"/>
            <a:ext cx="712904" cy="26964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63</a:t>
            </a:r>
          </a:p>
        </p:txBody>
      </p:sp>
      <p:sp>
        <p:nvSpPr>
          <p:cNvPr id="23" name="Gefaltete Ecke 4">
            <a:extLst>
              <a:ext uri="{FF2B5EF4-FFF2-40B4-BE49-F238E27FC236}">
                <a16:creationId xmlns:a16="http://schemas.microsoft.com/office/drawing/2014/main" id="{48D22B76-36DD-42D7-B907-7E63EB0CD63C}"/>
              </a:ext>
            </a:extLst>
          </p:cNvPr>
          <p:cNvSpPr/>
          <p:nvPr/>
        </p:nvSpPr>
        <p:spPr>
          <a:xfrm rot="21264979">
            <a:off x="10068490" y="410554"/>
            <a:ext cx="1483428" cy="132348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A21</a:t>
            </a:r>
          </a:p>
        </p:txBody>
      </p:sp>
    </p:spTree>
    <p:extLst>
      <p:ext uri="{BB962C8B-B14F-4D97-AF65-F5344CB8AC3E}">
        <p14:creationId xmlns:p14="http://schemas.microsoft.com/office/powerpoint/2010/main" val="1619065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475</Words>
  <Application>Microsoft Office PowerPoint</Application>
  <PresentationFormat>Breitbild</PresentationFormat>
  <Paragraphs>70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MV Boli</vt:lpstr>
      <vt:lpstr>Office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10</cp:revision>
  <dcterms:created xsi:type="dcterms:W3CDTF">2025-01-06T11:40:08Z</dcterms:created>
  <dcterms:modified xsi:type="dcterms:W3CDTF">2025-01-17T10:13:18Z</dcterms:modified>
</cp:coreProperties>
</file>