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9" r:id="rId4"/>
    <p:sldId id="261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D1F6"/>
    <a:srgbClr val="F0C688"/>
    <a:srgbClr val="EED4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9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373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1110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769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971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221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9071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3253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5059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378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89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D92DE-5D27-4010-91AF-5931C8CFB02A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71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F4A6DCDC-D4F2-1550-B2D5-EF7C179A9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41" y="93644"/>
            <a:ext cx="1001724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2" name="Abgerundetes Rechteck 1"/>
          <p:cNvSpPr/>
          <p:nvPr/>
        </p:nvSpPr>
        <p:spPr>
          <a:xfrm>
            <a:off x="3007097" y="277978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1913692" y="1376712"/>
            <a:ext cx="5557838" cy="85122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Kostenverfügung </a:t>
            </a:r>
          </a:p>
        </p:txBody>
      </p:sp>
      <p:sp>
        <p:nvSpPr>
          <p:cNvPr id="20" name="Gefaltete Ecke 19"/>
          <p:cNvSpPr/>
          <p:nvPr/>
        </p:nvSpPr>
        <p:spPr>
          <a:xfrm rot="21204962">
            <a:off x="9773176" y="924379"/>
            <a:ext cx="1298511" cy="1217994"/>
          </a:xfrm>
          <a:prstGeom prst="foldedCorner">
            <a:avLst/>
          </a:prstGeom>
          <a:solidFill>
            <a:srgbClr val="5CD1F6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KostVfg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29" name="Gruppieren 28"/>
          <p:cNvGrpSpPr/>
          <p:nvPr/>
        </p:nvGrpSpPr>
        <p:grpSpPr>
          <a:xfrm>
            <a:off x="1441108" y="2363678"/>
            <a:ext cx="9531110" cy="717727"/>
            <a:chOff x="742950" y="2355583"/>
            <a:chExt cx="11065439" cy="717727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5" name="Abgerundetes Rechteck 4"/>
            <p:cNvSpPr/>
            <p:nvPr/>
          </p:nvSpPr>
          <p:spPr>
            <a:xfrm>
              <a:off x="1885435" y="2355583"/>
              <a:ext cx="9922954" cy="717727"/>
            </a:xfrm>
            <a:prstGeom prst="round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ist eine Verwaltungsvorschrift zur Durchführung der Kostengesetze </a:t>
              </a:r>
            </a:p>
          </p:txBody>
        </p:sp>
        <p:sp>
          <p:nvSpPr>
            <p:cNvPr id="24" name="Pfeil nach rechts 23"/>
            <p:cNvSpPr/>
            <p:nvPr/>
          </p:nvSpPr>
          <p:spPr>
            <a:xfrm>
              <a:off x="742950" y="2472369"/>
              <a:ext cx="978408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30" name="Gruppieren 29"/>
          <p:cNvGrpSpPr/>
          <p:nvPr/>
        </p:nvGrpSpPr>
        <p:grpSpPr>
          <a:xfrm>
            <a:off x="1441107" y="3191006"/>
            <a:ext cx="9531110" cy="639989"/>
            <a:chOff x="742950" y="3198739"/>
            <a:chExt cx="11065439" cy="639989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2" name="Abgerundetes Rechteck 11"/>
            <p:cNvSpPr/>
            <p:nvPr/>
          </p:nvSpPr>
          <p:spPr>
            <a:xfrm>
              <a:off x="1885435" y="3198739"/>
              <a:ext cx="9922954" cy="639989"/>
            </a:xfrm>
            <a:prstGeom prst="round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bindet nur den Kostenbeamten und die Justizverwaltung</a:t>
              </a:r>
            </a:p>
          </p:txBody>
        </p:sp>
        <p:sp>
          <p:nvSpPr>
            <p:cNvPr id="25" name="Pfeil nach rechts 24"/>
            <p:cNvSpPr/>
            <p:nvPr/>
          </p:nvSpPr>
          <p:spPr>
            <a:xfrm>
              <a:off x="742950" y="3276417"/>
              <a:ext cx="978408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31" name="Gruppieren 30"/>
          <p:cNvGrpSpPr/>
          <p:nvPr/>
        </p:nvGrpSpPr>
        <p:grpSpPr>
          <a:xfrm>
            <a:off x="1441108" y="4008398"/>
            <a:ext cx="9531110" cy="657012"/>
            <a:chOff x="742950" y="3964157"/>
            <a:chExt cx="11065439" cy="657012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1" name="Abgerundetes Rechteck 20"/>
            <p:cNvSpPr/>
            <p:nvPr/>
          </p:nvSpPr>
          <p:spPr>
            <a:xfrm>
              <a:off x="1913692" y="3964157"/>
              <a:ext cx="9894697" cy="657012"/>
            </a:xfrm>
            <a:prstGeom prst="round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betrifft nur das Verhältnis zwischen Staatskasse und Kostenschuldner</a:t>
              </a:r>
            </a:p>
          </p:txBody>
        </p:sp>
        <p:sp>
          <p:nvSpPr>
            <p:cNvPr id="26" name="Pfeil nach rechts 25"/>
            <p:cNvSpPr/>
            <p:nvPr/>
          </p:nvSpPr>
          <p:spPr>
            <a:xfrm>
              <a:off x="742950" y="4037678"/>
              <a:ext cx="978408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32" name="Gruppieren 31"/>
          <p:cNvGrpSpPr/>
          <p:nvPr/>
        </p:nvGrpSpPr>
        <p:grpSpPr>
          <a:xfrm>
            <a:off x="1441107" y="4798939"/>
            <a:ext cx="9531110" cy="1570614"/>
            <a:chOff x="742950" y="4746598"/>
            <a:chExt cx="11079567" cy="1570614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6" name="Abgerundetes Rechteck 15"/>
            <p:cNvSpPr/>
            <p:nvPr/>
          </p:nvSpPr>
          <p:spPr>
            <a:xfrm>
              <a:off x="1899562" y="4746598"/>
              <a:ext cx="9922955" cy="1570614"/>
            </a:xfrm>
            <a:prstGeom prst="round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regelt Art und Weise der Umsetzung der Kostengesetzte/ des Einzugs, der Rückzahlung und Löschung von Kosten und benennt die Amtspersonen, die diese Tätigkeiten durchzuführen haben (Verfahrensvorschriften)</a:t>
              </a:r>
            </a:p>
          </p:txBody>
        </p:sp>
        <p:sp>
          <p:nvSpPr>
            <p:cNvPr id="28" name="Pfeil nach rechts 27"/>
            <p:cNvSpPr/>
            <p:nvPr/>
          </p:nvSpPr>
          <p:spPr>
            <a:xfrm>
              <a:off x="742950" y="5251634"/>
              <a:ext cx="978408" cy="484632"/>
            </a:xfrm>
            <a:prstGeom prst="rightArrow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pic>
        <p:nvPicPr>
          <p:cNvPr id="3" name="Grafik 2" descr="image001">
            <a:extLst>
              <a:ext uri="{FF2B5EF4-FFF2-40B4-BE49-F238E27FC236}">
                <a16:creationId xmlns:a16="http://schemas.microsoft.com/office/drawing/2014/main" id="{1AD692AA-7DD7-BED3-C238-2AD644E42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1B0AD3D-CD0E-9BC4-BC98-F867922A12DF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Unterstützt mit KI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6087DC1-BE71-90F9-66B5-F6A2C07E493A}"/>
              </a:ext>
            </a:extLst>
          </p:cNvPr>
          <p:cNvSpPr/>
          <p:nvPr/>
        </p:nvSpPr>
        <p:spPr>
          <a:xfrm>
            <a:off x="10901411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156469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F943234-D7F1-95CB-A9E2-341B5B776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41" y="93644"/>
            <a:ext cx="1001724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4" name="Abgerundetes Rechteck 3"/>
          <p:cNvSpPr/>
          <p:nvPr/>
        </p:nvSpPr>
        <p:spPr>
          <a:xfrm>
            <a:off x="3446487" y="1096300"/>
            <a:ext cx="5557838" cy="85122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200" dirty="0"/>
          </a:p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Kostenfestsetzungsverfahren</a:t>
            </a:r>
          </a:p>
          <a:p>
            <a:pPr algn="ctr"/>
            <a:endParaRPr lang="de-DE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1317735" y="2260430"/>
            <a:ext cx="9801511" cy="418623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Kostenerstattungspflicht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 = aus der Kostenentscheidung begründete Verpflichtung, dem obsiegenden Verfahrensgegner die notwendigen Kosten des Rechtsstreits zu erstatten.</a:t>
            </a:r>
          </a:p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Weil die Gerichtskosten ein Teil der Kosten des Rechtsstreits sind, kann sich die obsiegende Partei die von ihr verauslagten und vom Gericht im Rahmen der (restlichen) </a:t>
            </a:r>
            <a:r>
              <a:rPr lang="de-DE" sz="24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Mithaft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 auf die Gegenseite verrechneten Gerichtskosten neben den Rechtsanwaltskosten (u. ggf. weiteren außergerichtlichen Kosten) gegen diese nach 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§§ 103 ff ZPO 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festsetzen lassen. </a:t>
            </a:r>
          </a:p>
          <a:p>
            <a:endParaRPr lang="de-DE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Gefaltete Ecke 19"/>
          <p:cNvSpPr/>
          <p:nvPr/>
        </p:nvSpPr>
        <p:spPr>
          <a:xfrm rot="630187">
            <a:off x="10344704" y="2368578"/>
            <a:ext cx="1298511" cy="1217994"/>
          </a:xfrm>
          <a:prstGeom prst="foldedCorner">
            <a:avLst/>
          </a:prstGeom>
          <a:solidFill>
            <a:srgbClr val="5CD1F6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</a:t>
            </a:r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91 ZPO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198D90A8-2900-FD44-FB93-6DFB896B0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9AE0BAD-EEC9-850E-3422-D9FB738E174F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Unterstützt mit KI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FEA111C7-3267-2AB1-2E29-589902016BDF}"/>
              </a:ext>
            </a:extLst>
          </p:cNvPr>
          <p:cNvSpPr/>
          <p:nvPr/>
        </p:nvSpPr>
        <p:spPr>
          <a:xfrm>
            <a:off x="10901411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118281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6020DF6-6FF7-85B6-DE89-772C67499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41" y="93644"/>
            <a:ext cx="1001724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4" name="Abgerundetes Rechteck 3"/>
          <p:cNvSpPr/>
          <p:nvPr/>
        </p:nvSpPr>
        <p:spPr>
          <a:xfrm>
            <a:off x="3446487" y="1114437"/>
            <a:ext cx="5557838" cy="85122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200" dirty="0"/>
          </a:p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Kostenfestsetzungsverfahren</a:t>
            </a:r>
          </a:p>
          <a:p>
            <a:pPr algn="ctr"/>
            <a:endParaRPr lang="de-DE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1503473" y="2403292"/>
            <a:ext cx="9430036" cy="205047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Auf Antrag wird vom Gericht des ersten Rechtszuges (vgl. §§ 103 Abs. 2, 104 Abs. 1 ZPO) ein so genannter 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Kostenfestsetzungsbeschluss (gem. § 104 bzw. bei Quotelung gem. § 106 ZPO) 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</a:rPr>
              <a:t>erlassen, dessen Tenor z.B. wie folgt lauten könnte: </a:t>
            </a:r>
          </a:p>
          <a:p>
            <a:endParaRPr lang="de-DE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Gefaltete Ecke 18"/>
          <p:cNvSpPr/>
          <p:nvPr/>
        </p:nvSpPr>
        <p:spPr>
          <a:xfrm rot="21204962">
            <a:off x="7038504" y="3962282"/>
            <a:ext cx="1537441" cy="1560494"/>
          </a:xfrm>
          <a:prstGeom prst="foldedCorner">
            <a:avLst/>
          </a:prstGeom>
          <a:solidFill>
            <a:srgbClr val="5CD1F6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Zuständig ist der Rechts-pfleger</a:t>
            </a:r>
          </a:p>
        </p:txBody>
      </p:sp>
      <p:sp>
        <p:nvSpPr>
          <p:cNvPr id="10" name="Gefaltete Ecke 9"/>
          <p:cNvSpPr/>
          <p:nvPr/>
        </p:nvSpPr>
        <p:spPr>
          <a:xfrm>
            <a:off x="5328139" y="3999179"/>
            <a:ext cx="1298511" cy="1217994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KfB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B7A2E64E-E815-7187-B3A0-853210973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BA4CCAE0-AFE7-D126-9AC6-3087864F3972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Unterstützt mit KI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532FC61-A086-1BDC-8C09-6992C988E26D}"/>
              </a:ext>
            </a:extLst>
          </p:cNvPr>
          <p:cNvSpPr/>
          <p:nvPr/>
        </p:nvSpPr>
        <p:spPr>
          <a:xfrm>
            <a:off x="10901411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KG-Ref.AF </a:t>
            </a:r>
          </a:p>
        </p:txBody>
      </p:sp>
    </p:spTree>
    <p:extLst>
      <p:ext uri="{BB962C8B-B14F-4D97-AF65-F5344CB8AC3E}">
        <p14:creationId xmlns:p14="http://schemas.microsoft.com/office/powerpoint/2010/main" val="258408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8763EE10-7D2C-FB67-322B-F479256586AA}"/>
              </a:ext>
            </a:extLst>
          </p:cNvPr>
          <p:cNvSpPr/>
          <p:nvPr/>
        </p:nvSpPr>
        <p:spPr>
          <a:xfrm>
            <a:off x="10901411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KG-Ref.AF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EB1D4C-9D02-BA8F-5FF0-70BDC4FD6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78" y="0"/>
            <a:ext cx="1001724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4" name="Abgerundetes Rechteck 3"/>
          <p:cNvSpPr/>
          <p:nvPr/>
        </p:nvSpPr>
        <p:spPr>
          <a:xfrm>
            <a:off x="3446487" y="1066775"/>
            <a:ext cx="5557838" cy="85122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200" dirty="0"/>
          </a:p>
          <a:p>
            <a:pPr algn="ctr"/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Kostenfestsetzungsverfahren</a:t>
            </a:r>
          </a:p>
          <a:p>
            <a:pPr algn="ctr"/>
            <a:endParaRPr lang="de-DE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67F5AA60-7E2F-1A44-85C7-3A9BE46DB0CE}"/>
              </a:ext>
            </a:extLst>
          </p:cNvPr>
          <p:cNvSpPr txBox="1">
            <a:spLocks/>
          </p:cNvSpPr>
          <p:nvPr/>
        </p:nvSpPr>
        <p:spPr>
          <a:xfrm>
            <a:off x="1914704" y="1800225"/>
            <a:ext cx="8583916" cy="4155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de-DE" sz="1600" i="1" dirty="0"/>
              <a:t>In Sachen - pp – </a:t>
            </a:r>
            <a:endParaRPr lang="de-DE" sz="1600" dirty="0"/>
          </a:p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de-DE" sz="1600" i="1" dirty="0"/>
              <a:t>werden nach dem Antrag vom 01.07.20xx aufgrund des für vorläufig vollstreckbar erklärten Urteils des Landgerichts Berlin vom 10.02.20xx die von dem Beklagten an den Kläger zu erstattenden Kosten auf 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de-DE" sz="1600" b="1" i="1" dirty="0"/>
              <a:t>	2.406,85 EUR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de-DE" sz="1600" i="1" dirty="0"/>
              <a:t>nebst Zinsen in Höhe von fünf Prozentpunkten über dem Basiszinssatz seit dem 05.07.20xx festgesetzt. 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1600" b="1" i="1" dirty="0"/>
              <a:t>Antragsgemäß wurden 798,00 EUR vom Kläger verauslagte Gerichtskosten</a:t>
            </a:r>
            <a:r>
              <a:rPr lang="de-DE" b="1" i="1" dirty="0">
                <a:solidFill>
                  <a:schemeClr val="accent1">
                    <a:lumMod val="50000"/>
                  </a:schemeClr>
                </a:solidFill>
              </a:rPr>
              <a:t>*</a:t>
            </a:r>
            <a:r>
              <a:rPr lang="de-DE" sz="16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sz="1600" b="1" i="1" dirty="0"/>
              <a:t>hinzugesetzt. </a:t>
            </a:r>
            <a:endParaRPr lang="de-DE" sz="16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1600" i="1" dirty="0"/>
              <a:t> </a:t>
            </a:r>
            <a:endParaRPr lang="de-DE" sz="1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1600" i="1" dirty="0"/>
              <a:t>Rechtsmittelbelehrung: ………</a:t>
            </a:r>
            <a:endParaRPr lang="de-DE" sz="1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1600" i="1" dirty="0"/>
              <a:t>Rechtspfleger  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1600" i="1" dirty="0"/>
          </a:p>
          <a:p>
            <a:pPr marL="0" indent="0">
              <a:buFont typeface="Arial" panose="020B0604020202020204" pitchFamily="34" charset="0"/>
              <a:buNone/>
            </a:pPr>
            <a:endParaRPr lang="de-DE" sz="1600" dirty="0"/>
          </a:p>
          <a:p>
            <a:pPr marL="0" indent="0">
              <a:buFont typeface="Arial" panose="020B0604020202020204" pitchFamily="34" charset="0"/>
              <a:buNone/>
            </a:pPr>
            <a:endParaRPr lang="de-DE" sz="1600" dirty="0"/>
          </a:p>
          <a:p>
            <a:pPr marL="0" indent="0">
              <a:buFont typeface="Arial" panose="020B0604020202020204" pitchFamily="34" charset="0"/>
              <a:buNone/>
            </a:pPr>
            <a:endParaRPr lang="de-DE" sz="1600" dirty="0"/>
          </a:p>
        </p:txBody>
      </p:sp>
      <p:sp>
        <p:nvSpPr>
          <p:cNvPr id="19" name="Gefaltete Ecke 18"/>
          <p:cNvSpPr/>
          <p:nvPr/>
        </p:nvSpPr>
        <p:spPr>
          <a:xfrm rot="21204962">
            <a:off x="684429" y="549999"/>
            <a:ext cx="1537441" cy="1560494"/>
          </a:xfrm>
          <a:prstGeom prst="foldedCorner">
            <a:avLst/>
          </a:prstGeom>
          <a:solidFill>
            <a:srgbClr val="EED48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Zuständig ist der Rechts-pfleger</a:t>
            </a:r>
          </a:p>
        </p:txBody>
      </p:sp>
      <p:sp>
        <p:nvSpPr>
          <p:cNvPr id="3" name="Rechteck 2"/>
          <p:cNvSpPr/>
          <p:nvPr/>
        </p:nvSpPr>
        <p:spPr>
          <a:xfrm>
            <a:off x="4603113" y="4841579"/>
            <a:ext cx="7436329" cy="18992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accent1">
                    <a:lumMod val="50000"/>
                  </a:schemeClr>
                </a:solidFill>
              </a:rPr>
              <a:t>*</a:t>
            </a:r>
            <a:r>
              <a:rPr lang="de-DE" dirty="0"/>
              <a:t> 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Anmerkung: Für seine zugrundeliegende Zahlungsklage über 9.800,- EUR hatte der Kläger die Gerichtsgebühr nach KV-Nr. 1210 (Streitwert bis 10.000,- €) in Höhe von 798,- EUR vorauszuzahlen, die im Rahmen der </a:t>
            </a:r>
            <a:r>
              <a:rPr lang="de-DE" b="1" u="sng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Mithaft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 des Klägers auf die Kosten des Beklagten verrechnet wurde und nun im Wege des Kostenfestsetzungsverfahrens mit festgesetzt wird.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4786903A-E5EC-FDC4-D8AE-31A61A11E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296B7B5-4803-A853-8122-833E8F34CE45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Unterstützt mit KI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7760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9" grpId="0" animBg="1"/>
      <p:bldP spid="3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376</Words>
  <Application>Microsoft Office PowerPoint</Application>
  <PresentationFormat>Breitbild</PresentationFormat>
  <Paragraphs>44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21</cp:revision>
  <dcterms:created xsi:type="dcterms:W3CDTF">2023-05-04T13:22:15Z</dcterms:created>
  <dcterms:modified xsi:type="dcterms:W3CDTF">2026-10-02T06:58:08Z</dcterms:modified>
</cp:coreProperties>
</file>