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64" r:id="rId3"/>
    <p:sldId id="257" r:id="rId4"/>
    <p:sldId id="258" r:id="rId5"/>
    <p:sldId id="259" r:id="rId6"/>
    <p:sldId id="260" r:id="rId7"/>
    <p:sldId id="262" r:id="rId8"/>
    <p:sldId id="263" r:id="rId9"/>
    <p:sldId id="261"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5A11"/>
    <a:srgbClr val="ED7D31"/>
    <a:srgbClr val="F4B1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showGuides="1">
      <p:cViewPr varScale="1">
        <p:scale>
          <a:sx n="111" d="100"/>
          <a:sy n="111" d="100"/>
        </p:scale>
        <p:origin x="59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E219E2CA-24DD-465A-B2DA-931F582E260F}" type="datetimeFigureOut">
              <a:rPr lang="de-DE" smtClean="0"/>
              <a:t>21.09.2026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1705858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219E2CA-24DD-465A-B2DA-931F582E260F}" type="datetimeFigureOut">
              <a:rPr lang="de-DE" smtClean="0"/>
              <a:t>21.09.2026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2719637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E219E2CA-24DD-465A-B2DA-931F582E260F}" type="datetimeFigureOut">
              <a:rPr lang="de-DE" smtClean="0"/>
              <a:t>21.09.2026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2477688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E219E2CA-24DD-465A-B2DA-931F582E260F}" type="datetimeFigureOut">
              <a:rPr lang="de-DE" smtClean="0"/>
              <a:t>21.09.2026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3367960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E219E2CA-24DD-465A-B2DA-931F582E260F}" type="datetimeFigureOut">
              <a:rPr lang="de-DE" smtClean="0"/>
              <a:t>21.09.2026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797665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E219E2CA-24DD-465A-B2DA-931F582E260F}" type="datetimeFigureOut">
              <a:rPr lang="de-DE" smtClean="0"/>
              <a:t>21.09.2026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255708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219E2CA-24DD-465A-B2DA-931F582E260F}" type="datetimeFigureOut">
              <a:rPr lang="de-DE" smtClean="0"/>
              <a:t>21.09.2026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399479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E219E2CA-24DD-465A-B2DA-931F582E260F}" type="datetimeFigureOut">
              <a:rPr lang="de-DE" smtClean="0"/>
              <a:t>21.09.2026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3544193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E219E2CA-24DD-465A-B2DA-931F582E260F}" type="datetimeFigureOut">
              <a:rPr lang="de-DE" smtClean="0"/>
              <a:t>21.09.2026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3280228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219E2CA-24DD-465A-B2DA-931F582E260F}" type="datetimeFigureOut">
              <a:rPr lang="de-DE" smtClean="0"/>
              <a:t>21.09.2026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1755472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E219E2CA-24DD-465A-B2DA-931F582E260F}" type="datetimeFigureOut">
              <a:rPr lang="de-DE" smtClean="0"/>
              <a:t>21.09.2026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79DB7A8-4991-4459-A680-1744F9E34652}" type="slidenum">
              <a:rPr lang="de-DE" smtClean="0"/>
              <a:t>‹Nr.›</a:t>
            </a:fld>
            <a:endParaRPr lang="de-DE"/>
          </a:p>
        </p:txBody>
      </p:sp>
    </p:spTree>
    <p:extLst>
      <p:ext uri="{BB962C8B-B14F-4D97-AF65-F5344CB8AC3E}">
        <p14:creationId xmlns:p14="http://schemas.microsoft.com/office/powerpoint/2010/main" val="448604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19E2CA-24DD-465A-B2DA-931F582E260F}" type="datetimeFigureOut">
              <a:rPr lang="de-DE" smtClean="0"/>
              <a:t>21.09.2026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9DB7A8-4991-4459-A680-1744F9E34652}" type="slidenum">
              <a:rPr lang="de-DE" smtClean="0"/>
              <a:t>‹Nr.›</a:t>
            </a:fld>
            <a:endParaRPr lang="de-DE"/>
          </a:p>
        </p:txBody>
      </p:sp>
    </p:spTree>
    <p:extLst>
      <p:ext uri="{BB962C8B-B14F-4D97-AF65-F5344CB8AC3E}">
        <p14:creationId xmlns:p14="http://schemas.microsoft.com/office/powerpoint/2010/main" val="3386640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07C587D0-BDA0-DB34-CB94-5CD2B1AF4D9A}"/>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0938290" cy="6858000"/>
          </a:xfrm>
          <a:prstGeom prst="rect">
            <a:avLst/>
          </a:prstGeom>
        </p:spPr>
      </p:pic>
      <p:sp>
        <p:nvSpPr>
          <p:cNvPr id="2" name="Rechteck 1">
            <a:extLst>
              <a:ext uri="{FF2B5EF4-FFF2-40B4-BE49-F238E27FC236}">
                <a16:creationId xmlns:a16="http://schemas.microsoft.com/office/drawing/2014/main" id="{24D8ECBD-8617-AA48-2E2E-A1A236F4F5D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3" name="Rechteck 2">
            <a:extLst>
              <a:ext uri="{FF2B5EF4-FFF2-40B4-BE49-F238E27FC236}">
                <a16:creationId xmlns:a16="http://schemas.microsoft.com/office/drawing/2014/main" id="{34F43E17-3FA7-5B43-F4D5-9251A2FE098E}"/>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Tree>
    <p:extLst>
      <p:ext uri="{BB962C8B-B14F-4D97-AF65-F5344CB8AC3E}">
        <p14:creationId xmlns:p14="http://schemas.microsoft.com/office/powerpoint/2010/main" val="1526884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6396036" y="6400800"/>
            <a:ext cx="1714501"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hteck 1">
            <a:extLst>
              <a:ext uri="{FF2B5EF4-FFF2-40B4-BE49-F238E27FC236}">
                <a16:creationId xmlns:a16="http://schemas.microsoft.com/office/drawing/2014/main" id="{92D8F386-F305-D297-0111-AB1912D07AE4}"/>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5" name="Grafik 4">
            <a:extLst>
              <a:ext uri="{FF2B5EF4-FFF2-40B4-BE49-F238E27FC236}">
                <a16:creationId xmlns:a16="http://schemas.microsoft.com/office/drawing/2014/main" id="{70459894-3D98-A892-3683-C4EE130103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6028" y="0"/>
            <a:ext cx="9639944" cy="6858000"/>
          </a:xfrm>
          <a:prstGeom prst="rect">
            <a:avLst/>
          </a:prstGeom>
        </p:spPr>
      </p:pic>
      <p:sp>
        <p:nvSpPr>
          <p:cNvPr id="10" name="Rechteck 9">
            <a:extLst>
              <a:ext uri="{FF2B5EF4-FFF2-40B4-BE49-F238E27FC236}">
                <a16:creationId xmlns:a16="http://schemas.microsoft.com/office/drawing/2014/main" id="{AD0F6083-59EC-6171-5C01-C011212B47D4}"/>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3" name="Grafik 2" descr="image001">
            <a:extLst>
              <a:ext uri="{FF2B5EF4-FFF2-40B4-BE49-F238E27FC236}">
                <a16:creationId xmlns:a16="http://schemas.microsoft.com/office/drawing/2014/main" id="{CE37FB34-E20E-1D20-A146-B2FEE1BA063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0980547" y="0"/>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1541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34085817-D9C8-6024-6EA5-6EA3936D6285}"/>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13742" y="-19782"/>
            <a:ext cx="12205742" cy="6858000"/>
          </a:xfrm>
          <a:prstGeom prst="rect">
            <a:avLst/>
          </a:prstGeom>
        </p:spPr>
      </p:pic>
      <p:sp>
        <p:nvSpPr>
          <p:cNvPr id="12" name="Abgerundetes Rechteck 11"/>
          <p:cNvSpPr/>
          <p:nvPr/>
        </p:nvSpPr>
        <p:spPr>
          <a:xfrm>
            <a:off x="1654342" y="1658806"/>
            <a:ext cx="9111916" cy="1770194"/>
          </a:xfrm>
          <a:prstGeom prst="roundRect">
            <a:avLst/>
          </a:prstGeom>
          <a:solidFill>
            <a:schemeClr val="accent4">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Was unter „Gericht“ zu verstehen ist, definiert das GG nicht. Nach allgemeinem Sprachgebrauch ist darunter eine Einrichtung zu verstehen, die im Streitfall in Anwendung des geltenden Rechts für die Beteiligten verbindlich entscheidet, was „rechtens“ ist. </a:t>
            </a:r>
          </a:p>
        </p:txBody>
      </p:sp>
      <p:sp>
        <p:nvSpPr>
          <p:cNvPr id="5" name="Abgerundetes Rechteck 4"/>
          <p:cNvSpPr/>
          <p:nvPr/>
        </p:nvSpPr>
        <p:spPr>
          <a:xfrm>
            <a:off x="3228973" y="714376"/>
            <a:ext cx="5457825" cy="557212"/>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Zuständigkeiten der Gerichte </a:t>
            </a:r>
            <a:endParaRPr lang="de-DE" sz="2400"/>
          </a:p>
        </p:txBody>
      </p:sp>
      <p:grpSp>
        <p:nvGrpSpPr>
          <p:cNvPr id="10" name="Gruppieren 9"/>
          <p:cNvGrpSpPr/>
          <p:nvPr/>
        </p:nvGrpSpPr>
        <p:grpSpPr>
          <a:xfrm>
            <a:off x="1654342" y="3627572"/>
            <a:ext cx="9111916" cy="591286"/>
            <a:chOff x="1654342" y="3509227"/>
            <a:chExt cx="9111916" cy="591286"/>
          </a:xfrm>
          <a:scene3d>
            <a:camera prst="orthographicFront">
              <a:rot lat="0" lon="0" rev="0"/>
            </a:camera>
            <a:lightRig rig="glow" dir="t">
              <a:rot lat="0" lon="0" rev="4800000"/>
            </a:lightRig>
          </a:scene3d>
        </p:grpSpPr>
        <p:sp>
          <p:nvSpPr>
            <p:cNvPr id="13" name="Abgerundetes Rechteck 12"/>
            <p:cNvSpPr/>
            <p:nvPr/>
          </p:nvSpPr>
          <p:spPr>
            <a:xfrm>
              <a:off x="6324600" y="3509227"/>
              <a:ext cx="4441658" cy="591286"/>
            </a:xfrm>
            <a:prstGeom prst="roundRect">
              <a:avLst/>
            </a:prstGeom>
            <a:solidFill>
              <a:schemeClr val="accent2">
                <a:lumMod val="75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a:t>d.h. Amtsgericht oder Landgericht </a:t>
              </a:r>
              <a:endParaRPr lang="de-DE" sz="2000" dirty="0"/>
            </a:p>
          </p:txBody>
        </p:sp>
        <p:sp>
          <p:nvSpPr>
            <p:cNvPr id="11" name="Abgerundetes Rechteck 10"/>
            <p:cNvSpPr/>
            <p:nvPr/>
          </p:nvSpPr>
          <p:spPr>
            <a:xfrm>
              <a:off x="1654342" y="3509227"/>
              <a:ext cx="4441658" cy="591286"/>
            </a:xfrm>
            <a:prstGeom prst="roundRect">
              <a:avLst/>
            </a:prstGeom>
            <a:solidFill>
              <a:schemeClr val="accent2">
                <a:lumMod val="75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Welches Gericht ist </a:t>
              </a:r>
              <a:r>
                <a:rPr lang="de-DE" sz="2000" b="1" i="1" dirty="0"/>
                <a:t>sachlich </a:t>
              </a:r>
              <a:r>
                <a:rPr lang="de-DE" sz="2000" i="1" dirty="0"/>
                <a:t>zuständig </a:t>
              </a:r>
              <a:endParaRPr lang="de-DE" sz="2000" dirty="0"/>
            </a:p>
          </p:txBody>
        </p:sp>
        <p:sp>
          <p:nvSpPr>
            <p:cNvPr id="8" name="Pfeil nach rechts 7"/>
            <p:cNvSpPr/>
            <p:nvPr/>
          </p:nvSpPr>
          <p:spPr>
            <a:xfrm>
              <a:off x="5956173" y="3631052"/>
              <a:ext cx="736854" cy="370332"/>
            </a:xfrm>
            <a:prstGeom prst="rightArrow">
              <a:avLst/>
            </a:prstGeom>
            <a:solidFill>
              <a:schemeClr val="bg1">
                <a:lumMod val="50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5" name="Gruppieren 14"/>
          <p:cNvGrpSpPr/>
          <p:nvPr/>
        </p:nvGrpSpPr>
        <p:grpSpPr>
          <a:xfrm>
            <a:off x="1654342" y="4631541"/>
            <a:ext cx="9111916" cy="591286"/>
            <a:chOff x="1654342" y="3509227"/>
            <a:chExt cx="9111916" cy="591286"/>
          </a:xfrm>
          <a:scene3d>
            <a:camera prst="orthographicFront">
              <a:rot lat="0" lon="0" rev="0"/>
            </a:camera>
            <a:lightRig rig="glow" dir="t">
              <a:rot lat="0" lon="0" rev="4800000"/>
            </a:lightRig>
          </a:scene3d>
        </p:grpSpPr>
        <p:sp>
          <p:nvSpPr>
            <p:cNvPr id="16" name="Abgerundetes Rechteck 15"/>
            <p:cNvSpPr/>
            <p:nvPr/>
          </p:nvSpPr>
          <p:spPr>
            <a:xfrm>
              <a:off x="6324600" y="3509227"/>
              <a:ext cx="4441658" cy="591286"/>
            </a:xfrm>
            <a:prstGeom prst="roundRect">
              <a:avLst/>
            </a:prstGeom>
            <a:solidFill>
              <a:schemeClr val="accent2"/>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an welchem Ort befindet sich das zuständige Gericht </a:t>
              </a:r>
            </a:p>
          </p:txBody>
        </p:sp>
        <p:sp>
          <p:nvSpPr>
            <p:cNvPr id="18" name="Pfeil nach rechts 17"/>
            <p:cNvSpPr/>
            <p:nvPr/>
          </p:nvSpPr>
          <p:spPr>
            <a:xfrm>
              <a:off x="5956173" y="3631052"/>
              <a:ext cx="736854" cy="370332"/>
            </a:xfrm>
            <a:prstGeom prst="rightArrow">
              <a:avLst/>
            </a:prstGeom>
            <a:solidFill>
              <a:schemeClr val="bg1">
                <a:lumMod val="50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Abgerundetes Rechteck 18"/>
            <p:cNvSpPr/>
            <p:nvPr/>
          </p:nvSpPr>
          <p:spPr>
            <a:xfrm>
              <a:off x="1654342" y="3509227"/>
              <a:ext cx="4441658" cy="591286"/>
            </a:xfrm>
            <a:prstGeom prst="roundRect">
              <a:avLst/>
            </a:prstGeom>
            <a:solidFill>
              <a:schemeClr val="accent2"/>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Welches Gericht ist </a:t>
              </a:r>
              <a:r>
                <a:rPr lang="de-DE" sz="2000" b="1" i="1" dirty="0"/>
                <a:t>örtlich</a:t>
              </a:r>
              <a:r>
                <a:rPr lang="de-DE" sz="2000" i="1" dirty="0"/>
                <a:t> zuständig </a:t>
              </a:r>
              <a:endParaRPr lang="de-DE" sz="2000" dirty="0"/>
            </a:p>
          </p:txBody>
        </p:sp>
      </p:grpSp>
      <p:grpSp>
        <p:nvGrpSpPr>
          <p:cNvPr id="22" name="Gruppieren 21"/>
          <p:cNvGrpSpPr/>
          <p:nvPr/>
        </p:nvGrpSpPr>
        <p:grpSpPr>
          <a:xfrm>
            <a:off x="1654342" y="5591252"/>
            <a:ext cx="9111916" cy="591286"/>
            <a:chOff x="1654342" y="3509227"/>
            <a:chExt cx="9111916" cy="591286"/>
          </a:xfrm>
          <a:scene3d>
            <a:camera prst="orthographicFront">
              <a:rot lat="0" lon="0" rev="0"/>
            </a:camera>
            <a:lightRig rig="glow" dir="t">
              <a:rot lat="0" lon="0" rev="4800000"/>
            </a:lightRig>
          </a:scene3d>
        </p:grpSpPr>
        <p:sp>
          <p:nvSpPr>
            <p:cNvPr id="23" name="Abgerundetes Rechteck 22"/>
            <p:cNvSpPr/>
            <p:nvPr/>
          </p:nvSpPr>
          <p:spPr>
            <a:xfrm>
              <a:off x="6324600" y="3509227"/>
              <a:ext cx="4441658" cy="591286"/>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wer befasst sich bei Gericht mit der Angelegenheit)? </a:t>
              </a:r>
            </a:p>
          </p:txBody>
        </p:sp>
        <p:sp>
          <p:nvSpPr>
            <p:cNvPr id="24" name="Pfeil nach rechts 23"/>
            <p:cNvSpPr/>
            <p:nvPr/>
          </p:nvSpPr>
          <p:spPr>
            <a:xfrm>
              <a:off x="5956173" y="3631052"/>
              <a:ext cx="736854" cy="370332"/>
            </a:xfrm>
            <a:prstGeom prst="rightArrow">
              <a:avLst/>
            </a:prstGeom>
            <a:solidFill>
              <a:schemeClr val="bg1">
                <a:lumMod val="50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Abgerundetes Rechteck 24"/>
            <p:cNvSpPr/>
            <p:nvPr/>
          </p:nvSpPr>
          <p:spPr>
            <a:xfrm>
              <a:off x="1654342" y="3509227"/>
              <a:ext cx="4441658" cy="591286"/>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Wer ist bei Gericht </a:t>
              </a:r>
              <a:r>
                <a:rPr lang="de-DE" sz="2000" b="1" i="1" dirty="0"/>
                <a:t>funktionell</a:t>
              </a:r>
              <a:r>
                <a:rPr lang="de-DE" sz="2000" i="1" dirty="0"/>
                <a:t> zuständig </a:t>
              </a:r>
              <a:endParaRPr lang="de-DE" sz="2000" dirty="0"/>
            </a:p>
          </p:txBody>
        </p:sp>
      </p:grpSp>
      <p:sp>
        <p:nvSpPr>
          <p:cNvPr id="27" name="Gefaltete Ecke 26"/>
          <p:cNvSpPr/>
          <p:nvPr/>
        </p:nvSpPr>
        <p:spPr>
          <a:xfrm>
            <a:off x="10430431" y="2886074"/>
            <a:ext cx="1485344" cy="1411309"/>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welches?</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sachlich</a:t>
            </a:r>
          </a:p>
        </p:txBody>
      </p:sp>
      <p:sp>
        <p:nvSpPr>
          <p:cNvPr id="28" name="Gefaltete Ecke 27"/>
          <p:cNvSpPr/>
          <p:nvPr/>
        </p:nvSpPr>
        <p:spPr>
          <a:xfrm rot="21303941">
            <a:off x="10503029" y="4030558"/>
            <a:ext cx="1412745" cy="1426885"/>
          </a:xfrm>
          <a:prstGeom prst="foldedCorner">
            <a:avLst/>
          </a:prstGeom>
          <a:solidFill>
            <a:schemeClr val="accent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wo?</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örtlich</a:t>
            </a:r>
          </a:p>
        </p:txBody>
      </p:sp>
      <p:sp>
        <p:nvSpPr>
          <p:cNvPr id="29" name="Gefaltete Ecke 28"/>
          <p:cNvSpPr/>
          <p:nvPr/>
        </p:nvSpPr>
        <p:spPr>
          <a:xfrm rot="289102">
            <a:off x="10503030" y="5247542"/>
            <a:ext cx="1412745" cy="1363590"/>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wer?</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funktionell</a:t>
            </a:r>
          </a:p>
        </p:txBody>
      </p:sp>
      <p:sp>
        <p:nvSpPr>
          <p:cNvPr id="3" name="Rechteck 2">
            <a:extLst>
              <a:ext uri="{FF2B5EF4-FFF2-40B4-BE49-F238E27FC236}">
                <a16:creationId xmlns:a16="http://schemas.microsoft.com/office/drawing/2014/main" id="{04A5377A-179F-245E-BAE6-5700AD34536A}"/>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Rechteck 6">
            <a:extLst>
              <a:ext uri="{FF2B5EF4-FFF2-40B4-BE49-F238E27FC236}">
                <a16:creationId xmlns:a16="http://schemas.microsoft.com/office/drawing/2014/main" id="{1A2FD871-B83A-CC7F-9F9A-92B8A86B83B8}"/>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Abgerundetes Rechteck 28">
            <a:extLst>
              <a:ext uri="{FF2B5EF4-FFF2-40B4-BE49-F238E27FC236}">
                <a16:creationId xmlns:a16="http://schemas.microsoft.com/office/drawing/2014/main" id="{95756392-194D-BCF4-5BBA-6FADBF95110B}"/>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4" name="Grafik 3" descr="image001">
            <a:extLst>
              <a:ext uri="{FF2B5EF4-FFF2-40B4-BE49-F238E27FC236}">
                <a16:creationId xmlns:a16="http://schemas.microsoft.com/office/drawing/2014/main" id="{A1E74AAF-6C54-2CFB-ECC8-D7D9233D06E6}"/>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0608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1000" fill="hold"/>
                                        <p:tgtEl>
                                          <p:spTgt spid="27"/>
                                        </p:tgtEl>
                                        <p:attrNameLst>
                                          <p:attrName>ppt_w</p:attrName>
                                        </p:attrNameLst>
                                      </p:cBhvr>
                                      <p:tavLst>
                                        <p:tav tm="0">
                                          <p:val>
                                            <p:fltVal val="0"/>
                                          </p:val>
                                        </p:tav>
                                        <p:tav tm="100000">
                                          <p:val>
                                            <p:strVal val="#ppt_w"/>
                                          </p:val>
                                        </p:tav>
                                      </p:tavLst>
                                    </p:anim>
                                    <p:anim calcmode="lin" valueType="num">
                                      <p:cBhvr>
                                        <p:cTn id="26" dur="1000" fill="hold"/>
                                        <p:tgtEl>
                                          <p:spTgt spid="27"/>
                                        </p:tgtEl>
                                        <p:attrNameLst>
                                          <p:attrName>ppt_h</p:attrName>
                                        </p:attrNameLst>
                                      </p:cBhvr>
                                      <p:tavLst>
                                        <p:tav tm="0">
                                          <p:val>
                                            <p:fltVal val="0"/>
                                          </p:val>
                                        </p:tav>
                                        <p:tav tm="100000">
                                          <p:val>
                                            <p:strVal val="#ppt_h"/>
                                          </p:val>
                                        </p:tav>
                                      </p:tavLst>
                                    </p:anim>
                                    <p:anim calcmode="lin" valueType="num">
                                      <p:cBhvr>
                                        <p:cTn id="27" dur="1000" fill="hold"/>
                                        <p:tgtEl>
                                          <p:spTgt spid="27"/>
                                        </p:tgtEl>
                                        <p:attrNameLst>
                                          <p:attrName>style.rotation</p:attrName>
                                        </p:attrNameLst>
                                      </p:cBhvr>
                                      <p:tavLst>
                                        <p:tav tm="0">
                                          <p:val>
                                            <p:fltVal val="90"/>
                                          </p:val>
                                        </p:tav>
                                        <p:tav tm="100000">
                                          <p:val>
                                            <p:fltVal val="0"/>
                                          </p:val>
                                        </p:tav>
                                      </p:tavLst>
                                    </p:anim>
                                    <p:animEffect transition="in" filter="fade">
                                      <p:cBhvr>
                                        <p:cTn id="28" dur="100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1000" fill="hold"/>
                                        <p:tgtEl>
                                          <p:spTgt spid="28"/>
                                        </p:tgtEl>
                                        <p:attrNameLst>
                                          <p:attrName>ppt_w</p:attrName>
                                        </p:attrNameLst>
                                      </p:cBhvr>
                                      <p:tavLst>
                                        <p:tav tm="0">
                                          <p:val>
                                            <p:fltVal val="0"/>
                                          </p:val>
                                        </p:tav>
                                        <p:tav tm="100000">
                                          <p:val>
                                            <p:strVal val="#ppt_w"/>
                                          </p:val>
                                        </p:tav>
                                      </p:tavLst>
                                    </p:anim>
                                    <p:anim calcmode="lin" valueType="num">
                                      <p:cBhvr>
                                        <p:cTn id="34" dur="1000" fill="hold"/>
                                        <p:tgtEl>
                                          <p:spTgt spid="28"/>
                                        </p:tgtEl>
                                        <p:attrNameLst>
                                          <p:attrName>ppt_h</p:attrName>
                                        </p:attrNameLst>
                                      </p:cBhvr>
                                      <p:tavLst>
                                        <p:tav tm="0">
                                          <p:val>
                                            <p:fltVal val="0"/>
                                          </p:val>
                                        </p:tav>
                                        <p:tav tm="100000">
                                          <p:val>
                                            <p:strVal val="#ppt_h"/>
                                          </p:val>
                                        </p:tav>
                                      </p:tavLst>
                                    </p:anim>
                                    <p:anim calcmode="lin" valueType="num">
                                      <p:cBhvr>
                                        <p:cTn id="35" dur="1000" fill="hold"/>
                                        <p:tgtEl>
                                          <p:spTgt spid="28"/>
                                        </p:tgtEl>
                                        <p:attrNameLst>
                                          <p:attrName>style.rotation</p:attrName>
                                        </p:attrNameLst>
                                      </p:cBhvr>
                                      <p:tavLst>
                                        <p:tav tm="0">
                                          <p:val>
                                            <p:fltVal val="90"/>
                                          </p:val>
                                        </p:tav>
                                        <p:tav tm="100000">
                                          <p:val>
                                            <p:fltVal val="0"/>
                                          </p:val>
                                        </p:tav>
                                      </p:tavLst>
                                    </p:anim>
                                    <p:animEffect transition="in" filter="fade">
                                      <p:cBhvr>
                                        <p:cTn id="36" dur="1000"/>
                                        <p:tgtEl>
                                          <p:spTgt spid="28"/>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0B3ABF5-F1FC-6EAD-71A8-02009A6F184D}"/>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Abgerundetes Rechteck 11"/>
          <p:cNvSpPr/>
          <p:nvPr/>
        </p:nvSpPr>
        <p:spPr>
          <a:xfrm>
            <a:off x="1654342" y="1499455"/>
            <a:ext cx="9111916" cy="50601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sachliche Zuständigkeit - Instanzen </a:t>
            </a:r>
            <a:endParaRPr lang="de-DE" sz="2400" dirty="0"/>
          </a:p>
        </p:txBody>
      </p:sp>
      <p:sp>
        <p:nvSpPr>
          <p:cNvPr id="5" name="Abgerundetes Rechteck 4"/>
          <p:cNvSpPr/>
          <p:nvPr/>
        </p:nvSpPr>
        <p:spPr>
          <a:xfrm>
            <a:off x="3228973" y="714376"/>
            <a:ext cx="5457825" cy="557212"/>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Zuständigkeiten der Gerichte </a:t>
            </a:r>
            <a:endParaRPr lang="de-DE" sz="2400"/>
          </a:p>
        </p:txBody>
      </p:sp>
      <p:sp>
        <p:nvSpPr>
          <p:cNvPr id="2" name="Abgerundetes Rechteck 1"/>
          <p:cNvSpPr/>
          <p:nvPr/>
        </p:nvSpPr>
        <p:spPr>
          <a:xfrm>
            <a:off x="1654342" y="2307767"/>
            <a:ext cx="8969504" cy="2952874"/>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solidFill>
                  <a:schemeClr val="accent2">
                    <a:lumMod val="50000"/>
                  </a:schemeClr>
                </a:solidFill>
              </a:rPr>
              <a:t>Für die </a:t>
            </a:r>
            <a:r>
              <a:rPr lang="de-DE" sz="2400" b="1" dirty="0">
                <a:solidFill>
                  <a:schemeClr val="accent2">
                    <a:lumMod val="50000"/>
                  </a:schemeClr>
                </a:solidFill>
              </a:rPr>
              <a:t>sachliche Zuständigkeit </a:t>
            </a:r>
            <a:r>
              <a:rPr lang="de-DE" sz="2400" dirty="0">
                <a:solidFill>
                  <a:schemeClr val="accent2">
                    <a:lumMod val="50000"/>
                  </a:schemeClr>
                </a:solidFill>
              </a:rPr>
              <a:t>wird in § 1 ZPO auf die Regelungen des GVG verwiesen. </a:t>
            </a:r>
          </a:p>
          <a:p>
            <a:r>
              <a:rPr lang="de-DE" sz="2400" dirty="0">
                <a:solidFill>
                  <a:schemeClr val="accent2">
                    <a:lumMod val="50000"/>
                  </a:schemeClr>
                </a:solidFill>
              </a:rPr>
              <a:t>Die sachliche Zuständigkeit, d.h. die Frage, ob eine Sache in 1. Instanz vor das Amtsgericht oder das Landgericht gehört, </a:t>
            </a:r>
            <a:r>
              <a:rPr lang="de-DE" sz="2400" b="1" dirty="0">
                <a:solidFill>
                  <a:schemeClr val="accent2">
                    <a:lumMod val="50000"/>
                  </a:schemeClr>
                </a:solidFill>
                <a:effectLst>
                  <a:outerShdw blurRad="38100" dist="38100" dir="2700000" algn="tl">
                    <a:srgbClr val="000000">
                      <a:alpha val="43137"/>
                    </a:srgbClr>
                  </a:outerShdw>
                </a:effectLst>
              </a:rPr>
              <a:t>ist im GVG in §§ 23, 71 GVG</a:t>
            </a:r>
            <a:r>
              <a:rPr lang="de-DE" sz="2400" dirty="0">
                <a:solidFill>
                  <a:schemeClr val="accent2">
                    <a:lumMod val="50000"/>
                  </a:schemeClr>
                </a:solidFill>
              </a:rPr>
              <a:t> geregelt. </a:t>
            </a:r>
          </a:p>
        </p:txBody>
      </p:sp>
      <p:sp>
        <p:nvSpPr>
          <p:cNvPr id="27" name="Gefaltete Ecke 26"/>
          <p:cNvSpPr/>
          <p:nvPr/>
        </p:nvSpPr>
        <p:spPr>
          <a:xfrm rot="392603">
            <a:off x="7594083" y="4472507"/>
            <a:ext cx="2185430" cy="192829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GVG= Gerichts-verfassungs-gesetz</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7" name="Rechteck 6">
            <a:extLst>
              <a:ext uri="{FF2B5EF4-FFF2-40B4-BE49-F238E27FC236}">
                <a16:creationId xmlns:a16="http://schemas.microsoft.com/office/drawing/2014/main" id="{8A9A88F5-CCEF-10E8-169F-D865FC373D78}"/>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Rechteck 7">
            <a:extLst>
              <a:ext uri="{FF2B5EF4-FFF2-40B4-BE49-F238E27FC236}">
                <a16:creationId xmlns:a16="http://schemas.microsoft.com/office/drawing/2014/main" id="{AB5AEB76-EAA9-995C-B111-8B8208CB7B9A}"/>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Abgerundetes Rechteck 28">
            <a:extLst>
              <a:ext uri="{FF2B5EF4-FFF2-40B4-BE49-F238E27FC236}">
                <a16:creationId xmlns:a16="http://schemas.microsoft.com/office/drawing/2014/main" id="{20EB8136-30EE-5ADD-D074-7FB394B71C9A}"/>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4" name="Grafik 3" descr="image001">
            <a:extLst>
              <a:ext uri="{FF2B5EF4-FFF2-40B4-BE49-F238E27FC236}">
                <a16:creationId xmlns:a16="http://schemas.microsoft.com/office/drawing/2014/main" id="{E9C3E53D-2240-2E3A-2705-6862E584D3E3}"/>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48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style.rotation</p:attrName>
                                        </p:attrNameLst>
                                      </p:cBhvr>
                                      <p:tavLst>
                                        <p:tav tm="0">
                                          <p:val>
                                            <p:fltVal val="90"/>
                                          </p:val>
                                        </p:tav>
                                        <p:tav tm="100000">
                                          <p:val>
                                            <p:fltVal val="0"/>
                                          </p:val>
                                        </p:tav>
                                      </p:tavLst>
                                    </p:anim>
                                    <p:animEffect transition="in" filter="fade">
                                      <p:cBhvr>
                                        <p:cTn id="10"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3E7B08B-6648-4280-B094-014A120BF210}"/>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121171" y="0"/>
            <a:ext cx="12178257" cy="6858000"/>
          </a:xfrm>
          <a:prstGeom prst="rect">
            <a:avLst/>
          </a:prstGeom>
        </p:spPr>
      </p:pic>
      <p:sp>
        <p:nvSpPr>
          <p:cNvPr id="7" name="Abgerundetes Rechteck 6"/>
          <p:cNvSpPr/>
          <p:nvPr/>
        </p:nvSpPr>
        <p:spPr>
          <a:xfrm>
            <a:off x="1654342" y="2795685"/>
            <a:ext cx="7772360" cy="3214688"/>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solidFill>
                <a:schemeClr val="tx1"/>
              </a:solidFill>
            </a:endParaRPr>
          </a:p>
          <a:p>
            <a:pPr marL="285750" indent="-285750">
              <a:buFont typeface="Arial" panose="020B0604020202020204" pitchFamily="34" charset="0"/>
              <a:buChar char="•"/>
            </a:pPr>
            <a:r>
              <a:rPr lang="de-DE" sz="2400" dirty="0">
                <a:solidFill>
                  <a:schemeClr val="tx1"/>
                </a:solidFill>
              </a:rPr>
              <a:t>für Streitigkeiten mit einem Streitwert bis einschließlich 10.000 €; </a:t>
            </a:r>
          </a:p>
          <a:p>
            <a:pPr marL="285750" indent="-285750">
              <a:buFont typeface="Arial" panose="020B0604020202020204" pitchFamily="34" charset="0"/>
              <a:buChar char="•"/>
            </a:pPr>
            <a:r>
              <a:rPr lang="de-DE" sz="2400" dirty="0">
                <a:solidFill>
                  <a:schemeClr val="tx1"/>
                </a:solidFill>
              </a:rPr>
              <a:t>ohne Rücksicht auf den Streitwert für (Wohnraum- u. Mietstreitigkeiten) </a:t>
            </a:r>
          </a:p>
          <a:p>
            <a:pPr marL="285750" indent="-285750">
              <a:buFont typeface="Arial" panose="020B0604020202020204" pitchFamily="34" charset="0"/>
              <a:buChar char="•"/>
            </a:pPr>
            <a:r>
              <a:rPr lang="de-DE" sz="2400" dirty="0">
                <a:solidFill>
                  <a:schemeClr val="tx1"/>
                </a:solidFill>
              </a:rPr>
              <a:t>für Reisestreitigkeiten, Streitigkeiten wegen Viehmängeln etc. </a:t>
            </a:r>
          </a:p>
          <a:p>
            <a:pPr marL="285750" indent="-285750">
              <a:buFont typeface="Arial" panose="020B0604020202020204" pitchFamily="34" charset="0"/>
              <a:buChar char="•"/>
            </a:pPr>
            <a:r>
              <a:rPr lang="de-DE" sz="2400" dirty="0">
                <a:solidFill>
                  <a:schemeClr val="tx1"/>
                </a:solidFill>
              </a:rPr>
              <a:t>für Familiensachen </a:t>
            </a:r>
          </a:p>
        </p:txBody>
      </p:sp>
      <p:sp>
        <p:nvSpPr>
          <p:cNvPr id="12" name="Abgerundetes Rechteck 11"/>
          <p:cNvSpPr/>
          <p:nvPr/>
        </p:nvSpPr>
        <p:spPr>
          <a:xfrm>
            <a:off x="1654342" y="1499455"/>
            <a:ext cx="9111916" cy="50601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sachliche Zuständigkeit - Instanzen </a:t>
            </a:r>
            <a:endParaRPr lang="de-DE" sz="2400" dirty="0"/>
          </a:p>
        </p:txBody>
      </p:sp>
      <p:sp>
        <p:nvSpPr>
          <p:cNvPr id="5" name="Abgerundetes Rechteck 4"/>
          <p:cNvSpPr/>
          <p:nvPr/>
        </p:nvSpPr>
        <p:spPr>
          <a:xfrm>
            <a:off x="3228973" y="714376"/>
            <a:ext cx="5457825" cy="557212"/>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Zuständigkeiten der Gerichte </a:t>
            </a:r>
            <a:endParaRPr lang="de-DE" sz="2400"/>
          </a:p>
        </p:txBody>
      </p:sp>
      <p:sp>
        <p:nvSpPr>
          <p:cNvPr id="2" name="Abgerundetes Rechteck 1"/>
          <p:cNvSpPr/>
          <p:nvPr/>
        </p:nvSpPr>
        <p:spPr>
          <a:xfrm>
            <a:off x="742950" y="2327737"/>
            <a:ext cx="8969504" cy="692608"/>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Das Amtsgericht </a:t>
            </a:r>
            <a:r>
              <a:rPr lang="de-DE" sz="2400" dirty="0"/>
              <a:t>ist im wesentlichen zuständig: </a:t>
            </a:r>
          </a:p>
        </p:txBody>
      </p:sp>
      <p:sp>
        <p:nvSpPr>
          <p:cNvPr id="27" name="Gefaltete Ecke 26"/>
          <p:cNvSpPr/>
          <p:nvPr/>
        </p:nvSpPr>
        <p:spPr>
          <a:xfrm rot="392603">
            <a:off x="9163817" y="3691155"/>
            <a:ext cx="1893777" cy="175378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23, 23a GVG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8" name="Rechteck 7">
            <a:extLst>
              <a:ext uri="{FF2B5EF4-FFF2-40B4-BE49-F238E27FC236}">
                <a16:creationId xmlns:a16="http://schemas.microsoft.com/office/drawing/2014/main" id="{EF1DBCDC-60E7-0B11-ACEF-DACAD787D76D}"/>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Rechteck 8">
            <a:extLst>
              <a:ext uri="{FF2B5EF4-FFF2-40B4-BE49-F238E27FC236}">
                <a16:creationId xmlns:a16="http://schemas.microsoft.com/office/drawing/2014/main" id="{45D9D20F-C192-85C8-2C26-192BD913403F}"/>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0" name="Abgerundetes Rechteck 28">
            <a:extLst>
              <a:ext uri="{FF2B5EF4-FFF2-40B4-BE49-F238E27FC236}">
                <a16:creationId xmlns:a16="http://schemas.microsoft.com/office/drawing/2014/main" id="{CD51619F-16C3-008C-F0C0-760DA0242256}"/>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4" name="Grafik 3" descr="image001">
            <a:extLst>
              <a:ext uri="{FF2B5EF4-FFF2-40B4-BE49-F238E27FC236}">
                <a16:creationId xmlns:a16="http://schemas.microsoft.com/office/drawing/2014/main" id="{559A746C-6E5E-8515-6240-4EF2A4A520E8}"/>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3726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style.rotation</p:attrName>
                                        </p:attrNameLst>
                                      </p:cBhvr>
                                      <p:tavLst>
                                        <p:tav tm="0">
                                          <p:val>
                                            <p:fltVal val="90"/>
                                          </p:val>
                                        </p:tav>
                                        <p:tav tm="100000">
                                          <p:val>
                                            <p:fltVal val="0"/>
                                          </p:val>
                                        </p:tav>
                                      </p:tavLst>
                                    </p:anim>
                                    <p:animEffect transition="in" filter="fade">
                                      <p:cBhvr>
                                        <p:cTn id="10"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BC16DA4C-0248-417F-873A-1B126CBF5862}"/>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1" y="0"/>
            <a:ext cx="12178257" cy="6858000"/>
          </a:xfrm>
          <a:prstGeom prst="rect">
            <a:avLst/>
          </a:prstGeom>
        </p:spPr>
      </p:pic>
      <p:sp>
        <p:nvSpPr>
          <p:cNvPr id="7" name="Abgerundetes Rechteck 6"/>
          <p:cNvSpPr/>
          <p:nvPr/>
        </p:nvSpPr>
        <p:spPr>
          <a:xfrm>
            <a:off x="1654342" y="2446488"/>
            <a:ext cx="7772360" cy="4114733"/>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solidFill>
                <a:schemeClr val="accent2">
                  <a:lumMod val="50000"/>
                </a:schemeClr>
              </a:solidFill>
            </a:endParaRPr>
          </a:p>
          <a:p>
            <a:pPr marL="342900" indent="-342900">
              <a:buFont typeface="Arial" panose="020B0604020202020204" pitchFamily="34" charset="0"/>
              <a:buChar char="•"/>
            </a:pPr>
            <a:r>
              <a:rPr lang="de-DE" sz="2000" dirty="0">
                <a:solidFill>
                  <a:schemeClr val="accent2">
                    <a:lumMod val="50000"/>
                  </a:schemeClr>
                </a:solidFill>
              </a:rPr>
              <a:t>für Streitigkeiten mit einem</a:t>
            </a:r>
            <a:r>
              <a:rPr lang="de-DE" sz="2000" b="1" dirty="0">
                <a:solidFill>
                  <a:schemeClr val="accent2">
                    <a:lumMod val="50000"/>
                  </a:schemeClr>
                </a:solidFill>
                <a:effectLst>
                  <a:outerShdw blurRad="38100" dist="38100" dir="2700000" algn="tl">
                    <a:srgbClr val="000000">
                      <a:alpha val="43137"/>
                    </a:srgbClr>
                  </a:outerShdw>
                </a:effectLst>
              </a:rPr>
              <a:t> Streitwert</a:t>
            </a:r>
            <a:r>
              <a:rPr lang="de-DE" sz="2000" dirty="0">
                <a:solidFill>
                  <a:schemeClr val="accent2">
                    <a:lumMod val="50000"/>
                  </a:schemeClr>
                </a:solidFill>
              </a:rPr>
              <a:t> </a:t>
            </a:r>
            <a:r>
              <a:rPr lang="de-DE" sz="2000" b="1" dirty="0">
                <a:solidFill>
                  <a:schemeClr val="accent2">
                    <a:lumMod val="50000"/>
                  </a:schemeClr>
                </a:solidFill>
                <a:effectLst>
                  <a:outerShdw blurRad="38100" dist="38100" dir="2700000" algn="tl">
                    <a:srgbClr val="000000">
                      <a:alpha val="43137"/>
                    </a:srgbClr>
                  </a:outerShdw>
                </a:effectLst>
              </a:rPr>
              <a:t>über 10.000 Euro </a:t>
            </a:r>
            <a:r>
              <a:rPr lang="de-DE" sz="2000" dirty="0">
                <a:solidFill>
                  <a:schemeClr val="accent2">
                    <a:lumMod val="50000"/>
                  </a:schemeClr>
                </a:solidFill>
              </a:rPr>
              <a:t> </a:t>
            </a:r>
          </a:p>
          <a:p>
            <a:pPr marL="342900" indent="-342900">
              <a:buFont typeface="Arial" panose="020B0604020202020204" pitchFamily="34" charset="0"/>
              <a:buChar char="•"/>
            </a:pPr>
            <a:r>
              <a:rPr lang="de-DE" sz="2000" dirty="0">
                <a:solidFill>
                  <a:schemeClr val="accent2">
                    <a:lumMod val="50000"/>
                  </a:schemeClr>
                </a:solidFill>
              </a:rPr>
              <a:t> streitwertunabhängig für die in § 71 II GVG aufgezählten ausschließlichen Streitigkeiten. Darunter fallen beispielsweise </a:t>
            </a:r>
            <a:r>
              <a:rPr lang="de-DE" sz="2000" b="1" dirty="0">
                <a:solidFill>
                  <a:schemeClr val="accent2">
                    <a:lumMod val="50000"/>
                  </a:schemeClr>
                </a:solidFill>
                <a:effectLst>
                  <a:outerShdw blurRad="38100" dist="38100" dir="2700000" algn="tl">
                    <a:srgbClr val="000000">
                      <a:alpha val="43137"/>
                    </a:srgbClr>
                  </a:outerShdw>
                </a:effectLst>
              </a:rPr>
              <a:t>handelsrechtliche Sachverhalte</a:t>
            </a:r>
            <a:r>
              <a:rPr lang="de-DE" sz="2000" dirty="0">
                <a:solidFill>
                  <a:schemeClr val="accent2">
                    <a:lumMod val="50000"/>
                  </a:schemeClr>
                </a:solidFill>
              </a:rPr>
              <a:t>. </a:t>
            </a:r>
          </a:p>
          <a:p>
            <a:pPr marL="342900" indent="-342900">
              <a:buFont typeface="Arial" panose="020B0604020202020204" pitchFamily="34" charset="0"/>
              <a:buChar char="•"/>
            </a:pPr>
            <a:endParaRPr lang="de-DE" sz="2000" dirty="0">
              <a:solidFill>
                <a:schemeClr val="accent2">
                  <a:lumMod val="50000"/>
                </a:schemeClr>
              </a:solidFill>
            </a:endParaRPr>
          </a:p>
          <a:p>
            <a:r>
              <a:rPr lang="de-DE" sz="2000" dirty="0">
                <a:solidFill>
                  <a:schemeClr val="accent2">
                    <a:lumMod val="50000"/>
                  </a:schemeClr>
                </a:solidFill>
              </a:rPr>
              <a:t>Das Landgericht ist nach § 71 Ab 1 und 2 GVG also im wesentlichen zuständig für alle anderen Streitigkeiten: </a:t>
            </a:r>
          </a:p>
          <a:p>
            <a:pPr marL="285750" indent="-285750">
              <a:buFont typeface="Arial" panose="020B0604020202020204" pitchFamily="34" charset="0"/>
              <a:buChar char="•"/>
            </a:pPr>
            <a:r>
              <a:rPr lang="de-DE" sz="2000" dirty="0">
                <a:solidFill>
                  <a:schemeClr val="accent2">
                    <a:lumMod val="50000"/>
                  </a:schemeClr>
                </a:solidFill>
              </a:rPr>
              <a:t>für Streitigkeiten mit einem Streitwert über 10.000 €; </a:t>
            </a:r>
          </a:p>
          <a:p>
            <a:pPr marL="285750" indent="-285750">
              <a:buFont typeface="Arial" panose="020B0604020202020204" pitchFamily="34" charset="0"/>
              <a:buChar char="•"/>
            </a:pPr>
            <a:r>
              <a:rPr lang="de-DE" sz="2000" dirty="0">
                <a:solidFill>
                  <a:schemeClr val="accent2">
                    <a:lumMod val="50000"/>
                  </a:schemeClr>
                </a:solidFill>
              </a:rPr>
              <a:t>ohne Rücksicht auf den Streitwert für Streitigkeiten aus </a:t>
            </a:r>
            <a:r>
              <a:rPr lang="de-DE" sz="2000" b="1" dirty="0">
                <a:solidFill>
                  <a:schemeClr val="accent2">
                    <a:lumMod val="50000"/>
                  </a:schemeClr>
                </a:solidFill>
                <a:effectLst>
                  <a:outerShdw blurRad="38100" dist="38100" dir="2700000" algn="tl">
                    <a:srgbClr val="000000">
                      <a:alpha val="43137"/>
                    </a:srgbClr>
                  </a:outerShdw>
                </a:effectLst>
              </a:rPr>
              <a:t>Amtshaftung</a:t>
            </a:r>
            <a:r>
              <a:rPr lang="de-DE" sz="2000" dirty="0">
                <a:solidFill>
                  <a:schemeClr val="accent2">
                    <a:lumMod val="50000"/>
                  </a:schemeClr>
                </a:solidFill>
              </a:rPr>
              <a:t>. </a:t>
            </a:r>
          </a:p>
          <a:p>
            <a:endParaRPr lang="de-DE" sz="2000" dirty="0">
              <a:solidFill>
                <a:schemeClr val="accent2">
                  <a:lumMod val="50000"/>
                </a:schemeClr>
              </a:solidFill>
            </a:endParaRPr>
          </a:p>
        </p:txBody>
      </p:sp>
      <p:sp>
        <p:nvSpPr>
          <p:cNvPr id="12" name="Abgerundetes Rechteck 11"/>
          <p:cNvSpPr/>
          <p:nvPr/>
        </p:nvSpPr>
        <p:spPr>
          <a:xfrm>
            <a:off x="1654342" y="1499455"/>
            <a:ext cx="9111916" cy="50601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sachliche Zuständigkeit - Instanzen </a:t>
            </a:r>
            <a:endParaRPr lang="de-DE" sz="2400" dirty="0"/>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Abgerundetes Rechteck 4"/>
          <p:cNvSpPr/>
          <p:nvPr/>
        </p:nvSpPr>
        <p:spPr>
          <a:xfrm>
            <a:off x="3228973" y="714376"/>
            <a:ext cx="5457825" cy="557212"/>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Zuständigkeiten der Gerichte </a:t>
            </a:r>
            <a:endParaRPr lang="de-DE" sz="2400"/>
          </a:p>
        </p:txBody>
      </p:sp>
      <p:sp>
        <p:nvSpPr>
          <p:cNvPr id="2" name="Abgerundetes Rechteck 1"/>
          <p:cNvSpPr/>
          <p:nvPr/>
        </p:nvSpPr>
        <p:spPr>
          <a:xfrm>
            <a:off x="757237" y="2098797"/>
            <a:ext cx="8968374" cy="695385"/>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dirty="0"/>
              <a:t>Das Landgericht </a:t>
            </a:r>
            <a:r>
              <a:rPr lang="de-DE" sz="2400" dirty="0"/>
              <a:t>ist zuständig für: gem. § 71 I GVG</a:t>
            </a:r>
          </a:p>
        </p:txBody>
      </p:sp>
      <p:sp>
        <p:nvSpPr>
          <p:cNvPr id="27" name="Gefaltete Ecke 26"/>
          <p:cNvSpPr/>
          <p:nvPr/>
        </p:nvSpPr>
        <p:spPr>
          <a:xfrm rot="21066794">
            <a:off x="9376917" y="4124203"/>
            <a:ext cx="1893777" cy="175378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71 I, II GVG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8" name="Rechteck 7">
            <a:extLst>
              <a:ext uri="{FF2B5EF4-FFF2-40B4-BE49-F238E27FC236}">
                <a16:creationId xmlns:a16="http://schemas.microsoft.com/office/drawing/2014/main" id="{DAD3E6FA-CB94-EEDF-C6BB-399A00B91258}"/>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Rechteck 8">
            <a:extLst>
              <a:ext uri="{FF2B5EF4-FFF2-40B4-BE49-F238E27FC236}">
                <a16:creationId xmlns:a16="http://schemas.microsoft.com/office/drawing/2014/main" id="{06AB888E-224B-EAD1-4E9A-CA94FCD8479C}"/>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0" name="Abgerundetes Rechteck 28">
            <a:extLst>
              <a:ext uri="{FF2B5EF4-FFF2-40B4-BE49-F238E27FC236}">
                <a16:creationId xmlns:a16="http://schemas.microsoft.com/office/drawing/2014/main" id="{F6A1B1BD-2EAF-DB98-0F4C-E787ADFA4727}"/>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ED3609B7-D921-0B52-1FFE-97A627B1C730}"/>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484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style.rotation</p:attrName>
                                        </p:attrNameLst>
                                      </p:cBhvr>
                                      <p:tavLst>
                                        <p:tav tm="0">
                                          <p:val>
                                            <p:fltVal val="90"/>
                                          </p:val>
                                        </p:tav>
                                        <p:tav tm="100000">
                                          <p:val>
                                            <p:fltVal val="0"/>
                                          </p:val>
                                        </p:tav>
                                      </p:tavLst>
                                    </p:anim>
                                    <p:animEffect transition="in" filter="fade">
                                      <p:cBhvr>
                                        <p:cTn id="10"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A2D2998-1211-45D5-C5EF-7B9EB524C139}"/>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1" y="0"/>
            <a:ext cx="12178257" cy="6858000"/>
          </a:xfrm>
          <a:prstGeom prst="rect">
            <a:avLst/>
          </a:prstGeom>
        </p:spPr>
      </p:pic>
      <p:sp>
        <p:nvSpPr>
          <p:cNvPr id="9" name="Abgerundetes Rechteck 8"/>
          <p:cNvSpPr/>
          <p:nvPr/>
        </p:nvSpPr>
        <p:spPr>
          <a:xfrm>
            <a:off x="1725548" y="3491126"/>
            <a:ext cx="8969504" cy="2104293"/>
          </a:xfrm>
          <a:prstGeom prst="round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accent2">
                    <a:lumMod val="50000"/>
                  </a:schemeClr>
                </a:solidFill>
              </a:rPr>
              <a:t>Grundsätzlich richtet sich der Gerichtsstand nach dem Wohnsitz des Beklagten (§ 13 ZPO) bzw. bei juristischen Personen u. ä. nach deren Sitz.</a:t>
            </a:r>
            <a:r>
              <a:rPr lang="de-DE" dirty="0">
                <a:solidFill>
                  <a:schemeClr val="accent2">
                    <a:lumMod val="50000"/>
                  </a:schemeClr>
                </a:solidFill>
              </a:rPr>
              <a:t> Dies ist der sog. allgemeine Gerichtsstand. Daneben gibt es besondere Gerichtsstände für Klagen mit bestimmten Streitgegenständen, wie z.B. den dinglichen Gerichtsstand, den Gerichtsstand der Mietsache (ausschließlicher Gerichtsstand, § 24 ZPO) oder den Gerichtsstand der unerlaubten Handlung. </a:t>
            </a:r>
            <a:endParaRPr lang="de-DE" sz="2400" dirty="0">
              <a:solidFill>
                <a:schemeClr val="accent2">
                  <a:lumMod val="50000"/>
                </a:schemeClr>
              </a:solidFill>
            </a:endParaRPr>
          </a:p>
        </p:txBody>
      </p:sp>
      <p:sp>
        <p:nvSpPr>
          <p:cNvPr id="2" name="Abgerundetes Rechteck 1"/>
          <p:cNvSpPr/>
          <p:nvPr/>
        </p:nvSpPr>
        <p:spPr>
          <a:xfrm>
            <a:off x="1725548" y="1739748"/>
            <a:ext cx="8969504" cy="1835609"/>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accent2">
                    <a:lumMod val="50000"/>
                  </a:schemeClr>
                </a:solidFill>
              </a:rPr>
              <a:t>Ist geklärt, ob das Amtsgericht oder das Landgericht erstinstanzlich zuständig ist, muss die örtliche Zuständigkeit festgestellt werden, d. h. in welchem Bezirk der Rechtsstreit gehört. Die ZPO trifft hierzu Regelungen in §§ 12-40 ZPO. Dabei spricht sie nicht von „örtlicher Zuständigkeit“, sondern von „Gerichtsstand“ (§ 12 ZPO), was aber eine rein begriffliche </a:t>
            </a:r>
          </a:p>
          <a:p>
            <a:r>
              <a:rPr lang="de-DE" dirty="0">
                <a:solidFill>
                  <a:schemeClr val="accent2">
                    <a:lumMod val="50000"/>
                  </a:schemeClr>
                </a:solidFill>
              </a:rPr>
              <a:t>Unterscheidung ist.</a:t>
            </a:r>
            <a:endParaRPr lang="de-DE" sz="2400" dirty="0">
              <a:solidFill>
                <a:schemeClr val="accent2">
                  <a:lumMod val="50000"/>
                </a:schemeClr>
              </a:solidFill>
            </a:endParaRPr>
          </a:p>
        </p:txBody>
      </p:sp>
      <p:sp>
        <p:nvSpPr>
          <p:cNvPr id="12" name="Abgerundetes Rechteck 11"/>
          <p:cNvSpPr/>
          <p:nvPr/>
        </p:nvSpPr>
        <p:spPr>
          <a:xfrm>
            <a:off x="1654342" y="1302801"/>
            <a:ext cx="9111916" cy="50601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örtliche Zuständigkeit </a:t>
            </a:r>
            <a:endParaRPr lang="de-DE" sz="2400" dirty="0"/>
          </a:p>
        </p:txBody>
      </p:sp>
      <p:sp>
        <p:nvSpPr>
          <p:cNvPr id="5" name="Abgerundetes Rechteck 4"/>
          <p:cNvSpPr/>
          <p:nvPr/>
        </p:nvSpPr>
        <p:spPr>
          <a:xfrm>
            <a:off x="3228973" y="714376"/>
            <a:ext cx="5457825" cy="557212"/>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Zuständigkeiten der Gerichte </a:t>
            </a:r>
            <a:endParaRPr lang="de-DE" sz="2400"/>
          </a:p>
        </p:txBody>
      </p:sp>
      <p:sp>
        <p:nvSpPr>
          <p:cNvPr id="10" name="Abgerundetes Rechteck 9"/>
          <p:cNvSpPr/>
          <p:nvPr/>
        </p:nvSpPr>
        <p:spPr>
          <a:xfrm>
            <a:off x="1725548" y="5595419"/>
            <a:ext cx="8969504" cy="1126208"/>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accent2">
                    <a:lumMod val="50000"/>
                  </a:schemeClr>
                </a:solidFill>
              </a:rPr>
              <a:t>Daneben gibt es besondere Gerichtsstände für Klagen mit bestimmten Streitgegenständen, wie z.B. den dinglichen Gerichtsstand, den Gerichtsstand der Mietsache (ausschließlicher Gerichtsstand, § 24 ZPO) oder den Gerichtsstand der unerlaubten Handlung. </a:t>
            </a:r>
            <a:endParaRPr lang="de-DE" sz="2400" dirty="0">
              <a:solidFill>
                <a:schemeClr val="accent2">
                  <a:lumMod val="50000"/>
                </a:schemeClr>
              </a:solidFill>
            </a:endParaRPr>
          </a:p>
        </p:txBody>
      </p:sp>
      <p:sp>
        <p:nvSpPr>
          <p:cNvPr id="7" name="Rechteck 6">
            <a:extLst>
              <a:ext uri="{FF2B5EF4-FFF2-40B4-BE49-F238E27FC236}">
                <a16:creationId xmlns:a16="http://schemas.microsoft.com/office/drawing/2014/main" id="{EE635187-2474-97E7-A078-5BE0EBABC732}"/>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Rechteck 7">
            <a:extLst>
              <a:ext uri="{FF2B5EF4-FFF2-40B4-BE49-F238E27FC236}">
                <a16:creationId xmlns:a16="http://schemas.microsoft.com/office/drawing/2014/main" id="{020F8902-28DC-A358-F69D-BB593AE522ED}"/>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1" name="Abgerundetes Rechteck 28">
            <a:extLst>
              <a:ext uri="{FF2B5EF4-FFF2-40B4-BE49-F238E27FC236}">
                <a16:creationId xmlns:a16="http://schemas.microsoft.com/office/drawing/2014/main" id="{7836313F-6FE6-B3C8-02EF-86B15BF14218}"/>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Tree>
    <p:extLst>
      <p:ext uri="{BB962C8B-B14F-4D97-AF65-F5344CB8AC3E}">
        <p14:creationId xmlns:p14="http://schemas.microsoft.com/office/powerpoint/2010/main" val="2506762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99AB6C8-1D74-38CE-8F6C-A14C4CB26092}"/>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1" y="0"/>
            <a:ext cx="12178257" cy="6858000"/>
          </a:xfrm>
          <a:prstGeom prst="rect">
            <a:avLst/>
          </a:prstGeom>
        </p:spPr>
      </p:pic>
      <p:sp>
        <p:nvSpPr>
          <p:cNvPr id="2" name="Abgerundetes Rechteck 1"/>
          <p:cNvSpPr/>
          <p:nvPr/>
        </p:nvSpPr>
        <p:spPr>
          <a:xfrm>
            <a:off x="1725548" y="1739748"/>
            <a:ext cx="8969504" cy="3146577"/>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solidFill>
                  <a:schemeClr val="accent2">
                    <a:lumMod val="50000"/>
                  </a:schemeClr>
                </a:solidFill>
              </a:rPr>
              <a:t>Für die Bestimmung der funktionellen Zuständigkeit muss zunächst bestimmt werden, welche Art von Mitarbeiter (Personengruppe) für die Entscheidung zuständig ist. Grundsätzlich werden die Entscheidungen an Gerichten entweder von einem (oder mehreren) Richtern getroffen oder aber vom Rechtspfleger. Sollte es keine andere Regelung geben, ist der Richter zuständig. </a:t>
            </a:r>
          </a:p>
        </p:txBody>
      </p:sp>
      <p:sp>
        <p:nvSpPr>
          <p:cNvPr id="12" name="Abgerundetes Rechteck 11"/>
          <p:cNvSpPr/>
          <p:nvPr/>
        </p:nvSpPr>
        <p:spPr>
          <a:xfrm>
            <a:off x="1654342" y="1302801"/>
            <a:ext cx="9111916" cy="50601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funktionelle Zuständigkeit </a:t>
            </a:r>
            <a:endParaRPr lang="de-DE" sz="2400" dirty="0"/>
          </a:p>
        </p:txBody>
      </p:sp>
      <p:sp>
        <p:nvSpPr>
          <p:cNvPr id="5" name="Abgerundetes Rechteck 4"/>
          <p:cNvSpPr/>
          <p:nvPr/>
        </p:nvSpPr>
        <p:spPr>
          <a:xfrm>
            <a:off x="3228973" y="714376"/>
            <a:ext cx="5457825" cy="557212"/>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Zuständigkeiten der Gerichte </a:t>
            </a:r>
            <a:endParaRPr lang="de-DE" sz="2400"/>
          </a:p>
        </p:txBody>
      </p:sp>
      <p:sp>
        <p:nvSpPr>
          <p:cNvPr id="11" name="Gefaltete Ecke 10"/>
          <p:cNvSpPr/>
          <p:nvPr/>
        </p:nvSpPr>
        <p:spPr>
          <a:xfrm rot="528195">
            <a:off x="580246" y="394698"/>
            <a:ext cx="1893777" cy="175378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Geschäfts-verteilungs-plan</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9" name="Gefaltete Ecke 8"/>
          <p:cNvSpPr/>
          <p:nvPr/>
        </p:nvSpPr>
        <p:spPr>
          <a:xfrm rot="21381768">
            <a:off x="2429596" y="4825043"/>
            <a:ext cx="1893777" cy="1753780"/>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Richter</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14-19 </a:t>
            </a: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RpflG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0" name="Gefaltete Ecke 9"/>
          <p:cNvSpPr/>
          <p:nvPr/>
        </p:nvSpPr>
        <p:spPr>
          <a:xfrm rot="239587">
            <a:off x="5208976" y="4807723"/>
            <a:ext cx="1893777" cy="175378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Rechts-pfleger</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3, 20ff, 31 </a:t>
            </a:r>
            <a:r>
              <a:rPr lang="de-DE" sz="20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RpflG</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3" name="Gefaltete Ecke 12"/>
          <p:cNvSpPr/>
          <p:nvPr/>
        </p:nvSpPr>
        <p:spPr>
          <a:xfrm rot="21244719">
            <a:off x="8183437" y="4704951"/>
            <a:ext cx="1893777" cy="175378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8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UdG</a:t>
            </a:r>
            <a:endParaRPr lang="de-DE" sz="28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36b </a:t>
            </a: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RpflG</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7" name="Rechteck 6">
            <a:extLst>
              <a:ext uri="{FF2B5EF4-FFF2-40B4-BE49-F238E27FC236}">
                <a16:creationId xmlns:a16="http://schemas.microsoft.com/office/drawing/2014/main" id="{0C797E7D-C3C5-ED02-65FC-FC2CC3C922C0}"/>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Rechteck 7">
            <a:extLst>
              <a:ext uri="{FF2B5EF4-FFF2-40B4-BE49-F238E27FC236}">
                <a16:creationId xmlns:a16="http://schemas.microsoft.com/office/drawing/2014/main" id="{88063495-7797-41E8-6D49-6CBAEA6257E7}"/>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4" name="Abgerundetes Rechteck 28">
            <a:extLst>
              <a:ext uri="{FF2B5EF4-FFF2-40B4-BE49-F238E27FC236}">
                <a16:creationId xmlns:a16="http://schemas.microsoft.com/office/drawing/2014/main" id="{286813CD-A402-CCBE-DD92-EF9C3AF4E64D}"/>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Tree>
    <p:extLst>
      <p:ext uri="{BB962C8B-B14F-4D97-AF65-F5344CB8AC3E}">
        <p14:creationId xmlns:p14="http://schemas.microsoft.com/office/powerpoint/2010/main" val="125671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style.rotation</p:attrName>
                                        </p:attrNameLst>
                                      </p:cBhvr>
                                      <p:tavLst>
                                        <p:tav tm="0">
                                          <p:val>
                                            <p:fltVal val="90"/>
                                          </p:val>
                                        </p:tav>
                                        <p:tav tm="100000">
                                          <p:val>
                                            <p:fltVal val="0"/>
                                          </p:val>
                                        </p:tav>
                                      </p:tavLst>
                                    </p:anim>
                                    <p:animEffect transition="in" filter="fade">
                                      <p:cBhvr>
                                        <p:cTn id="16" dur="10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ppt_w</p:attrName>
                                        </p:attrNameLst>
                                      </p:cBhvr>
                                      <p:tavLst>
                                        <p:tav tm="0">
                                          <p:val>
                                            <p:fltVal val="0"/>
                                          </p:val>
                                        </p:tav>
                                        <p:tav tm="100000">
                                          <p:val>
                                            <p:strVal val="#ppt_w"/>
                                          </p:val>
                                        </p:tav>
                                      </p:tavLst>
                                    </p:anim>
                                    <p:anim calcmode="lin" valueType="num">
                                      <p:cBhvr>
                                        <p:cTn id="30" dur="1000" fill="hold"/>
                                        <p:tgtEl>
                                          <p:spTgt spid="10"/>
                                        </p:tgtEl>
                                        <p:attrNameLst>
                                          <p:attrName>ppt_h</p:attrName>
                                        </p:attrNameLst>
                                      </p:cBhvr>
                                      <p:tavLst>
                                        <p:tav tm="0">
                                          <p:val>
                                            <p:fltVal val="0"/>
                                          </p:val>
                                        </p:tav>
                                        <p:tav tm="100000">
                                          <p:val>
                                            <p:strVal val="#ppt_h"/>
                                          </p:val>
                                        </p:tav>
                                      </p:tavLst>
                                    </p:anim>
                                    <p:anim calcmode="lin" valueType="num">
                                      <p:cBhvr>
                                        <p:cTn id="31" dur="1000" fill="hold"/>
                                        <p:tgtEl>
                                          <p:spTgt spid="10"/>
                                        </p:tgtEl>
                                        <p:attrNameLst>
                                          <p:attrName>style.rotation</p:attrName>
                                        </p:attrNameLst>
                                      </p:cBhvr>
                                      <p:tavLst>
                                        <p:tav tm="0">
                                          <p:val>
                                            <p:fltVal val="90"/>
                                          </p:val>
                                        </p:tav>
                                        <p:tav tm="100000">
                                          <p:val>
                                            <p:fltVal val="0"/>
                                          </p:val>
                                        </p:tav>
                                      </p:tavLst>
                                    </p:anim>
                                    <p:animEffect transition="in" filter="fade">
                                      <p:cBhvr>
                                        <p:cTn id="32" dur="10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1000" fill="hold"/>
                                        <p:tgtEl>
                                          <p:spTgt spid="13"/>
                                        </p:tgtEl>
                                        <p:attrNameLst>
                                          <p:attrName>ppt_w</p:attrName>
                                        </p:attrNameLst>
                                      </p:cBhvr>
                                      <p:tavLst>
                                        <p:tav tm="0">
                                          <p:val>
                                            <p:fltVal val="0"/>
                                          </p:val>
                                        </p:tav>
                                        <p:tav tm="100000">
                                          <p:val>
                                            <p:strVal val="#ppt_w"/>
                                          </p:val>
                                        </p:tav>
                                      </p:tavLst>
                                    </p:anim>
                                    <p:anim calcmode="lin" valueType="num">
                                      <p:cBhvr>
                                        <p:cTn id="38" dur="1000" fill="hold"/>
                                        <p:tgtEl>
                                          <p:spTgt spid="13"/>
                                        </p:tgtEl>
                                        <p:attrNameLst>
                                          <p:attrName>ppt_h</p:attrName>
                                        </p:attrNameLst>
                                      </p:cBhvr>
                                      <p:tavLst>
                                        <p:tav tm="0">
                                          <p:val>
                                            <p:fltVal val="0"/>
                                          </p:val>
                                        </p:tav>
                                        <p:tav tm="100000">
                                          <p:val>
                                            <p:strVal val="#ppt_h"/>
                                          </p:val>
                                        </p:tav>
                                      </p:tavLst>
                                    </p:anim>
                                    <p:anim calcmode="lin" valueType="num">
                                      <p:cBhvr>
                                        <p:cTn id="39" dur="1000" fill="hold"/>
                                        <p:tgtEl>
                                          <p:spTgt spid="13"/>
                                        </p:tgtEl>
                                        <p:attrNameLst>
                                          <p:attrName>style.rotation</p:attrName>
                                        </p:attrNameLst>
                                      </p:cBhvr>
                                      <p:tavLst>
                                        <p:tav tm="0">
                                          <p:val>
                                            <p:fltVal val="90"/>
                                          </p:val>
                                        </p:tav>
                                        <p:tav tm="100000">
                                          <p:val>
                                            <p:fltVal val="0"/>
                                          </p:val>
                                        </p:tav>
                                      </p:tavLst>
                                    </p:anim>
                                    <p:animEffect transition="in" filter="fade">
                                      <p:cBhvr>
                                        <p:cTn id="4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9" grpId="0" animBg="1"/>
      <p:bldP spid="10"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04FD14C7-DF62-88F4-8B03-BB7CA374FECC}"/>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1" y="0"/>
            <a:ext cx="12178257" cy="6858000"/>
          </a:xfrm>
          <a:prstGeom prst="rect">
            <a:avLst/>
          </a:prstGeom>
        </p:spPr>
      </p:pic>
      <p:sp>
        <p:nvSpPr>
          <p:cNvPr id="7" name="Abgerundetes Rechteck 6"/>
          <p:cNvSpPr/>
          <p:nvPr/>
        </p:nvSpPr>
        <p:spPr>
          <a:xfrm>
            <a:off x="914400" y="4019691"/>
            <a:ext cx="2362180" cy="468161"/>
          </a:xfrm>
          <a:prstGeom prst="roundRect">
            <a:avLst/>
          </a:prstGeom>
          <a:solidFill>
            <a:schemeClr val="bg1">
              <a:lumMod val="8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solidFill>
                  <a:schemeClr val="tx1"/>
                </a:solidFill>
              </a:rPr>
              <a:t>AG (§ 23 GVG) </a:t>
            </a:r>
            <a:endParaRPr lang="de-DE" sz="2000" dirty="0">
              <a:solidFill>
                <a:schemeClr val="tx1"/>
              </a:solidFill>
            </a:endParaRPr>
          </a:p>
        </p:txBody>
      </p:sp>
      <p:sp>
        <p:nvSpPr>
          <p:cNvPr id="12" name="Abgerundetes Rechteck 11"/>
          <p:cNvSpPr/>
          <p:nvPr/>
        </p:nvSpPr>
        <p:spPr>
          <a:xfrm>
            <a:off x="2083259" y="1365646"/>
            <a:ext cx="7475371" cy="50601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Übersicht über den Instanzenzug </a:t>
            </a:r>
            <a:endParaRPr lang="de-DE" sz="2400" dirty="0"/>
          </a:p>
        </p:txBody>
      </p:sp>
      <p:sp>
        <p:nvSpPr>
          <p:cNvPr id="5" name="Abgerundetes Rechteck 4"/>
          <p:cNvSpPr/>
          <p:nvPr/>
        </p:nvSpPr>
        <p:spPr>
          <a:xfrm>
            <a:off x="3228973" y="714376"/>
            <a:ext cx="5457825" cy="557212"/>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Zuständigkeiten der Gerichte </a:t>
            </a:r>
            <a:endParaRPr lang="de-DE" sz="2400"/>
          </a:p>
        </p:txBody>
      </p:sp>
      <p:sp>
        <p:nvSpPr>
          <p:cNvPr id="2" name="Abgerundetes Rechteck 1"/>
          <p:cNvSpPr/>
          <p:nvPr/>
        </p:nvSpPr>
        <p:spPr>
          <a:xfrm>
            <a:off x="457200" y="2190761"/>
            <a:ext cx="3157538" cy="515816"/>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1. Instanz</a:t>
            </a:r>
          </a:p>
        </p:txBody>
      </p:sp>
      <p:sp>
        <p:nvSpPr>
          <p:cNvPr id="10" name="Abgerundetes Rechteck 9"/>
          <p:cNvSpPr/>
          <p:nvPr/>
        </p:nvSpPr>
        <p:spPr>
          <a:xfrm>
            <a:off x="4337214" y="2163116"/>
            <a:ext cx="3241342" cy="515816"/>
          </a:xfrm>
          <a:prstGeom prst="round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2. Instanz</a:t>
            </a:r>
          </a:p>
        </p:txBody>
      </p:sp>
      <p:sp>
        <p:nvSpPr>
          <p:cNvPr id="11" name="Abgerundetes Rechteck 10"/>
          <p:cNvSpPr/>
          <p:nvPr/>
        </p:nvSpPr>
        <p:spPr>
          <a:xfrm>
            <a:off x="8301032" y="2160926"/>
            <a:ext cx="3317248" cy="515816"/>
          </a:xfrm>
          <a:prstGeom prst="round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3. Instanz</a:t>
            </a:r>
          </a:p>
        </p:txBody>
      </p:sp>
      <p:sp>
        <p:nvSpPr>
          <p:cNvPr id="13" name="Abgerundetes Rechteck 12"/>
          <p:cNvSpPr/>
          <p:nvPr/>
        </p:nvSpPr>
        <p:spPr>
          <a:xfrm>
            <a:off x="457200" y="2829142"/>
            <a:ext cx="3157538" cy="515816"/>
          </a:xfrm>
          <a:prstGeom prst="roundRect">
            <a:avLst/>
          </a:prstGeom>
          <a:solidFill>
            <a:srgbClr val="F4B183">
              <a:alpha val="69804"/>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„Eingangsgericht“</a:t>
            </a:r>
          </a:p>
        </p:txBody>
      </p:sp>
      <p:sp>
        <p:nvSpPr>
          <p:cNvPr id="14" name="Abgerundetes Rechteck 13"/>
          <p:cNvSpPr/>
          <p:nvPr/>
        </p:nvSpPr>
        <p:spPr>
          <a:xfrm>
            <a:off x="4337214" y="2865032"/>
            <a:ext cx="3241342" cy="515816"/>
          </a:xfrm>
          <a:prstGeom prst="roundRect">
            <a:avLst/>
          </a:prstGeom>
          <a:solidFill>
            <a:srgbClr val="ED7D31">
              <a:alpha val="74902"/>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Berufungsgericht</a:t>
            </a:r>
          </a:p>
        </p:txBody>
      </p:sp>
      <p:sp>
        <p:nvSpPr>
          <p:cNvPr id="15" name="Abgerundetes Rechteck 14"/>
          <p:cNvSpPr/>
          <p:nvPr/>
        </p:nvSpPr>
        <p:spPr>
          <a:xfrm>
            <a:off x="8301032" y="2840517"/>
            <a:ext cx="3317248" cy="515816"/>
          </a:xfrm>
          <a:prstGeom prst="roundRect">
            <a:avLst/>
          </a:prstGeom>
          <a:solidFill>
            <a:srgbClr val="C55A11">
              <a:alpha val="74118"/>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Revisionsgericht</a:t>
            </a:r>
          </a:p>
        </p:txBody>
      </p:sp>
      <p:sp>
        <p:nvSpPr>
          <p:cNvPr id="16" name="Abgerundetes Rechteck 15"/>
          <p:cNvSpPr/>
          <p:nvPr/>
        </p:nvSpPr>
        <p:spPr>
          <a:xfrm>
            <a:off x="4776795" y="5687191"/>
            <a:ext cx="2362180" cy="468161"/>
          </a:xfrm>
          <a:prstGeom prst="roundRect">
            <a:avLst/>
          </a:prstGeom>
          <a:solidFill>
            <a:schemeClr val="bg1">
              <a:lumMod val="8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OLG/KG (§ 119 GVG) </a:t>
            </a:r>
            <a:endParaRPr lang="de-DE" sz="2000" dirty="0">
              <a:solidFill>
                <a:schemeClr val="tx1"/>
              </a:solidFill>
            </a:endParaRPr>
          </a:p>
        </p:txBody>
      </p:sp>
      <p:sp>
        <p:nvSpPr>
          <p:cNvPr id="17" name="Abgerundetes Rechteck 16"/>
          <p:cNvSpPr/>
          <p:nvPr/>
        </p:nvSpPr>
        <p:spPr>
          <a:xfrm>
            <a:off x="854879" y="5687190"/>
            <a:ext cx="2362180" cy="468161"/>
          </a:xfrm>
          <a:prstGeom prst="roundRect">
            <a:avLst/>
          </a:prstGeom>
          <a:solidFill>
            <a:schemeClr val="bg1">
              <a:lumMod val="8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LG (§ 71 GVG) </a:t>
            </a:r>
            <a:endParaRPr lang="de-DE" sz="2000" dirty="0">
              <a:solidFill>
                <a:schemeClr val="tx1"/>
              </a:solidFill>
            </a:endParaRPr>
          </a:p>
        </p:txBody>
      </p:sp>
      <p:sp>
        <p:nvSpPr>
          <p:cNvPr id="18" name="Abgerundetes Rechteck 17"/>
          <p:cNvSpPr/>
          <p:nvPr/>
        </p:nvSpPr>
        <p:spPr>
          <a:xfrm>
            <a:off x="4776795" y="4019691"/>
            <a:ext cx="2362180" cy="468161"/>
          </a:xfrm>
          <a:prstGeom prst="roundRect">
            <a:avLst/>
          </a:prstGeom>
          <a:solidFill>
            <a:schemeClr val="bg1">
              <a:lumMod val="8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LG (§ 72 GVG)  </a:t>
            </a:r>
            <a:endParaRPr lang="de-DE" sz="2000" dirty="0">
              <a:solidFill>
                <a:schemeClr val="tx1"/>
              </a:solidFill>
            </a:endParaRPr>
          </a:p>
        </p:txBody>
      </p:sp>
      <p:sp>
        <p:nvSpPr>
          <p:cNvPr id="19" name="Abgerundetes Rechteck 18"/>
          <p:cNvSpPr/>
          <p:nvPr/>
        </p:nvSpPr>
        <p:spPr>
          <a:xfrm>
            <a:off x="8778566" y="4589370"/>
            <a:ext cx="2362180" cy="936237"/>
          </a:xfrm>
          <a:prstGeom prst="roundRect">
            <a:avLst/>
          </a:prstGeom>
          <a:solidFill>
            <a:schemeClr val="bg1">
              <a:lumMod val="8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BGH </a:t>
            </a:r>
          </a:p>
          <a:p>
            <a:pPr algn="ctr"/>
            <a:r>
              <a:rPr lang="de-DE" dirty="0">
                <a:solidFill>
                  <a:schemeClr val="tx1"/>
                </a:solidFill>
              </a:rPr>
              <a:t>(§ 133 GVG, § 542 ZPO) </a:t>
            </a:r>
            <a:endParaRPr lang="de-DE" sz="2000" dirty="0">
              <a:solidFill>
                <a:schemeClr val="tx1"/>
              </a:solidFill>
            </a:endParaRPr>
          </a:p>
        </p:txBody>
      </p:sp>
      <p:sp>
        <p:nvSpPr>
          <p:cNvPr id="8" name="Pfeil nach rechts 7"/>
          <p:cNvSpPr/>
          <p:nvPr/>
        </p:nvSpPr>
        <p:spPr>
          <a:xfrm>
            <a:off x="3462330" y="4145304"/>
            <a:ext cx="1128714" cy="283520"/>
          </a:xfrm>
          <a:prstGeom prst="rightArrow">
            <a:avLst/>
          </a:prstGeom>
          <a:solidFill>
            <a:schemeClr val="bg2">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Pfeil nach rechts 20"/>
          <p:cNvSpPr/>
          <p:nvPr/>
        </p:nvSpPr>
        <p:spPr>
          <a:xfrm rot="1235209">
            <a:off x="7324726" y="4419411"/>
            <a:ext cx="1128714" cy="283520"/>
          </a:xfrm>
          <a:prstGeom prst="rightArrow">
            <a:avLst/>
          </a:prstGeom>
          <a:solidFill>
            <a:schemeClr val="bg2">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2" name="Pfeil nach rechts 21"/>
          <p:cNvSpPr/>
          <p:nvPr/>
        </p:nvSpPr>
        <p:spPr>
          <a:xfrm rot="20330342">
            <a:off x="7370026" y="5585341"/>
            <a:ext cx="1128714" cy="283520"/>
          </a:xfrm>
          <a:prstGeom prst="rightArrow">
            <a:avLst/>
          </a:prstGeom>
          <a:solidFill>
            <a:schemeClr val="bg2">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Pfeil nach rechts 22"/>
          <p:cNvSpPr/>
          <p:nvPr/>
        </p:nvSpPr>
        <p:spPr>
          <a:xfrm>
            <a:off x="3500424" y="5779510"/>
            <a:ext cx="1128714" cy="283520"/>
          </a:xfrm>
          <a:prstGeom prst="rightArrow">
            <a:avLst/>
          </a:prstGeom>
          <a:solidFill>
            <a:schemeClr val="bg2">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B9112CA9-5603-AABD-68C9-ED054459D903}"/>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20" name="Rechteck 19">
            <a:extLst>
              <a:ext uri="{FF2B5EF4-FFF2-40B4-BE49-F238E27FC236}">
                <a16:creationId xmlns:a16="http://schemas.microsoft.com/office/drawing/2014/main" id="{41B3D837-7483-A4D6-47B2-8DE7431865F6}"/>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24" name="Abgerundetes Rechteck 28">
            <a:extLst>
              <a:ext uri="{FF2B5EF4-FFF2-40B4-BE49-F238E27FC236}">
                <a16:creationId xmlns:a16="http://schemas.microsoft.com/office/drawing/2014/main" id="{2F0B5FA2-7563-7D7C-784A-C4047D5301AB}"/>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4" name="Grafik 3" descr="image001">
            <a:extLst>
              <a:ext uri="{FF2B5EF4-FFF2-40B4-BE49-F238E27FC236}">
                <a16:creationId xmlns:a16="http://schemas.microsoft.com/office/drawing/2014/main" id="{65D14325-0E85-39AC-BEA2-EE7DC1B31242}"/>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0775660" y="209990"/>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721546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710</Words>
  <Application>Microsoft Office PowerPoint</Application>
  <PresentationFormat>Breitbild</PresentationFormat>
  <Paragraphs>105</Paragraphs>
  <Slides>9</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9</vt:i4>
      </vt:variant>
    </vt:vector>
  </HeadingPairs>
  <TitlesOfParts>
    <vt:vector size="14"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Carus, Natascha</cp:lastModifiedBy>
  <cp:revision>30</cp:revision>
  <dcterms:created xsi:type="dcterms:W3CDTF">2023-07-27T10:44:56Z</dcterms:created>
  <dcterms:modified xsi:type="dcterms:W3CDTF">2026-09-21T07:24:05Z</dcterms:modified>
</cp:coreProperties>
</file>