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0" r:id="rId6"/>
    <p:sldId id="267" r:id="rId7"/>
    <p:sldId id="268" r:id="rId8"/>
    <p:sldId id="269" r:id="rId9"/>
    <p:sldId id="278" r:id="rId10"/>
    <p:sldId id="271" r:id="rId11"/>
    <p:sldId id="272" r:id="rId12"/>
    <p:sldId id="273" r:id="rId13"/>
    <p:sldId id="275" r:id="rId14"/>
    <p:sldId id="276" r:id="rId15"/>
    <p:sldId id="274" r:id="rId16"/>
    <p:sldId id="270" r:id="rId17"/>
    <p:sldId id="279" r:id="rId18"/>
    <p:sldId id="280" r:id="rId19"/>
    <p:sldId id="264" r:id="rId20"/>
    <p:sldId id="281" r:id="rId21"/>
    <p:sldId id="282" r:id="rId22"/>
    <p:sldId id="265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737"/>
    <a:srgbClr val="FA826A"/>
    <a:srgbClr val="F85534"/>
    <a:srgbClr val="FA32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618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332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0468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83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281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822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60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27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8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48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75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08F68-B68F-40F5-BA40-A94A542E3DE4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CE56B-4DBB-48BE-A343-EF0E104B52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16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7F71B40-78BA-07AB-8CB7-40BEBD3A0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2384055" y="1960323"/>
            <a:ext cx="6772720" cy="433816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Geschäftsvorgänge werden in verschiedene Register eingetragen und erhalten dadurch ein auf das Verfahren hinweisendes Registerzeichen. </a:t>
            </a:r>
          </a:p>
          <a:p>
            <a:r>
              <a:rPr lang="de-DE" sz="2000" dirty="0"/>
              <a:t>Ein das Verfahren einleitendes Schriftstück ist grundsätzlich unter einer Registernummer/Aktenzeichen zu erfassen. </a:t>
            </a:r>
          </a:p>
          <a:p>
            <a:endParaRPr lang="de-DE" sz="2000" dirty="0"/>
          </a:p>
          <a:p>
            <a:r>
              <a:rPr lang="de-DE" sz="2000" i="1" dirty="0"/>
              <a:t>Für das Grundbuch und öffentliche Register gilt eine spezielle Ordnung, vgl. §§ 1 und 4 </a:t>
            </a:r>
            <a:r>
              <a:rPr lang="de-DE" sz="2000" i="1" dirty="0" err="1"/>
              <a:t>AktO</a:t>
            </a:r>
            <a:r>
              <a:rPr lang="de-DE" sz="2000" i="1" dirty="0"/>
              <a:t>. Ebenso gelten für Mahnsachen Sonderregelungen, die im besonderen Teil der </a:t>
            </a:r>
            <a:r>
              <a:rPr lang="de-DE" sz="2000" i="1" dirty="0" err="1"/>
              <a:t>AktO</a:t>
            </a:r>
            <a:r>
              <a:rPr lang="de-DE" sz="2000" i="1" dirty="0"/>
              <a:t> angegeben sind. 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104735" y="174724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Register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442153" y="726426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2" name="Gefaltete Ecke 11"/>
          <p:cNvSpPr/>
          <p:nvPr/>
        </p:nvSpPr>
        <p:spPr>
          <a:xfrm rot="21228410">
            <a:off x="9113315" y="3650346"/>
            <a:ext cx="1594539" cy="1627672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Anlage I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Abgerundetes Rechteck 28">
            <a:extLst>
              <a:ext uri="{FF2B5EF4-FFF2-40B4-BE49-F238E27FC236}">
                <a16:creationId xmlns:a16="http://schemas.microsoft.com/office/drawing/2014/main" id="{56E13F0B-B29C-42BE-DA92-B88DB202B3D5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CDF3DFF-EA1F-47E9-EE89-2EE516E59E5E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7710021-57E7-4A28-DE7C-D26366AB95C9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4D2288AB-F8ED-2965-53B8-D0C7EC21A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1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0E940A5-F7DF-ECA4-46BA-6CF9C76E1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689675" y="2223062"/>
            <a:ext cx="10841064" cy="178772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Jeder registrierte Vorgang erhält ein Aktenzeichen. Alle dazugehörigen Schriftstücke werden darunter geführt. Das Aktenzeichen ist zugleich die Geschäftsnummer. Je nach Sachgebiet wird dem Registerzeichen die entsprechende Abteilungsnummer (Kammer,- oder Senatsnummer) in arabischen Zahlen vorangestellt, zusätzlich eine laufende Nummer sowie die Jahreszahl hintenangestellt. </a:t>
            </a:r>
            <a:endParaRPr lang="de-DE" sz="2000" i="1" dirty="0"/>
          </a:p>
        </p:txBody>
      </p:sp>
      <p:sp>
        <p:nvSpPr>
          <p:cNvPr id="11" name="Abgerundetes Rechteck 10"/>
          <p:cNvSpPr/>
          <p:nvPr/>
        </p:nvSpPr>
        <p:spPr>
          <a:xfrm>
            <a:off x="3091526" y="1960323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/>
              <a:t>Aktenzeichen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526223" y="840832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55689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155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C 155/23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Gefaltete Ecke 22"/>
          <p:cNvSpPr/>
          <p:nvPr/>
        </p:nvSpPr>
        <p:spPr>
          <a:xfrm rot="21228410">
            <a:off x="10218839" y="1337818"/>
            <a:ext cx="1108805" cy="1093464"/>
          </a:xfrm>
          <a:prstGeom prst="foldedCorne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 II </a:t>
            </a:r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F3F13AB0-DAB7-BBDD-B201-21558868E403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E367B91-94CB-8757-0C50-F4C95C24D6D7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AEE7AB2-A303-8C22-C5BD-D97D2CFC870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E3650C86-F7B2-B7D7-2803-83163A6AA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</a:t>
            </a:r>
          </a:p>
        </p:txBody>
      </p:sp>
    </p:spTree>
    <p:extLst>
      <p:ext uri="{BB962C8B-B14F-4D97-AF65-F5344CB8AC3E}">
        <p14:creationId xmlns:p14="http://schemas.microsoft.com/office/powerpoint/2010/main" val="246240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3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876BF58-E900-F1E7-0B42-75D521DF8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562227" y="746617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AR 15/23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4" name="Abgerundetes Rechteck 23"/>
          <p:cNvSpPr/>
          <p:nvPr/>
        </p:nvSpPr>
        <p:spPr>
          <a:xfrm>
            <a:off x="535984" y="2336112"/>
            <a:ext cx="10841064" cy="1726021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Im allgemeinen Register werden Schriftstücke erfasst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Eingänge, bei denen zweifelhaft ist, ob sie zu bereits bestehenden oder noch anzulegenden Akten gehört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Eingänge</a:t>
            </a:r>
            <a:r>
              <a:rPr lang="de-DE" sz="2000" i="1" dirty="0"/>
              <a:t>, </a:t>
            </a:r>
            <a:r>
              <a:rPr lang="de-DE" sz="2000" dirty="0"/>
              <a:t>die ohne Verfügung in der Sache an ein anderes Gericht oder Behörde abzugeben 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/>
              <a:t>Kann es in jedem Sachgebiet geben</a:t>
            </a:r>
          </a:p>
        </p:txBody>
      </p:sp>
      <p:sp>
        <p:nvSpPr>
          <p:cNvPr id="25" name="Ellipse 24"/>
          <p:cNvSpPr/>
          <p:nvPr/>
        </p:nvSpPr>
        <p:spPr>
          <a:xfrm>
            <a:off x="88569" y="1393214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Allgemeines Register</a:t>
            </a:r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11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8B177E71-A34B-9621-172F-374277EC8BB9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77BE3069-0601-269D-2B0C-07678CF6E51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39B92E0-8089-E214-DD43-27FAE9C0CF1E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BC252D2D-5AAD-6E45-7A41-E3A89D118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</a:t>
            </a:r>
          </a:p>
        </p:txBody>
      </p:sp>
    </p:spTree>
    <p:extLst>
      <p:ext uri="{BB962C8B-B14F-4D97-AF65-F5344CB8AC3E}">
        <p14:creationId xmlns:p14="http://schemas.microsoft.com/office/powerpoint/2010/main" val="407360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6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CD1E786-D7D4-1ED7-9E0D-221367060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689675" y="2223062"/>
            <a:ext cx="10841064" cy="193450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/>
              <a:t>Für Grundakten dient als Aktenzeichen die Bezeichnung des Grundbuchs (Bezirk = Gemarkung und Blattnummer) (Abteilung + Bezirk + laufende Blattnummer) </a:t>
            </a:r>
          </a:p>
          <a:p>
            <a:r>
              <a:rPr lang="de-DE" sz="2000" dirty="0"/>
              <a:t>Für die einzelnen Vorgänge werden Ordnungsnummern vergeben. Sie bilden zusammen mit dem Aktenzeichen das Geschäftszeichen. </a:t>
            </a:r>
            <a:endParaRPr lang="de-DE" sz="2000" i="1" dirty="0"/>
          </a:p>
        </p:txBody>
      </p:sp>
      <p:sp>
        <p:nvSpPr>
          <p:cNvPr id="11" name="Abgerundetes Rechteck 10"/>
          <p:cNvSpPr/>
          <p:nvPr/>
        </p:nvSpPr>
        <p:spPr>
          <a:xfrm>
            <a:off x="3091526" y="1960323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Aktenzeichen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531634" y="722314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13" name="Abgerundetes Rechteck 12"/>
          <p:cNvSpPr/>
          <p:nvPr/>
        </p:nvSpPr>
        <p:spPr>
          <a:xfrm>
            <a:off x="1749816" y="427605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Gemarkung/Bezirk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4452195" y="4266836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Blattnummer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7154574" y="4996002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/5</a:t>
            </a:r>
          </a:p>
        </p:txBody>
      </p:sp>
      <p:sp>
        <p:nvSpPr>
          <p:cNvPr id="21" name="Kreuz 20"/>
          <p:cNvSpPr/>
          <p:nvPr/>
        </p:nvSpPr>
        <p:spPr>
          <a:xfrm>
            <a:off x="4009962" y="4438241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6684826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1749816" y="5003006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Marienfelde</a:t>
            </a:r>
          </a:p>
        </p:txBody>
      </p:sp>
      <p:sp>
        <p:nvSpPr>
          <p:cNvPr id="24" name="Abgerundetes Rechteck 23"/>
          <p:cNvSpPr/>
          <p:nvPr/>
        </p:nvSpPr>
        <p:spPr>
          <a:xfrm>
            <a:off x="4452195" y="4984560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1245</a:t>
            </a:r>
          </a:p>
        </p:txBody>
      </p:sp>
      <p:sp>
        <p:nvSpPr>
          <p:cNvPr id="25" name="Abgerundetes Rechteck 24"/>
          <p:cNvSpPr/>
          <p:nvPr/>
        </p:nvSpPr>
        <p:spPr>
          <a:xfrm>
            <a:off x="7127059" y="4272557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Ordnungsnummer</a:t>
            </a:r>
          </a:p>
        </p:txBody>
      </p:sp>
      <p:sp>
        <p:nvSpPr>
          <p:cNvPr id="9" name="Ellipse 8"/>
          <p:cNvSpPr/>
          <p:nvPr/>
        </p:nvSpPr>
        <p:spPr>
          <a:xfrm>
            <a:off x="356461" y="1823053"/>
            <a:ext cx="1786663" cy="6819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Grundbuch</a:t>
            </a:r>
          </a:p>
        </p:txBody>
      </p:sp>
      <p:sp>
        <p:nvSpPr>
          <p:cNvPr id="4" name="Abgerundetes Rechteck 28">
            <a:extLst>
              <a:ext uri="{FF2B5EF4-FFF2-40B4-BE49-F238E27FC236}">
                <a16:creationId xmlns:a16="http://schemas.microsoft.com/office/drawing/2014/main" id="{8B21A9B6-0D53-69A2-5190-EAE1256ED275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33756F4-7F25-F002-C20F-BCD43F047BA6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D67DCD0-6537-9D76-76BA-5AFA6BEA990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A688B5E6-5726-D90B-5C45-75C3A7C18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43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CC00A33-909A-55F3-6F03-692E8CDF4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715304" y="1903304"/>
            <a:ext cx="10841064" cy="117979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 + Registerzeichen = vor dem AZ der </a:t>
            </a:r>
            <a:r>
              <a:rPr lang="de-DE" dirty="0" err="1"/>
              <a:t>StA</a:t>
            </a:r>
            <a:r>
              <a:rPr lang="de-DE" dirty="0"/>
              <a:t> </a:t>
            </a:r>
          </a:p>
          <a:p>
            <a:pPr algn="ctr"/>
            <a:r>
              <a:rPr lang="de-DE" dirty="0"/>
              <a:t>(laufende Nummer + Jahreszahl werden dem </a:t>
            </a:r>
            <a:r>
              <a:rPr lang="de-DE" dirty="0" err="1"/>
              <a:t>StA</a:t>
            </a:r>
            <a:r>
              <a:rPr lang="de-DE" dirty="0"/>
              <a:t>-AZ entweder in Klammern oder durch einen Bindestrich getrennt – am Ende angefügt) </a:t>
            </a:r>
            <a:endParaRPr lang="de-DE" sz="1600" i="1" dirty="0"/>
          </a:p>
        </p:txBody>
      </p:sp>
      <p:sp>
        <p:nvSpPr>
          <p:cNvPr id="11" name="Abgerundetes Rechteck 10"/>
          <p:cNvSpPr/>
          <p:nvPr/>
        </p:nvSpPr>
        <p:spPr>
          <a:xfrm>
            <a:off x="3320281" y="1580787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Aktenzeichen in der Rechtspflege </a:t>
            </a:r>
            <a:endParaRPr lang="de-DE" sz="1600" dirty="0"/>
          </a:p>
        </p:txBody>
      </p:sp>
      <p:sp>
        <p:nvSpPr>
          <p:cNvPr id="2" name="Abgerundetes Rechteck 1"/>
          <p:cNvSpPr/>
          <p:nvPr/>
        </p:nvSpPr>
        <p:spPr>
          <a:xfrm>
            <a:off x="2633320" y="719783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grpSp>
        <p:nvGrpSpPr>
          <p:cNvPr id="18" name="Gruppieren 17"/>
          <p:cNvGrpSpPr/>
          <p:nvPr/>
        </p:nvGrpSpPr>
        <p:grpSpPr>
          <a:xfrm>
            <a:off x="681926" y="3221379"/>
            <a:ext cx="10848813" cy="1585624"/>
            <a:chOff x="681926" y="3314454"/>
            <a:chExt cx="10848813" cy="1585624"/>
          </a:xfrm>
        </p:grpSpPr>
        <p:sp>
          <p:nvSpPr>
            <p:cNvPr id="14" name="Abgerundetes Rechteck 13"/>
            <p:cNvSpPr/>
            <p:nvPr/>
          </p:nvSpPr>
          <p:spPr>
            <a:xfrm>
              <a:off x="715305" y="3569629"/>
              <a:ext cx="10815434" cy="133044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1400" dirty="0"/>
                <a:t>Bei der Staatsanwaltschaft wird seit dem Jahr 2015 ein Ermittlungsverfahren gegen Bodo Brause in der Abteilung 12 geführt: </a:t>
              </a:r>
              <a:r>
                <a:rPr lang="de-DE" sz="1400" b="1" i="1" dirty="0"/>
                <a:t>AZ: „12 </a:t>
              </a:r>
              <a:r>
                <a:rPr lang="de-DE" sz="1400" b="1" i="1" dirty="0" err="1"/>
                <a:t>Js</a:t>
              </a:r>
              <a:r>
                <a:rPr lang="de-DE" sz="1400" b="1" i="1" dirty="0"/>
                <a:t> 123/15“. </a:t>
              </a:r>
              <a:r>
                <a:rPr lang="de-DE" sz="1400" dirty="0"/>
                <a:t>Im Jahr 2016 erhebt die Staatsanwalt gegen Bodo Brause Anklage vor dem Einzelrichter beim Amtsgericht, Abteilung 520, AZ</a:t>
              </a:r>
              <a:r>
                <a:rPr lang="de-DE" sz="1400" b="1" i="1" dirty="0"/>
                <a:t>: „520 </a:t>
              </a:r>
              <a:r>
                <a:rPr lang="de-DE" sz="1400" b="1" i="1" dirty="0" err="1"/>
                <a:t>Ds</a:t>
              </a:r>
              <a:r>
                <a:rPr lang="de-DE" sz="1400" b="1" i="1" dirty="0"/>
                <a:t> 345/16“ </a:t>
              </a:r>
              <a:endParaRPr lang="de-DE" sz="1400" dirty="0"/>
            </a:p>
            <a:p>
              <a:r>
                <a:rPr lang="de-DE" sz="1400" dirty="0"/>
                <a:t>Und so wird in unserem Beispielfall aus dem </a:t>
              </a:r>
              <a:r>
                <a:rPr lang="de-DE" sz="1400" b="1" dirty="0"/>
                <a:t>„520 </a:t>
              </a:r>
              <a:r>
                <a:rPr lang="de-DE" sz="1400" b="1" dirty="0" err="1"/>
                <a:t>Ds</a:t>
              </a:r>
              <a:r>
                <a:rPr lang="de-DE" sz="1400" b="1" dirty="0"/>
                <a:t> 345/16“ ein „520 </a:t>
              </a:r>
              <a:r>
                <a:rPr lang="de-DE" sz="1400" b="1" dirty="0" err="1"/>
                <a:t>Ds</a:t>
              </a:r>
              <a:r>
                <a:rPr lang="de-DE" sz="1400" b="1" dirty="0"/>
                <a:t> 12 </a:t>
              </a:r>
              <a:r>
                <a:rPr lang="de-DE" sz="1400" b="1" dirty="0" err="1"/>
                <a:t>Js</a:t>
              </a:r>
              <a:r>
                <a:rPr lang="de-DE" sz="1400" b="1" dirty="0"/>
                <a:t> 123/15 – 345/16“         oder „520 </a:t>
              </a:r>
              <a:r>
                <a:rPr lang="de-DE" sz="1400" b="1" dirty="0" err="1"/>
                <a:t>Ds</a:t>
              </a:r>
              <a:r>
                <a:rPr lang="de-DE" sz="1400" b="1" dirty="0"/>
                <a:t> 12 </a:t>
              </a:r>
              <a:r>
                <a:rPr lang="de-DE" sz="1400" b="1" dirty="0" err="1"/>
                <a:t>Js</a:t>
              </a:r>
              <a:r>
                <a:rPr lang="de-DE" sz="1400" b="1" dirty="0"/>
                <a:t> 123/15 (345/16)“ </a:t>
              </a:r>
              <a:endParaRPr lang="de-DE" sz="1400" dirty="0"/>
            </a:p>
            <a:p>
              <a:r>
                <a:rPr lang="de-DE" sz="1400" dirty="0"/>
                <a:t>Hat der Staatsanwalt also in unserem Beispielfall zu Beginn des Ermittlungsverfahrens beim Amtsgericht (Abteilung 501) einen Durchsuchungsbefehl erwirkt, </a:t>
              </a:r>
              <a:r>
                <a:rPr lang="de-DE" sz="1400" b="1" i="1" dirty="0"/>
                <a:t>AZ: „501 </a:t>
              </a:r>
              <a:r>
                <a:rPr lang="de-DE" sz="1400" b="1" i="1" dirty="0" err="1"/>
                <a:t>Gs</a:t>
              </a:r>
              <a:r>
                <a:rPr lang="de-DE" sz="1400" b="1" i="1" dirty="0"/>
                <a:t> 12 </a:t>
              </a:r>
              <a:r>
                <a:rPr lang="de-DE" sz="1400" b="1" i="1" dirty="0" err="1"/>
                <a:t>Js</a:t>
              </a:r>
              <a:r>
                <a:rPr lang="de-DE" sz="1400" b="1" i="1" dirty="0"/>
                <a:t> 123/15“ </a:t>
              </a:r>
              <a:endParaRPr lang="de-DE" sz="1400" dirty="0"/>
            </a:p>
          </p:txBody>
        </p:sp>
        <p:sp>
          <p:nvSpPr>
            <p:cNvPr id="13" name="Abgerundetes Rechteck 12"/>
            <p:cNvSpPr/>
            <p:nvPr/>
          </p:nvSpPr>
          <p:spPr>
            <a:xfrm>
              <a:off x="681926" y="3314454"/>
              <a:ext cx="2069023" cy="314198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Beispiel</a:t>
              </a:r>
            </a:p>
          </p:txBody>
        </p:sp>
      </p:grpSp>
      <p:sp>
        <p:nvSpPr>
          <p:cNvPr id="25" name="Abgerundetes Rechteck 24"/>
          <p:cNvSpPr/>
          <p:nvPr/>
        </p:nvSpPr>
        <p:spPr>
          <a:xfrm>
            <a:off x="715304" y="5532586"/>
            <a:ext cx="10815435" cy="105111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Die Staatsanwaltschaft und das Amtsgericht nutzen die gleiche physische Hauptakte, die nach rechtskräftigem Abschluss des Verfahrens bei der Staatsanwaltschaft aufbewahrt wird. Die Mitbenutzung des staatsanwaltlichen </a:t>
            </a:r>
            <a:r>
              <a:rPr lang="de-DE" sz="1400" dirty="0" err="1"/>
              <a:t>Js</a:t>
            </a:r>
            <a:r>
              <a:rPr lang="de-DE" sz="1400" dirty="0"/>
              <a:t>-AZ durch das Strafgericht erleichtert so sowohl die Handhabung der Akte während des laufenden Verfahrens wie auch ihr späteres Auffinden bei der Staatsanwaltschaft. </a:t>
            </a:r>
          </a:p>
        </p:txBody>
      </p:sp>
      <p:sp>
        <p:nvSpPr>
          <p:cNvPr id="17" name="Ellipse 16"/>
          <p:cNvSpPr/>
          <p:nvPr/>
        </p:nvSpPr>
        <p:spPr>
          <a:xfrm>
            <a:off x="327847" y="1426836"/>
            <a:ext cx="1957759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  <p:sp>
        <p:nvSpPr>
          <p:cNvPr id="7" name="Flussdiagramm: Verbinder 6"/>
          <p:cNvSpPr/>
          <p:nvPr/>
        </p:nvSpPr>
        <p:spPr>
          <a:xfrm>
            <a:off x="11258113" y="3575675"/>
            <a:ext cx="272626" cy="247973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</a:t>
            </a:r>
          </a:p>
        </p:txBody>
      </p:sp>
      <p:sp>
        <p:nvSpPr>
          <p:cNvPr id="28" name="Flussdiagramm: Verbinder 27"/>
          <p:cNvSpPr/>
          <p:nvPr/>
        </p:nvSpPr>
        <p:spPr>
          <a:xfrm>
            <a:off x="11165712" y="3875793"/>
            <a:ext cx="228714" cy="247973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</a:t>
            </a:r>
          </a:p>
        </p:txBody>
      </p:sp>
      <p:sp>
        <p:nvSpPr>
          <p:cNvPr id="29" name="Flussdiagramm: Verbinder 28"/>
          <p:cNvSpPr/>
          <p:nvPr/>
        </p:nvSpPr>
        <p:spPr>
          <a:xfrm>
            <a:off x="7979685" y="4014247"/>
            <a:ext cx="272626" cy="247973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c</a:t>
            </a:r>
          </a:p>
        </p:txBody>
      </p:sp>
      <p:sp>
        <p:nvSpPr>
          <p:cNvPr id="30" name="Flussdiagramm: Verbinder 29"/>
          <p:cNvSpPr/>
          <p:nvPr/>
        </p:nvSpPr>
        <p:spPr>
          <a:xfrm>
            <a:off x="10893086" y="4173145"/>
            <a:ext cx="272626" cy="247973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</a:t>
            </a:r>
          </a:p>
        </p:txBody>
      </p:sp>
      <p:grpSp>
        <p:nvGrpSpPr>
          <p:cNvPr id="16" name="Gruppieren 15"/>
          <p:cNvGrpSpPr/>
          <p:nvPr/>
        </p:nvGrpSpPr>
        <p:grpSpPr>
          <a:xfrm>
            <a:off x="294858" y="4963919"/>
            <a:ext cx="2342643" cy="464735"/>
            <a:chOff x="635414" y="4972813"/>
            <a:chExt cx="2342643" cy="464735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" name="Abgerundetes Rechteck 3"/>
            <p:cNvSpPr/>
            <p:nvPr/>
          </p:nvSpPr>
          <p:spPr>
            <a:xfrm>
              <a:off x="715304" y="4996155"/>
              <a:ext cx="2262753" cy="44139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i="1" dirty="0"/>
                <a:t>12 </a:t>
              </a:r>
              <a:r>
                <a:rPr lang="de-DE" b="1" i="1" dirty="0" err="1"/>
                <a:t>Js</a:t>
              </a:r>
              <a:r>
                <a:rPr lang="de-DE" b="1" i="1" dirty="0"/>
                <a:t> 123/15</a:t>
              </a:r>
              <a:endParaRPr lang="de-DE" dirty="0"/>
            </a:p>
          </p:txBody>
        </p:sp>
        <p:sp>
          <p:nvSpPr>
            <p:cNvPr id="31" name="Flussdiagramm: Verbinder 30"/>
            <p:cNvSpPr/>
            <p:nvPr/>
          </p:nvSpPr>
          <p:spPr>
            <a:xfrm>
              <a:off x="635414" y="4972813"/>
              <a:ext cx="272626" cy="247973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a</a:t>
              </a:r>
            </a:p>
          </p:txBody>
        </p:sp>
      </p:grpSp>
      <p:grpSp>
        <p:nvGrpSpPr>
          <p:cNvPr id="12" name="Gruppieren 11"/>
          <p:cNvGrpSpPr/>
          <p:nvPr/>
        </p:nvGrpSpPr>
        <p:grpSpPr>
          <a:xfrm>
            <a:off x="2769001" y="4987261"/>
            <a:ext cx="2287149" cy="459777"/>
            <a:chOff x="3033551" y="4968877"/>
            <a:chExt cx="2287149" cy="45977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" name="Abgerundetes Rechteck 18"/>
            <p:cNvSpPr/>
            <p:nvPr/>
          </p:nvSpPr>
          <p:spPr>
            <a:xfrm>
              <a:off x="3057947" y="4987261"/>
              <a:ext cx="2262753" cy="44139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i="1"/>
                <a:t>520 Ds 345/16</a:t>
              </a:r>
              <a:endParaRPr lang="de-DE"/>
            </a:p>
          </p:txBody>
        </p:sp>
        <p:sp>
          <p:nvSpPr>
            <p:cNvPr id="32" name="Flussdiagramm: Verbinder 31"/>
            <p:cNvSpPr/>
            <p:nvPr/>
          </p:nvSpPr>
          <p:spPr>
            <a:xfrm>
              <a:off x="3033551" y="4968877"/>
              <a:ext cx="228714" cy="247973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b</a:t>
              </a: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5137952" y="4987262"/>
            <a:ext cx="3367213" cy="441393"/>
            <a:chOff x="5137952" y="4987262"/>
            <a:chExt cx="3367213" cy="441393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6" name="Abgerundetes Rechteck 25"/>
            <p:cNvSpPr/>
            <p:nvPr/>
          </p:nvSpPr>
          <p:spPr>
            <a:xfrm>
              <a:off x="5212047" y="4987262"/>
              <a:ext cx="3293118" cy="44139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/>
                <a:t>520 </a:t>
              </a:r>
              <a:r>
                <a:rPr lang="de-DE" b="1" dirty="0" err="1"/>
                <a:t>Ds</a:t>
              </a:r>
              <a:r>
                <a:rPr lang="de-DE" b="1" dirty="0"/>
                <a:t> 12 </a:t>
              </a:r>
              <a:r>
                <a:rPr lang="de-DE" b="1" dirty="0" err="1"/>
                <a:t>Js</a:t>
              </a:r>
              <a:r>
                <a:rPr lang="de-DE" b="1" dirty="0"/>
                <a:t> 123/15 – 345/16</a:t>
              </a:r>
              <a:endParaRPr lang="de-DE" dirty="0"/>
            </a:p>
          </p:txBody>
        </p:sp>
        <p:sp>
          <p:nvSpPr>
            <p:cNvPr id="33" name="Flussdiagramm: Verbinder 32"/>
            <p:cNvSpPr/>
            <p:nvPr/>
          </p:nvSpPr>
          <p:spPr>
            <a:xfrm>
              <a:off x="5137952" y="5044849"/>
              <a:ext cx="272626" cy="213433"/>
            </a:xfrm>
            <a:prstGeom prst="flowChartConnector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c</a:t>
              </a: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8543870" y="4952720"/>
            <a:ext cx="3357617" cy="481741"/>
            <a:chOff x="8543870" y="4952720"/>
            <a:chExt cx="3357617" cy="481741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7" name="Abgerundetes Rechteck 26"/>
            <p:cNvSpPr/>
            <p:nvPr/>
          </p:nvSpPr>
          <p:spPr>
            <a:xfrm>
              <a:off x="8665872" y="4993068"/>
              <a:ext cx="3235615" cy="44139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/>
                <a:t>520 </a:t>
              </a:r>
              <a:r>
                <a:rPr lang="de-DE" b="1" dirty="0" err="1"/>
                <a:t>Ds</a:t>
              </a:r>
              <a:r>
                <a:rPr lang="de-DE" b="1" dirty="0"/>
                <a:t> 12 </a:t>
              </a:r>
              <a:r>
                <a:rPr lang="de-DE" b="1" dirty="0" err="1"/>
                <a:t>Js</a:t>
              </a:r>
              <a:r>
                <a:rPr lang="de-DE" b="1" dirty="0"/>
                <a:t> 123/15 (345/16)</a:t>
              </a:r>
              <a:endParaRPr lang="de-DE" dirty="0"/>
            </a:p>
          </p:txBody>
        </p:sp>
        <p:sp>
          <p:nvSpPr>
            <p:cNvPr id="34" name="Flussdiagramm: Verbinder 33"/>
            <p:cNvSpPr/>
            <p:nvPr/>
          </p:nvSpPr>
          <p:spPr>
            <a:xfrm>
              <a:off x="8543870" y="4952720"/>
              <a:ext cx="272626" cy="247973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d</a:t>
              </a:r>
            </a:p>
          </p:txBody>
        </p:sp>
      </p:grp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C8F221EB-F923-2296-9E1F-24222AF12DA6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6A87299-81D0-1A56-7DC8-649302AEBAFA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B0D6C42-A55A-8D5E-10B2-A239732DA71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4ACA3FB9-870C-54F8-ADFC-DB9ECC698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215" y="218609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15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2863B47-743F-D265-0F77-6C506017A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4" name="Ellipse 23"/>
          <p:cNvSpPr/>
          <p:nvPr/>
        </p:nvSpPr>
        <p:spPr>
          <a:xfrm>
            <a:off x="1459193" y="2824502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Verfügungen von Todes wegen</a:t>
            </a:r>
          </a:p>
          <a:p>
            <a:pPr algn="ctr"/>
            <a:r>
              <a:rPr lang="de-DE" b="1" dirty="0"/>
              <a:t>(Testament)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731771" y="732990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IV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61 IV 65/23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88569" y="1946532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Nachlass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E4594CF4-6B77-9CE0-DFCF-BD6962E6BA41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4276467-BEF4-9566-3A48-18D0A636D67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B0F48FB-A46C-C3BB-9B02-FC1468D13880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0419EE17-74E5-1ED5-E4AC-27BE7E645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61 </a:t>
            </a:r>
          </a:p>
        </p:txBody>
      </p:sp>
    </p:spTree>
    <p:extLst>
      <p:ext uri="{BB962C8B-B14F-4D97-AF65-F5344CB8AC3E}">
        <p14:creationId xmlns:p14="http://schemas.microsoft.com/office/powerpoint/2010/main" val="221800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0DA206C-D471-45DA-0A9F-FCDBC638F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516201" y="718431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VI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178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62 VI 178/23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62619" y="2824502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Nachlass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CE71717A-A322-6C72-3E3F-914AD3ADA8D1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576BF58-962F-059D-34C9-6CFD77F43E3C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D41D380-CB8F-03E2-8EA0-BC660E7CEA8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9455B271-583E-4CEF-F064-6766DD288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62 </a:t>
            </a:r>
          </a:p>
        </p:txBody>
      </p:sp>
    </p:spTree>
    <p:extLst>
      <p:ext uri="{BB962C8B-B14F-4D97-AF65-F5344CB8AC3E}">
        <p14:creationId xmlns:p14="http://schemas.microsoft.com/office/powerpoint/2010/main" val="303098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B1975BA-35F4-90D9-964F-3BBC943D7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33534" y="701657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XVII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26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52 XVII 26/23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430320" y="1593196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62619" y="2946521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Betreuungssachen</a:t>
            </a:r>
          </a:p>
        </p:txBody>
      </p:sp>
      <p:sp>
        <p:nvSpPr>
          <p:cNvPr id="8" name="Abgerundetes Rechteck 28">
            <a:extLst>
              <a:ext uri="{FF2B5EF4-FFF2-40B4-BE49-F238E27FC236}">
                <a16:creationId xmlns:a16="http://schemas.microsoft.com/office/drawing/2014/main" id="{8967D625-7200-C13D-1B8A-42E0B6DE9D04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226C43E-CC45-95D5-549D-873170560C7C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66721B7-BAD6-2DEE-C149-092B6EA1040D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5" name="Grafik 4" descr="image001">
            <a:extLst>
              <a:ext uri="{FF2B5EF4-FFF2-40B4-BE49-F238E27FC236}">
                <a16:creationId xmlns:a16="http://schemas.microsoft.com/office/drawing/2014/main" id="{0A5ACFF0-F176-FFC3-3853-B4BD9FAD5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52 </a:t>
            </a:r>
          </a:p>
        </p:txBody>
      </p:sp>
    </p:spTree>
    <p:extLst>
      <p:ext uri="{BB962C8B-B14F-4D97-AF65-F5344CB8AC3E}">
        <p14:creationId xmlns:p14="http://schemas.microsoft.com/office/powerpoint/2010/main" val="157743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929F826-79E5-5507-0BE7-1912E17E8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526223" y="718431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XIV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54 XIV 6/23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62198" y="2742915"/>
            <a:ext cx="3378530" cy="123224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Unterbringungssachen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4AA48B82-C5FC-F630-40BB-19F6FA42F3C7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D085398-283D-7B8C-BF3C-F36A0C05ACF9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C5DE9FA-2F76-89AF-B16B-BA7A9CF742BC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AF4E4F92-219B-2996-3F00-902FD8A07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54 </a:t>
            </a:r>
          </a:p>
        </p:txBody>
      </p:sp>
    </p:spTree>
    <p:extLst>
      <p:ext uri="{BB962C8B-B14F-4D97-AF65-F5344CB8AC3E}">
        <p14:creationId xmlns:p14="http://schemas.microsoft.com/office/powerpoint/2010/main" val="152655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636E366-803C-1A2A-B095-6BE919F29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33320" y="732516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656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 F 656/23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430320" y="1565239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263868" y="2712100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Familiensachen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7E9E2E87-ACBD-DDE3-971E-996017682DB4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7B8149F-1A31-22C3-9B3D-42767B36C01F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A764E0E-B8D9-0335-2104-A087C7E6431D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0BC6FFD3-9B8B-AD65-AB62-79505EE59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 </a:t>
            </a:r>
          </a:p>
        </p:txBody>
      </p:sp>
    </p:spTree>
    <p:extLst>
      <p:ext uri="{BB962C8B-B14F-4D97-AF65-F5344CB8AC3E}">
        <p14:creationId xmlns:p14="http://schemas.microsoft.com/office/powerpoint/2010/main" val="357539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AA7A04-6A3C-7780-CF46-810A70E55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4" name="Ellipse 23"/>
          <p:cNvSpPr/>
          <p:nvPr/>
        </p:nvSpPr>
        <p:spPr>
          <a:xfrm>
            <a:off x="2239933" y="2961537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I. </a:t>
            </a:r>
            <a:r>
              <a:rPr lang="de-DE" b="1" dirty="0" err="1"/>
              <a:t>Inst</a:t>
            </a:r>
            <a:r>
              <a:rPr lang="de-DE" b="1" dirty="0"/>
              <a:t>./AG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616566" y="717487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597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C 597/23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89736" y="2304358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B4DFDCB9-D618-3F15-2593-523EE2D05FA4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8CE297D-BC32-DA02-ECB8-8347426B50D3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C3CA67F-3436-91CF-249E-9108B6196ACF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AF4FC630-CF01-12BD-7499-848E74E0F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</a:t>
            </a:r>
          </a:p>
        </p:txBody>
      </p:sp>
    </p:spTree>
    <p:extLst>
      <p:ext uri="{BB962C8B-B14F-4D97-AF65-F5344CB8AC3E}">
        <p14:creationId xmlns:p14="http://schemas.microsoft.com/office/powerpoint/2010/main" val="229150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D4C85A3-F6E5-6F61-37C8-B6089942D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4" name="Ellipse 23"/>
          <p:cNvSpPr/>
          <p:nvPr/>
        </p:nvSpPr>
        <p:spPr>
          <a:xfrm>
            <a:off x="2239933" y="2925591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II. </a:t>
            </a:r>
            <a:r>
              <a:rPr lang="de-DE" b="1" dirty="0" err="1"/>
              <a:t>Inst</a:t>
            </a:r>
            <a:r>
              <a:rPr lang="de-DE" b="1" dirty="0"/>
              <a:t>./LG</a:t>
            </a:r>
          </a:p>
          <a:p>
            <a:pPr algn="ctr"/>
            <a:r>
              <a:rPr lang="de-DE" sz="1600" b="1" i="1" dirty="0"/>
              <a:t>Rechtsmittelinstanz</a:t>
            </a:r>
            <a:r>
              <a:rPr lang="de-DE" b="1" i="1" dirty="0"/>
              <a:t>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589634" y="714317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33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 S 33/23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91369" y="1613966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94175" y="2286227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  <p:sp>
        <p:nvSpPr>
          <p:cNvPr id="5" name="Ovale Legende 4"/>
          <p:cNvSpPr/>
          <p:nvPr/>
        </p:nvSpPr>
        <p:spPr>
          <a:xfrm>
            <a:off x="7708134" y="2250060"/>
            <a:ext cx="3993085" cy="1710222"/>
          </a:xfrm>
          <a:prstGeom prst="wedgeEllipseCallou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Die Akte der I. </a:t>
            </a:r>
            <a:r>
              <a:rPr lang="de-DE" dirty="0" err="1"/>
              <a:t>Inst</a:t>
            </a:r>
            <a:r>
              <a:rPr lang="de-DE" dirty="0"/>
              <a:t>. wird in der II. </a:t>
            </a:r>
            <a:r>
              <a:rPr lang="de-DE" dirty="0" err="1"/>
              <a:t>Inst</a:t>
            </a:r>
            <a:r>
              <a:rPr lang="de-DE" dirty="0"/>
              <a:t>. Weitergeführt und erhält zusätzlich das Berufungsaktenzeichen</a:t>
            </a:r>
          </a:p>
        </p:txBody>
      </p:sp>
      <p:sp>
        <p:nvSpPr>
          <p:cNvPr id="8" name="Abgerundetes Rechteck 28">
            <a:extLst>
              <a:ext uri="{FF2B5EF4-FFF2-40B4-BE49-F238E27FC236}">
                <a16:creationId xmlns:a16="http://schemas.microsoft.com/office/drawing/2014/main" id="{0350A19D-8AEA-7B8C-7312-8019972E805F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2D26E15-7A1A-E61D-21F2-193BB2A276AC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8043B5E-48A1-D220-C9CC-78A1D6DD582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EA91EFD9-7571-6E6A-ADB7-1EF880A3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13644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9D5C619-B1BD-EE8F-DBAE-51D57ACC1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4" name="Ellipse 23"/>
          <p:cNvSpPr/>
          <p:nvPr/>
        </p:nvSpPr>
        <p:spPr>
          <a:xfrm>
            <a:off x="2238197" y="2979162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I. </a:t>
            </a:r>
            <a:r>
              <a:rPr lang="de-DE" b="1" dirty="0" err="1"/>
              <a:t>Inst</a:t>
            </a:r>
            <a:r>
              <a:rPr lang="de-DE" b="1" dirty="0"/>
              <a:t>./LG</a:t>
            </a:r>
          </a:p>
          <a:p>
            <a:pPr algn="ctr"/>
            <a:endParaRPr lang="de-DE" b="1" i="1" dirty="0"/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609447" y="728596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O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253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23 O 253/23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27094" y="2286227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1569373B-B9ED-15AC-D370-EED74F4AD36D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7C7BD26-3D41-B4CA-2EEA-157067A758F6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9437FA28-1B6C-F866-14BD-1D7BF6B4F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23283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01E1215-7E74-1880-52DA-47BFA99ED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4" name="Ellipse 23"/>
          <p:cNvSpPr/>
          <p:nvPr/>
        </p:nvSpPr>
        <p:spPr>
          <a:xfrm>
            <a:off x="2239933" y="2993580"/>
            <a:ext cx="2905931" cy="1028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II. </a:t>
            </a:r>
            <a:r>
              <a:rPr lang="de-DE" b="1" dirty="0" err="1"/>
              <a:t>Inst</a:t>
            </a:r>
            <a:r>
              <a:rPr lang="de-DE" b="1" dirty="0"/>
              <a:t>./KG</a:t>
            </a:r>
          </a:p>
          <a:p>
            <a:pPr algn="ctr"/>
            <a:r>
              <a:rPr lang="de-DE" sz="1600" b="1" i="1" dirty="0"/>
              <a:t>Rechtsmittelinstanz</a:t>
            </a:r>
            <a:r>
              <a:rPr lang="de-DE" b="1" i="1" dirty="0"/>
              <a:t> 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624689" y="766049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U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 U 4/23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04066" y="2304358"/>
            <a:ext cx="3264069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Zivilprozess</a:t>
            </a:r>
          </a:p>
        </p:txBody>
      </p:sp>
      <p:sp>
        <p:nvSpPr>
          <p:cNvPr id="5" name="Ovale Legende 4"/>
          <p:cNvSpPr/>
          <p:nvPr/>
        </p:nvSpPr>
        <p:spPr>
          <a:xfrm>
            <a:off x="7708134" y="2250060"/>
            <a:ext cx="3993085" cy="1710222"/>
          </a:xfrm>
          <a:prstGeom prst="wedgeEllipseCallou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Die Akte der I. </a:t>
            </a:r>
            <a:r>
              <a:rPr lang="de-DE" dirty="0" err="1"/>
              <a:t>Inst</a:t>
            </a:r>
            <a:r>
              <a:rPr lang="de-DE" dirty="0"/>
              <a:t>. wird in der II. </a:t>
            </a:r>
            <a:r>
              <a:rPr lang="de-DE" dirty="0" err="1"/>
              <a:t>Inst</a:t>
            </a:r>
            <a:r>
              <a:rPr lang="de-DE" dirty="0"/>
              <a:t>. Weitergeführt und erhält zusätzlich das Berufungsaktenzeichen</a:t>
            </a:r>
          </a:p>
        </p:txBody>
      </p:sp>
      <p:sp>
        <p:nvSpPr>
          <p:cNvPr id="8" name="Abgerundetes Rechteck 28">
            <a:extLst>
              <a:ext uri="{FF2B5EF4-FFF2-40B4-BE49-F238E27FC236}">
                <a16:creationId xmlns:a16="http://schemas.microsoft.com/office/drawing/2014/main" id="{D2538E2B-6BA4-59EB-9B17-DE5DA6AA84B8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3BE7658-630D-F296-90F4-90FADA76C8C6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4F38D63-16AC-3E07-DC85-D1C40F6BA327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61159BA0-E43F-68A3-8FE5-EB10DCE45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84670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711D74C-C274-94C0-F118-83E28D9DF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33320" y="672287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M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489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33 M 489/23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11750" y="2791425"/>
            <a:ext cx="4116475" cy="11558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Zwangsvollstreckungssachen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B4A5FFAD-F1EB-0D3C-8890-8AA45DB77422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40A33CA-7E71-CB54-BE4A-8A8D09CD4842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19E5BA4-269F-0DB9-603C-D2AAF5327CF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0C1DCA77-BFCE-920F-C2DF-744770A46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265036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F8EBE5-D76F-82E1-DF1F-AABA557C5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526223" y="732516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117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K  117/23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148357" y="2790166"/>
            <a:ext cx="3379580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Zwangsversteigerung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7795CD2C-398C-7A3E-4FD0-A20621B4FEC8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7F3874C-D990-2A62-949E-EA761849C09D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9990B21-6EF7-1F83-0052-3CAE1C9C7713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1CA8619F-63E7-B16A-7D44-821300883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30 </a:t>
            </a:r>
          </a:p>
        </p:txBody>
      </p:sp>
    </p:spTree>
    <p:extLst>
      <p:ext uri="{BB962C8B-B14F-4D97-AF65-F5344CB8AC3E}">
        <p14:creationId xmlns:p14="http://schemas.microsoft.com/office/powerpoint/2010/main" val="17741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99F0418-0DDA-2A83-278D-E7413A64A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73056" y="766699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IN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120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38 IN  120/23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271155" y="2824502"/>
            <a:ext cx="3379580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Insolvenzsachen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EE8019C4-F5CB-B1DE-0F60-1112A47277B9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5125388-ED92-E086-E8B4-BBE8CC4924A3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C901F06-7D41-C3BD-291F-21A78BB271BD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DB6E7E29-2220-B9E8-01A6-293AFF8A4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38 </a:t>
            </a:r>
          </a:p>
        </p:txBody>
      </p:sp>
    </p:spTree>
    <p:extLst>
      <p:ext uri="{BB962C8B-B14F-4D97-AF65-F5344CB8AC3E}">
        <p14:creationId xmlns:p14="http://schemas.microsoft.com/office/powerpoint/2010/main" val="3195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198F0D7-AFBC-DA73-7906-BAC746FEC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33320" y="760220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15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AR   15/23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91369" y="1724996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180AE0A-8AA6-3D51-F686-48924D34B56B}"/>
              </a:ext>
            </a:extLst>
          </p:cNvPr>
          <p:cNvSpPr/>
          <p:nvPr/>
        </p:nvSpPr>
        <p:spPr>
          <a:xfrm>
            <a:off x="285438" y="2946521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Allgemeines Register</a:t>
            </a:r>
          </a:p>
        </p:txBody>
      </p:sp>
      <p:sp>
        <p:nvSpPr>
          <p:cNvPr id="8" name="Abgerundetes Rechteck 28">
            <a:extLst>
              <a:ext uri="{FF2B5EF4-FFF2-40B4-BE49-F238E27FC236}">
                <a16:creationId xmlns:a16="http://schemas.microsoft.com/office/drawing/2014/main" id="{24ECC45B-E2C3-1326-1556-F9682A61E9F0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8E86082-B306-DB2C-4E27-D1A812D159A0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518C664-9343-2F92-8A19-68C25438E9F6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9EE966D0-3944-470B-22CE-45C2ED176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70 </a:t>
            </a:r>
          </a:p>
        </p:txBody>
      </p:sp>
    </p:spTree>
    <p:extLst>
      <p:ext uri="{BB962C8B-B14F-4D97-AF65-F5344CB8AC3E}">
        <p14:creationId xmlns:p14="http://schemas.microsoft.com/office/powerpoint/2010/main" val="233096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5FF658E-D304-D3F8-C73A-CCDDD3C39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33320" y="766699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Js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300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</a:t>
            </a:r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Js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300/23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175595" y="160997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08462" y="2808926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Staatsanwaltschaft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AE9FB68B-DCE1-E1EA-8A54-F0337980CE59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C7EC1C8-87FC-235E-7542-756CB1015959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4A01A7DC-22BD-AF29-FFFA-5012FC3563E0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12810E51-195C-6901-1542-3CA96398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</a:t>
            </a:r>
          </a:p>
        </p:txBody>
      </p:sp>
    </p:spTree>
    <p:extLst>
      <p:ext uri="{BB962C8B-B14F-4D97-AF65-F5344CB8AC3E}">
        <p14:creationId xmlns:p14="http://schemas.microsoft.com/office/powerpoint/2010/main" val="305544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6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C00656D-5A36-20B4-15F5-03F7426E4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523281" y="690408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Ds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600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245 </a:t>
            </a:r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Ds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600/23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320281" y="1518908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08462" y="2808926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Amtsgericht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AC8D3454-E376-6178-4756-A7EA492A9ED2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3AC8A86-AE27-ECC6-59A3-4CF5F8D7529E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51D2082-D042-28A0-B349-D9E03F9A9E9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40714375-39E7-AF48-A8A2-1570527F5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245 </a:t>
            </a:r>
          </a:p>
        </p:txBody>
      </p:sp>
    </p:spTree>
    <p:extLst>
      <p:ext uri="{BB962C8B-B14F-4D97-AF65-F5344CB8AC3E}">
        <p14:creationId xmlns:p14="http://schemas.microsoft.com/office/powerpoint/2010/main" val="394928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6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CEC1C0C-3BE2-E5AB-EA5F-B197D4BEE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556751" y="718431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Ks</a:t>
            </a:r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10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507 </a:t>
            </a:r>
            <a:r>
              <a:rPr lang="de-DE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Ks</a:t>
            </a:r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10/23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353752" y="1554420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408462" y="2808926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Landgericht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9AA35E74-E5F1-FEF6-992C-8477D874BDBD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0485B32-FCED-3FCE-D3F2-DCA3C068AC5C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065F1CC-B392-3399-670B-498D43B2C960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2625CA1E-FFB8-866D-5223-1674383B8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507 </a:t>
            </a:r>
          </a:p>
        </p:txBody>
      </p:sp>
    </p:spTree>
    <p:extLst>
      <p:ext uri="{BB962C8B-B14F-4D97-AF65-F5344CB8AC3E}">
        <p14:creationId xmlns:p14="http://schemas.microsoft.com/office/powerpoint/2010/main" val="402050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6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6B48BA7-038A-9240-AB65-988D4E279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633534" y="743443"/>
            <a:ext cx="6925360" cy="69438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Aktenregister</a:t>
            </a:r>
            <a:r>
              <a:rPr lang="de-DE" b="1" dirty="0"/>
              <a:t> –</a:t>
            </a:r>
          </a:p>
          <a:p>
            <a:pPr algn="ctr"/>
            <a:r>
              <a:rPr lang="de-DE" b="1" dirty="0"/>
              <a:t>Führung der Register und Behandlung von besonderen Vorgängen </a:t>
            </a:r>
            <a:r>
              <a:rPr lang="de-DE" sz="2400" b="1" dirty="0"/>
              <a:t> </a:t>
            </a:r>
            <a:endParaRPr lang="de-DE" sz="2400" dirty="0"/>
          </a:p>
        </p:txBody>
      </p:sp>
      <p:sp>
        <p:nvSpPr>
          <p:cNvPr id="4" name="Abgerundetes Rechteck 3"/>
          <p:cNvSpPr/>
          <p:nvPr/>
        </p:nvSpPr>
        <p:spPr>
          <a:xfrm>
            <a:off x="457200" y="4260879"/>
            <a:ext cx="2069023" cy="63543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Abteilungsnummer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2994500" y="4260879"/>
            <a:ext cx="2069023" cy="6354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Registerzeichen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5531800" y="4276059"/>
            <a:ext cx="2069023" cy="63543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Lfd. Nr.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8094070" y="4276059"/>
            <a:ext cx="2069023" cy="6354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Jahrgang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3527937" y="5146401"/>
            <a:ext cx="1108805" cy="1080250"/>
          </a:xfrm>
          <a:prstGeom prst="foldedCorner">
            <a:avLst/>
          </a:prstGeom>
          <a:solidFill>
            <a:srgbClr val="FA826A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Cs </a:t>
            </a:r>
          </a:p>
        </p:txBody>
      </p:sp>
      <p:sp>
        <p:nvSpPr>
          <p:cNvPr id="17" name="Gefaltete Ecke 16"/>
          <p:cNvSpPr/>
          <p:nvPr/>
        </p:nvSpPr>
        <p:spPr>
          <a:xfrm rot="209187">
            <a:off x="5889272" y="514134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401 </a:t>
            </a:r>
          </a:p>
        </p:txBody>
      </p:sp>
      <p:sp>
        <p:nvSpPr>
          <p:cNvPr id="18" name="Gefaltete Ecke 17"/>
          <p:cNvSpPr/>
          <p:nvPr/>
        </p:nvSpPr>
        <p:spPr>
          <a:xfrm rot="21228410">
            <a:off x="8433864" y="5182033"/>
            <a:ext cx="1108805" cy="1093464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/23 </a:t>
            </a:r>
          </a:p>
        </p:txBody>
      </p:sp>
      <p:sp>
        <p:nvSpPr>
          <p:cNvPr id="19" name="Gefaltete Ecke 18"/>
          <p:cNvSpPr/>
          <p:nvPr/>
        </p:nvSpPr>
        <p:spPr>
          <a:xfrm rot="21228410">
            <a:off x="10640712" y="5076568"/>
            <a:ext cx="1108805" cy="1093464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Cs 401/23 </a:t>
            </a:r>
          </a:p>
        </p:txBody>
      </p:sp>
      <p:sp>
        <p:nvSpPr>
          <p:cNvPr id="7" name="Kreuz 6"/>
          <p:cNvSpPr/>
          <p:nvPr/>
        </p:nvSpPr>
        <p:spPr>
          <a:xfrm>
            <a:off x="2633534" y="4458164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Kreuz 20"/>
          <p:cNvSpPr/>
          <p:nvPr/>
        </p:nvSpPr>
        <p:spPr>
          <a:xfrm>
            <a:off x="514586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Kreuz 21"/>
          <p:cNvSpPr/>
          <p:nvPr/>
        </p:nvSpPr>
        <p:spPr>
          <a:xfrm>
            <a:off x="7708134" y="4457009"/>
            <a:ext cx="278625" cy="271220"/>
          </a:xfrm>
          <a:prstGeom prst="plus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Abgerundetes Rechteck 22"/>
          <p:cNvSpPr/>
          <p:nvPr/>
        </p:nvSpPr>
        <p:spPr>
          <a:xfrm>
            <a:off x="3246895" y="1532584"/>
            <a:ext cx="5331359" cy="426165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Weitere Beispiele für die Vergabe von Aktenzeichen</a:t>
            </a:r>
            <a:endParaRPr lang="de-DE" sz="1600" dirty="0"/>
          </a:p>
        </p:txBody>
      </p:sp>
      <p:sp>
        <p:nvSpPr>
          <p:cNvPr id="25" name="Ellipse 24"/>
          <p:cNvSpPr/>
          <p:nvPr/>
        </p:nvSpPr>
        <p:spPr>
          <a:xfrm>
            <a:off x="340964" y="2728482"/>
            <a:ext cx="2905931" cy="10286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/>
          </a:p>
          <a:p>
            <a:pPr algn="ctr"/>
            <a:r>
              <a:rPr lang="de-DE" b="1" dirty="0"/>
              <a:t>Amtsgericht</a:t>
            </a:r>
          </a:p>
          <a:p>
            <a:pPr algn="ctr"/>
            <a:endParaRPr lang="de-DE" b="1" dirty="0"/>
          </a:p>
        </p:txBody>
      </p:sp>
      <p:sp>
        <p:nvSpPr>
          <p:cNvPr id="26" name="Gefaltete Ecke 25"/>
          <p:cNvSpPr/>
          <p:nvPr/>
        </p:nvSpPr>
        <p:spPr>
          <a:xfrm rot="21228410">
            <a:off x="9545327" y="812783"/>
            <a:ext cx="1305805" cy="124259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41ff.</a:t>
            </a:r>
          </a:p>
          <a:p>
            <a:pPr algn="ctr"/>
            <a:r>
              <a:rPr lang="de-DE" sz="2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340964" y="2215582"/>
            <a:ext cx="1829024" cy="681925"/>
          </a:xfrm>
          <a:prstGeom prst="ellipse">
            <a:avLst/>
          </a:prstGeom>
          <a:solidFill>
            <a:srgbClr val="F8553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Strafsachen</a:t>
            </a:r>
          </a:p>
        </p:txBody>
      </p:sp>
      <p:sp>
        <p:nvSpPr>
          <p:cNvPr id="5" name="Abgerundetes Rechteck 28">
            <a:extLst>
              <a:ext uri="{FF2B5EF4-FFF2-40B4-BE49-F238E27FC236}">
                <a16:creationId xmlns:a16="http://schemas.microsoft.com/office/drawing/2014/main" id="{96978340-4BAF-CDAB-3B6A-E41F54F78778}"/>
              </a:ext>
            </a:extLst>
          </p:cNvPr>
          <p:cNvSpPr/>
          <p:nvPr/>
        </p:nvSpPr>
        <p:spPr>
          <a:xfrm>
            <a:off x="2999874" y="134672"/>
            <a:ext cx="5972175" cy="46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5F5F4FA-39CF-D953-343D-C351951818F8}"/>
              </a:ext>
            </a:extLst>
          </p:cNvPr>
          <p:cNvSpPr/>
          <p:nvPr/>
        </p:nvSpPr>
        <p:spPr>
          <a:xfrm rot="16200000">
            <a:off x="-3274894" y="3291167"/>
            <a:ext cx="6858000" cy="28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2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3EEABE7-FF8D-1DF1-224B-95DF2B0FB451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6" name="Grafik 5" descr="image001">
            <a:extLst>
              <a:ext uri="{FF2B5EF4-FFF2-40B4-BE49-F238E27FC236}">
                <a16:creationId xmlns:a16="http://schemas.microsoft.com/office/drawing/2014/main" id="{74F785F8-942A-BB32-CBE1-76EBF5FD4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65" y="5885064"/>
            <a:ext cx="1141708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Gefaltete Ecke 11"/>
          <p:cNvSpPr/>
          <p:nvPr/>
        </p:nvSpPr>
        <p:spPr>
          <a:xfrm>
            <a:off x="1061183" y="5182032"/>
            <a:ext cx="1108805" cy="1093464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243 </a:t>
            </a:r>
          </a:p>
        </p:txBody>
      </p:sp>
    </p:spTree>
    <p:extLst>
      <p:ext uri="{BB962C8B-B14F-4D97-AF65-F5344CB8AC3E}">
        <p14:creationId xmlns:p14="http://schemas.microsoft.com/office/powerpoint/2010/main" val="168231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6" grpId="0" animBg="1"/>
      <p:bldP spid="12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1426</Words>
  <Application>Microsoft Office PowerPoint</Application>
  <PresentationFormat>Breitbild</PresentationFormat>
  <Paragraphs>487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34</cp:revision>
  <dcterms:created xsi:type="dcterms:W3CDTF">2023-08-02T09:22:51Z</dcterms:created>
  <dcterms:modified xsi:type="dcterms:W3CDTF">2026-08-28T10:39:34Z</dcterms:modified>
</cp:coreProperties>
</file>