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A0CA"/>
    <a:srgbClr val="A4D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8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2587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3129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5446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423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393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22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024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2435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6140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9445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5416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6B95CE-F67A-458A-ACFA-6E7842CB9C4D}" type="datetimeFigureOut">
              <a:rPr lang="de-DE" smtClean="0"/>
              <a:t>01.09.2026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DA174-C368-4243-967D-BF6EB1EBB3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46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Tabelle 9">
            <a:extLst>
              <a:ext uri="{FF2B5EF4-FFF2-40B4-BE49-F238E27FC236}">
                <a16:creationId xmlns:a16="http://schemas.microsoft.com/office/drawing/2014/main" id="{D11B6BE3-4A4E-1DB8-0E70-5BFE7B0CC7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626851"/>
              </p:ext>
            </p:extLst>
          </p:nvPr>
        </p:nvGraphicFramePr>
        <p:xfrm>
          <a:off x="1469036" y="2032955"/>
          <a:ext cx="9728617" cy="40457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8713">
                  <a:extLst>
                    <a:ext uri="{9D8B030D-6E8A-4147-A177-3AD203B41FA5}">
                      <a16:colId xmlns:a16="http://schemas.microsoft.com/office/drawing/2014/main" val="3186664314"/>
                    </a:ext>
                  </a:extLst>
                </a:gridCol>
                <a:gridCol w="2560161">
                  <a:extLst>
                    <a:ext uri="{9D8B030D-6E8A-4147-A177-3AD203B41FA5}">
                      <a16:colId xmlns:a16="http://schemas.microsoft.com/office/drawing/2014/main" val="3164974163"/>
                    </a:ext>
                  </a:extLst>
                </a:gridCol>
                <a:gridCol w="1306639">
                  <a:extLst>
                    <a:ext uri="{9D8B030D-6E8A-4147-A177-3AD203B41FA5}">
                      <a16:colId xmlns:a16="http://schemas.microsoft.com/office/drawing/2014/main" val="540794854"/>
                    </a:ext>
                  </a:extLst>
                </a:gridCol>
                <a:gridCol w="1935090">
                  <a:extLst>
                    <a:ext uri="{9D8B030D-6E8A-4147-A177-3AD203B41FA5}">
                      <a16:colId xmlns:a16="http://schemas.microsoft.com/office/drawing/2014/main" val="386674676"/>
                    </a:ext>
                  </a:extLst>
                </a:gridCol>
                <a:gridCol w="1514007">
                  <a:extLst>
                    <a:ext uri="{9D8B030D-6E8A-4147-A177-3AD203B41FA5}">
                      <a16:colId xmlns:a16="http://schemas.microsoft.com/office/drawing/2014/main" val="4117031524"/>
                    </a:ext>
                  </a:extLst>
                </a:gridCol>
                <a:gridCol w="1514007">
                  <a:extLst>
                    <a:ext uri="{9D8B030D-6E8A-4147-A177-3AD203B41FA5}">
                      <a16:colId xmlns:a16="http://schemas.microsoft.com/office/drawing/2014/main" val="3846464859"/>
                    </a:ext>
                  </a:extLst>
                </a:gridCol>
              </a:tblGrid>
              <a:tr h="12088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KV-Nr. </a:t>
                      </a:r>
                      <a:endParaRPr lang="de-D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Gebührentatbestand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(Gegenstand des Kostenansatzes)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de-D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Streitwert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i="1" dirty="0">
                          <a:solidFill>
                            <a:schemeClr val="tx1"/>
                          </a:solidFill>
                          <a:effectLst/>
                        </a:rPr>
                        <a:t>in EUR</a:t>
                      </a:r>
                      <a:endParaRPr lang="de-DE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Betrag/Gebühr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i="1" dirty="0">
                          <a:solidFill>
                            <a:schemeClr val="tx1"/>
                          </a:solidFill>
                          <a:effectLst/>
                        </a:rPr>
                        <a:t>in EUR</a:t>
                      </a:r>
                      <a:endParaRPr lang="de-DE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 err="1">
                          <a:solidFill>
                            <a:schemeClr val="tx1"/>
                          </a:solidFill>
                          <a:effectLst/>
                        </a:rPr>
                        <a:t>Mithaft</a:t>
                      </a:r>
                      <a:endParaRPr lang="de-DE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Kläger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i="1" dirty="0">
                          <a:solidFill>
                            <a:schemeClr val="tx1"/>
                          </a:solidFill>
                          <a:effectLst/>
                        </a:rPr>
                        <a:t>in EUR</a:t>
                      </a:r>
                      <a:endParaRPr lang="de-DE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 err="1">
                          <a:solidFill>
                            <a:schemeClr val="tx1"/>
                          </a:solidFill>
                          <a:effectLst/>
                        </a:rPr>
                        <a:t>Mithaft</a:t>
                      </a:r>
                      <a:endParaRPr lang="de-DE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2000" dirty="0">
                          <a:solidFill>
                            <a:schemeClr val="tx1"/>
                          </a:solidFill>
                          <a:effectLst/>
                        </a:rPr>
                        <a:t>Beklagter</a:t>
                      </a:r>
                      <a:endParaRPr lang="de-D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i="1" dirty="0">
                          <a:solidFill>
                            <a:schemeClr val="tx1"/>
                          </a:solidFill>
                          <a:effectLst/>
                        </a:rPr>
                        <a:t>in EUR</a:t>
                      </a:r>
                      <a:endParaRPr lang="de-DE" sz="200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858955"/>
                  </a:ext>
                </a:extLst>
              </a:tr>
              <a:tr h="6401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9362680"/>
                  </a:ext>
                </a:extLst>
              </a:tr>
              <a:tr h="604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Summe: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5040756"/>
                  </a:ext>
                </a:extLst>
              </a:tr>
              <a:tr h="90667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(bereits)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gezahlt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sind: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056708"/>
                  </a:ext>
                </a:extLst>
              </a:tr>
              <a:tr h="6044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600" dirty="0">
                          <a:effectLst/>
                        </a:rPr>
                        <a:t>Rest:</a:t>
                      </a:r>
                      <a:endParaRPr lang="de-DE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de-DE" sz="1200" dirty="0">
                          <a:effectLst/>
                        </a:rPr>
                        <a:t> </a:t>
                      </a: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de-DE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354309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37397" y="2668006"/>
            <a:ext cx="16719316" cy="646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7" name="Abgerundetes Rechteck 6"/>
          <p:cNvSpPr/>
          <p:nvPr/>
        </p:nvSpPr>
        <p:spPr>
          <a:xfrm>
            <a:off x="1469036" y="108812"/>
            <a:ext cx="9726078" cy="749384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Vorrauszahlungs</a:t>
            </a:r>
            <a:r>
              <a:rPr lang="de-DE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(oder Vorschuss) KR - Klage</a:t>
            </a:r>
            <a:endParaRPr lang="de-DE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1469036" y="1118555"/>
            <a:ext cx="9728616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b="1" dirty="0">
                <a:solidFill>
                  <a:schemeClr val="accent1">
                    <a:lumMod val="50000"/>
                  </a:schemeClr>
                </a:solidFill>
              </a:rPr>
              <a:t>Der Kläger A, vertreten durch Rechtsanwalt R., reicht eine Klage gegen den Beklagten B mit einem Zahlungsantrag in Höhe von 1.000,00 EUR beim Amtsgericht ein.</a:t>
            </a:r>
          </a:p>
        </p:txBody>
      </p:sp>
      <p:sp>
        <p:nvSpPr>
          <p:cNvPr id="9" name="Gefaltete Ecke 8"/>
          <p:cNvSpPr/>
          <p:nvPr/>
        </p:nvSpPr>
        <p:spPr>
          <a:xfrm rot="21054758">
            <a:off x="284367" y="201814"/>
            <a:ext cx="1236183" cy="1201351"/>
          </a:xfrm>
          <a:prstGeom prst="foldedCorner">
            <a:avLst/>
          </a:prstGeom>
          <a:solidFill>
            <a:srgbClr val="A4DEF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</a:t>
            </a:r>
          </a:p>
        </p:txBody>
      </p:sp>
      <p:sp>
        <p:nvSpPr>
          <p:cNvPr id="2" name="Rechteck 1"/>
          <p:cNvSpPr/>
          <p:nvPr/>
        </p:nvSpPr>
        <p:spPr>
          <a:xfrm>
            <a:off x="1469036" y="3539753"/>
            <a:ext cx="809468" cy="3218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1210</a:t>
            </a:r>
          </a:p>
        </p:txBody>
      </p:sp>
      <p:sp>
        <p:nvSpPr>
          <p:cNvPr id="3" name="Rechteck 2"/>
          <p:cNvSpPr/>
          <p:nvPr/>
        </p:nvSpPr>
        <p:spPr>
          <a:xfrm>
            <a:off x="2554553" y="3510879"/>
            <a:ext cx="2251062" cy="3916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Verfahren im Allgemeinen</a:t>
            </a:r>
            <a:endParaRPr lang="de-DE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5081664" y="3510879"/>
            <a:ext cx="1154243" cy="3746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defRPr/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1.000,00</a:t>
            </a:r>
          </a:p>
        </p:txBody>
      </p:sp>
      <p:sp>
        <p:nvSpPr>
          <p:cNvPr id="12" name="Rechteck 11"/>
          <p:cNvSpPr/>
          <p:nvPr/>
        </p:nvSpPr>
        <p:spPr>
          <a:xfrm>
            <a:off x="6730583" y="3432940"/>
            <a:ext cx="914400" cy="5305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183,00</a:t>
            </a:r>
          </a:p>
        </p:txBody>
      </p:sp>
      <p:sp>
        <p:nvSpPr>
          <p:cNvPr id="13" name="Rechteck 12"/>
          <p:cNvSpPr/>
          <p:nvPr/>
        </p:nvSpPr>
        <p:spPr>
          <a:xfrm>
            <a:off x="8264577" y="3411782"/>
            <a:ext cx="1372870" cy="4796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defRPr/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183,00 €</a:t>
            </a:r>
          </a:p>
        </p:txBody>
      </p:sp>
      <p:sp>
        <p:nvSpPr>
          <p:cNvPr id="14" name="Rechteck 13"/>
          <p:cNvSpPr/>
          <p:nvPr/>
        </p:nvSpPr>
        <p:spPr>
          <a:xfrm>
            <a:off x="6618157" y="4113604"/>
            <a:ext cx="1139252" cy="5017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e-DE" sz="1400" b="1" dirty="0">
                <a:solidFill>
                  <a:schemeClr val="accent1">
                    <a:lumMod val="50000"/>
                  </a:schemeClr>
                </a:solidFill>
              </a:rPr>
              <a:t>  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183,00</a:t>
            </a:r>
          </a:p>
        </p:txBody>
      </p:sp>
      <p:sp>
        <p:nvSpPr>
          <p:cNvPr id="15" name="Rechteck 14"/>
          <p:cNvSpPr/>
          <p:nvPr/>
        </p:nvSpPr>
        <p:spPr>
          <a:xfrm>
            <a:off x="6788005" y="4860613"/>
            <a:ext cx="1139252" cy="50179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e-DE" sz="1400" b="1" dirty="0">
                <a:solidFill>
                  <a:schemeClr val="accent1">
                    <a:lumMod val="50000"/>
                  </a:schemeClr>
                </a:solidFill>
              </a:rPr>
              <a:t>   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0,00</a:t>
            </a:r>
          </a:p>
        </p:txBody>
      </p:sp>
      <p:sp>
        <p:nvSpPr>
          <p:cNvPr id="16" name="Rechteck 15"/>
          <p:cNvSpPr/>
          <p:nvPr/>
        </p:nvSpPr>
        <p:spPr>
          <a:xfrm>
            <a:off x="6618157" y="5607621"/>
            <a:ext cx="1139252" cy="4195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de-DE" sz="1400" b="1" dirty="0">
                <a:solidFill>
                  <a:schemeClr val="accent1">
                    <a:lumMod val="50000"/>
                  </a:schemeClr>
                </a:solidFill>
              </a:rPr>
              <a:t>   </a:t>
            </a:r>
            <a:r>
              <a:rPr lang="de-DE" b="1" dirty="0">
                <a:solidFill>
                  <a:schemeClr val="accent1">
                    <a:lumMod val="50000"/>
                  </a:schemeClr>
                </a:solidFill>
              </a:rPr>
              <a:t>183,00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6ADCFF79-0727-525B-1D7C-82D0BCBF176A}"/>
              </a:ext>
            </a:extLst>
          </p:cNvPr>
          <p:cNvSpPr/>
          <p:nvPr/>
        </p:nvSpPr>
        <p:spPr>
          <a:xfrm>
            <a:off x="9940857" y="3411783"/>
            <a:ext cx="1254257" cy="4796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07000"/>
              </a:lnSpc>
              <a:defRPr/>
            </a:pPr>
            <a:r>
              <a:rPr lang="de-DE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0,00 €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C77F835-9DDD-7AD6-FE14-76E13381E06F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5FE4D197-AFA7-97A4-CB1A-ABB59B12890D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19" name="Grafik 18" descr="image001">
            <a:extLst>
              <a:ext uri="{FF2B5EF4-FFF2-40B4-BE49-F238E27FC236}">
                <a16:creationId xmlns:a16="http://schemas.microsoft.com/office/drawing/2014/main" id="{211363AF-10BB-16C0-C1D1-D05230B46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902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animBg="1"/>
      <p:bldP spid="3" grpId="0" animBg="1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D672874-48AA-F968-9491-F5C3825A2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-30719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4" name="Abgerundetes Rechteck 3"/>
          <p:cNvSpPr/>
          <p:nvPr/>
        </p:nvSpPr>
        <p:spPr>
          <a:xfrm>
            <a:off x="2142507" y="894879"/>
            <a:ext cx="8165797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Vorrauszahlungs</a:t>
            </a:r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(oder Vorschuss) KR - Klage</a:t>
            </a:r>
            <a:endParaRPr lang="de-D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1" y="167812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5" name="Gefaltete Ecke 4"/>
          <p:cNvSpPr/>
          <p:nvPr/>
        </p:nvSpPr>
        <p:spPr>
          <a:xfrm rot="21359453">
            <a:off x="677595" y="559238"/>
            <a:ext cx="1534511" cy="1550094"/>
          </a:xfrm>
          <a:prstGeom prst="foldedCorner">
            <a:avLst/>
          </a:prstGeom>
          <a:solidFill>
            <a:srgbClr val="A4DE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weitere</a:t>
            </a:r>
          </a:p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Lösungen</a:t>
            </a: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A3F4C143-7011-471A-242B-438F4D876562}"/>
              </a:ext>
            </a:extLst>
          </p:cNvPr>
          <p:cNvGrpSpPr/>
          <p:nvPr/>
        </p:nvGrpSpPr>
        <p:grpSpPr>
          <a:xfrm>
            <a:off x="1685306" y="2044461"/>
            <a:ext cx="8930662" cy="1121717"/>
            <a:chOff x="1685307" y="2408344"/>
            <a:chExt cx="8930662" cy="1121717"/>
          </a:xfrm>
        </p:grpSpPr>
        <p:sp>
          <p:nvSpPr>
            <p:cNvPr id="3" name="Abgerundetes Rechteck 2"/>
            <p:cNvSpPr/>
            <p:nvPr/>
          </p:nvSpPr>
          <p:spPr>
            <a:xfrm>
              <a:off x="2450172" y="2408344"/>
              <a:ext cx="8165797" cy="1121717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Fälligkeit tritt gem. § 6 Abs. 1 S. 1 Nr. 1 GKG mit Eingang der Klage ein.</a:t>
              </a:r>
            </a:p>
          </p:txBody>
        </p:sp>
        <p:sp>
          <p:nvSpPr>
            <p:cNvPr id="6" name="Ellipse 5"/>
            <p:cNvSpPr/>
            <p:nvPr/>
          </p:nvSpPr>
          <p:spPr>
            <a:xfrm>
              <a:off x="1685307" y="2444977"/>
              <a:ext cx="914400" cy="914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200" b="1" dirty="0"/>
                <a:t>a.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CAB6B902-4A5A-09E3-A5C5-D0915A1BCFF9}"/>
              </a:ext>
            </a:extLst>
          </p:cNvPr>
          <p:cNvGrpSpPr/>
          <p:nvPr/>
        </p:nvGrpSpPr>
        <p:grpSpPr>
          <a:xfrm>
            <a:off x="1685306" y="3340421"/>
            <a:ext cx="8950055" cy="949641"/>
            <a:chOff x="1665913" y="3643275"/>
            <a:chExt cx="8950055" cy="949641"/>
          </a:xfrm>
        </p:grpSpPr>
        <p:sp>
          <p:nvSpPr>
            <p:cNvPr id="7" name="Abgerundetes Rechteck 6"/>
            <p:cNvSpPr/>
            <p:nvPr/>
          </p:nvSpPr>
          <p:spPr>
            <a:xfrm>
              <a:off x="2450172" y="3678516"/>
              <a:ext cx="8165796" cy="9144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Kostenschuldner ist der Kläger gem. </a:t>
              </a:r>
            </a:p>
            <a:p>
              <a:pPr algn="ctr"/>
              <a:r>
                <a:rPr lang="de-DE" sz="28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22 Abs. 1 S. 1 GKG</a:t>
              </a:r>
              <a:endParaRPr lang="de-DE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1" name="Ellipse 10"/>
            <p:cNvSpPr/>
            <p:nvPr/>
          </p:nvSpPr>
          <p:spPr>
            <a:xfrm>
              <a:off x="1665913" y="3643275"/>
              <a:ext cx="914400" cy="914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200" b="1" dirty="0"/>
                <a:t>b.</a:t>
              </a: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B1DF47D5-D854-8329-32E1-C966815866B5}"/>
              </a:ext>
            </a:extLst>
          </p:cNvPr>
          <p:cNvGrpSpPr/>
          <p:nvPr/>
        </p:nvGrpSpPr>
        <p:grpSpPr>
          <a:xfrm>
            <a:off x="1663514" y="4378230"/>
            <a:ext cx="8952454" cy="2142134"/>
            <a:chOff x="1663514" y="4715866"/>
            <a:chExt cx="8952454" cy="2142134"/>
          </a:xfrm>
        </p:grpSpPr>
        <p:sp>
          <p:nvSpPr>
            <p:cNvPr id="8" name="Abgerundetes Rechteck 7"/>
            <p:cNvSpPr/>
            <p:nvPr/>
          </p:nvSpPr>
          <p:spPr>
            <a:xfrm>
              <a:off x="2450172" y="4715866"/>
              <a:ext cx="8165796" cy="2142134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036638" indent="0">
                <a:buNone/>
              </a:pP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Gem. § 12 Abs. 1 S. 1 GKG ist mit Kostennachricht gem.</a:t>
              </a:r>
            </a:p>
            <a:p>
              <a:pPr marL="1036638" indent="0">
                <a:buNone/>
              </a:pP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§ 26 </a:t>
              </a:r>
              <a:r>
                <a:rPr lang="de-DE" sz="2400" b="1" dirty="0" err="1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KostVfg</a:t>
              </a: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eine </a:t>
              </a:r>
              <a:r>
                <a:rPr lang="de-DE" sz="2400" b="1" dirty="0" err="1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Vorrauszahlung</a:t>
              </a: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zu fordern. Sie wird gem. §§ 4 Abs. 2, 15 Abs. 1 und 26 Abs. 1 + 6 </a:t>
              </a:r>
              <a:r>
                <a:rPr lang="de-DE" sz="2400" b="1" dirty="0" err="1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KostVfg</a:t>
              </a:r>
              <a:r>
                <a:rPr lang="de-DE" sz="2400" b="1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über den Prozessbevollmächtigten des Klägers erfordert.</a:t>
              </a:r>
            </a:p>
          </p:txBody>
        </p:sp>
        <p:sp>
          <p:nvSpPr>
            <p:cNvPr id="12" name="Ellipse 11"/>
            <p:cNvSpPr/>
            <p:nvPr/>
          </p:nvSpPr>
          <p:spPr>
            <a:xfrm>
              <a:off x="1663514" y="5012257"/>
              <a:ext cx="914400" cy="9144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200" b="1" dirty="0"/>
                <a:t>c.</a:t>
              </a:r>
            </a:p>
          </p:txBody>
        </p:sp>
      </p:grpSp>
      <p:sp>
        <p:nvSpPr>
          <p:cNvPr id="13" name="Gefaltete Ecke 12"/>
          <p:cNvSpPr/>
          <p:nvPr/>
        </p:nvSpPr>
        <p:spPr>
          <a:xfrm rot="21139653">
            <a:off x="10281278" y="4858953"/>
            <a:ext cx="1534511" cy="1550094"/>
          </a:xfrm>
          <a:prstGeom prst="foldedCorner">
            <a:avLst/>
          </a:prstGeom>
          <a:solidFill>
            <a:srgbClr val="F4A0CA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Wir lesen mal alle § dazu…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F29B21A-A6BD-9237-D873-314E7355AE80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7E3BF172-DA7E-16AA-76D5-C9DB0A81A72A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16" name="Grafik 15" descr="image001">
            <a:extLst>
              <a:ext uri="{FF2B5EF4-FFF2-40B4-BE49-F238E27FC236}">
                <a16:creationId xmlns:a16="http://schemas.microsoft.com/office/drawing/2014/main" id="{5AAF9D62-7A55-80FA-C091-836103376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1063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4" name="Abgerundetes Rechteck 3"/>
          <p:cNvSpPr/>
          <p:nvPr/>
        </p:nvSpPr>
        <p:spPr>
          <a:xfrm>
            <a:off x="2142507" y="1395386"/>
            <a:ext cx="8165797" cy="914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Arbeiten mit Bausteinen</a:t>
            </a:r>
            <a:endParaRPr lang="de-DE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Gefaltete Ecke 4"/>
          <p:cNvSpPr/>
          <p:nvPr/>
        </p:nvSpPr>
        <p:spPr>
          <a:xfrm rot="21359453">
            <a:off x="476588" y="145390"/>
            <a:ext cx="1534511" cy="1550094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Bausteine</a:t>
            </a:r>
          </a:p>
        </p:txBody>
      </p:sp>
      <p:sp>
        <p:nvSpPr>
          <p:cNvPr id="18" name="Rechteck 17"/>
          <p:cNvSpPr/>
          <p:nvPr/>
        </p:nvSpPr>
        <p:spPr>
          <a:xfrm>
            <a:off x="7982689" y="1597531"/>
            <a:ext cx="435867" cy="474751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6750746" y="1588768"/>
            <a:ext cx="435867" cy="47475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8566434" y="1632453"/>
            <a:ext cx="435867" cy="47475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7366717" y="1632454"/>
            <a:ext cx="435867" cy="4747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2556947" y="2455117"/>
            <a:ext cx="8336884" cy="1314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1"/>
                </a:solidFill>
              </a:rPr>
              <a:t>Fälligkeit tritt gem. § 6 Abs. 1 S. 1 Nr. 1 GKG </a:t>
            </a:r>
            <a:r>
              <a:rPr lang="de-DE" sz="2000" u="sng" dirty="0">
                <a:solidFill>
                  <a:schemeClr val="tx1"/>
                </a:solidFill>
              </a:rPr>
              <a:t>mit Eingang der /des </a:t>
            </a:r>
            <a:r>
              <a:rPr lang="de-DE" sz="2000" dirty="0">
                <a:solidFill>
                  <a:schemeClr val="tx1"/>
                </a:solidFill>
              </a:rPr>
              <a:t>_______________________ein.</a:t>
            </a:r>
          </a:p>
          <a:p>
            <a:r>
              <a:rPr lang="de-DE" sz="2000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23" name="Rechteck 22"/>
          <p:cNvSpPr/>
          <p:nvPr/>
        </p:nvSpPr>
        <p:spPr>
          <a:xfrm>
            <a:off x="628651" y="2455117"/>
            <a:ext cx="1706836" cy="1314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dirty="0">
                <a:solidFill>
                  <a:schemeClr val="tx1"/>
                </a:solidFill>
              </a:rPr>
              <a:t>A</a:t>
            </a:r>
          </a:p>
          <a:p>
            <a:r>
              <a:rPr lang="de-DE" dirty="0">
                <a:solidFill>
                  <a:schemeClr val="tx1"/>
                </a:solidFill>
              </a:rPr>
              <a:t>a)Vorschuss</a:t>
            </a:r>
          </a:p>
        </p:txBody>
      </p:sp>
      <p:sp>
        <p:nvSpPr>
          <p:cNvPr id="24" name="Rechteck 23"/>
          <p:cNvSpPr/>
          <p:nvPr/>
        </p:nvSpPr>
        <p:spPr>
          <a:xfrm>
            <a:off x="2556947" y="3903474"/>
            <a:ext cx="8336884" cy="1314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>
                <a:solidFill>
                  <a:schemeClr val="tx1"/>
                </a:solidFill>
              </a:rPr>
              <a:t>Kostenschuldner ist _____________________ gem. § 22 Abs. 1 Satz 1 GKG.</a:t>
            </a:r>
          </a:p>
        </p:txBody>
      </p:sp>
      <p:sp>
        <p:nvSpPr>
          <p:cNvPr id="25" name="Rechteck 24"/>
          <p:cNvSpPr/>
          <p:nvPr/>
        </p:nvSpPr>
        <p:spPr>
          <a:xfrm>
            <a:off x="628651" y="3903474"/>
            <a:ext cx="1706836" cy="1314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dirty="0">
                <a:solidFill>
                  <a:schemeClr val="tx1"/>
                </a:solidFill>
              </a:rPr>
              <a:t>B</a:t>
            </a:r>
          </a:p>
          <a:p>
            <a:r>
              <a:rPr lang="de-DE" dirty="0">
                <a:solidFill>
                  <a:schemeClr val="tx1"/>
                </a:solidFill>
              </a:rPr>
              <a:t>b)Vorschuss</a:t>
            </a:r>
          </a:p>
        </p:txBody>
      </p:sp>
      <p:sp>
        <p:nvSpPr>
          <p:cNvPr id="26" name="Rechteck 25"/>
          <p:cNvSpPr/>
          <p:nvPr/>
        </p:nvSpPr>
        <p:spPr>
          <a:xfrm>
            <a:off x="628651" y="5351831"/>
            <a:ext cx="1706836" cy="1314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dirty="0">
                <a:solidFill>
                  <a:schemeClr val="tx1"/>
                </a:solidFill>
              </a:rPr>
              <a:t>C</a:t>
            </a:r>
          </a:p>
          <a:p>
            <a:r>
              <a:rPr lang="de-DE" dirty="0">
                <a:solidFill>
                  <a:schemeClr val="tx1"/>
                </a:solidFill>
              </a:rPr>
              <a:t>c)Vorschuss</a:t>
            </a:r>
          </a:p>
        </p:txBody>
      </p:sp>
      <p:sp>
        <p:nvSpPr>
          <p:cNvPr id="27" name="Rechteck 26"/>
          <p:cNvSpPr/>
          <p:nvPr/>
        </p:nvSpPr>
        <p:spPr>
          <a:xfrm>
            <a:off x="2556947" y="5341920"/>
            <a:ext cx="8336884" cy="13144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1"/>
                </a:solidFill>
              </a:rPr>
              <a:t>Gem. § 12 Abs. 1 S. 1 GKG ist mit Kostennachricht gem.</a:t>
            </a:r>
          </a:p>
          <a:p>
            <a:r>
              <a:rPr lang="de-DE" sz="2000" dirty="0">
                <a:solidFill>
                  <a:schemeClr val="tx1"/>
                </a:solidFill>
              </a:rPr>
              <a:t>§ 26 </a:t>
            </a:r>
            <a:r>
              <a:rPr lang="de-DE" sz="2000" dirty="0" err="1">
                <a:solidFill>
                  <a:schemeClr val="tx1"/>
                </a:solidFill>
              </a:rPr>
              <a:t>KostVfg</a:t>
            </a:r>
            <a:r>
              <a:rPr lang="de-DE" sz="2000" dirty="0">
                <a:solidFill>
                  <a:schemeClr val="tx1"/>
                </a:solidFill>
              </a:rPr>
              <a:t> eine </a:t>
            </a:r>
            <a:r>
              <a:rPr lang="de-DE" sz="2000" dirty="0" err="1">
                <a:solidFill>
                  <a:schemeClr val="tx1"/>
                </a:solidFill>
              </a:rPr>
              <a:t>Vorrauszahlung</a:t>
            </a:r>
            <a:r>
              <a:rPr lang="de-DE" sz="2000" dirty="0">
                <a:solidFill>
                  <a:schemeClr val="tx1"/>
                </a:solidFill>
              </a:rPr>
              <a:t>  zu fordern. </a:t>
            </a:r>
          </a:p>
          <a:p>
            <a:r>
              <a:rPr lang="de-DE" sz="2000" dirty="0">
                <a:solidFill>
                  <a:schemeClr val="tx1"/>
                </a:solidFill>
              </a:rPr>
              <a:t>Sie wird gem. §§ 4 Abs. 2, 15 Abs. 1 und 26 Abs. 1 + (6 </a:t>
            </a:r>
            <a:r>
              <a:rPr lang="de-DE" sz="2000" dirty="0" err="1">
                <a:solidFill>
                  <a:schemeClr val="tx1"/>
                </a:solidFill>
              </a:rPr>
              <a:t>KostVfg</a:t>
            </a:r>
            <a:r>
              <a:rPr lang="de-DE" sz="2000" dirty="0">
                <a:solidFill>
                  <a:schemeClr val="tx1"/>
                </a:solidFill>
              </a:rPr>
              <a:t> über den Prozessbevollmächtigten) des/der Kläger/in erfordert.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E7CCB17-6A85-976D-0F4D-B34D0C4C77BF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F144FFD-8DDC-9F09-4F56-10F7112F928C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7" name="Grafik 6" descr="image001">
            <a:extLst>
              <a:ext uri="{FF2B5EF4-FFF2-40B4-BE49-F238E27FC236}">
                <a16:creationId xmlns:a16="http://schemas.microsoft.com/office/drawing/2014/main" id="{1F962A1B-2C67-1A84-A30B-4D4B3C233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651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DA3138E8-783C-0277-17EF-74104EA4DE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041" y="93644"/>
            <a:ext cx="10017243" cy="685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</p:pic>
      <p:sp>
        <p:nvSpPr>
          <p:cNvPr id="4" name="Abgerundetes Rechteck 3"/>
          <p:cNvSpPr/>
          <p:nvPr/>
        </p:nvSpPr>
        <p:spPr>
          <a:xfrm>
            <a:off x="2142507" y="1171962"/>
            <a:ext cx="8165797" cy="9144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Vorrauszahlungs</a:t>
            </a:r>
            <a:r>
              <a:rPr lang="de-D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(oder Vorschuss) KR - Klage</a:t>
            </a:r>
            <a:endParaRPr lang="de-D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bgerundetes Rechteck 1"/>
          <p:cNvSpPr/>
          <p:nvPr/>
        </p:nvSpPr>
        <p:spPr>
          <a:xfrm>
            <a:off x="2988912" y="336883"/>
            <a:ext cx="6472988" cy="91440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Kosten im Zivilprozess</a:t>
            </a:r>
          </a:p>
        </p:txBody>
      </p:sp>
      <p:sp>
        <p:nvSpPr>
          <p:cNvPr id="3" name="Abgerundetes Rechteck 2"/>
          <p:cNvSpPr/>
          <p:nvPr/>
        </p:nvSpPr>
        <p:spPr>
          <a:xfrm>
            <a:off x="1826692" y="2287215"/>
            <a:ext cx="9074719" cy="1121717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Fälligkeit tritt gem. § 6 Abs. 1 S. 1 Nr. 1 GKG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Eingang der Klage ein.</a:t>
            </a:r>
          </a:p>
        </p:txBody>
      </p:sp>
      <p:sp>
        <p:nvSpPr>
          <p:cNvPr id="5" name="Gefaltete Ecke 4"/>
          <p:cNvSpPr/>
          <p:nvPr/>
        </p:nvSpPr>
        <p:spPr>
          <a:xfrm rot="21359453">
            <a:off x="315228" y="461806"/>
            <a:ext cx="1534511" cy="1550094"/>
          </a:xfrm>
          <a:prstGeom prst="foldedCorner">
            <a:avLst/>
          </a:prstGeom>
          <a:solidFill>
            <a:srgbClr val="00B0F0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pitchFamily="2" charset="0"/>
                <a:cs typeface="MV Boli" panose="02000500030200090000" pitchFamily="2" charset="0"/>
              </a:rPr>
              <a:t>Bausteine</a:t>
            </a:r>
          </a:p>
        </p:txBody>
      </p:sp>
      <p:sp>
        <p:nvSpPr>
          <p:cNvPr id="7" name="Abgerundetes Rechteck 6"/>
          <p:cNvSpPr/>
          <p:nvPr/>
        </p:nvSpPr>
        <p:spPr>
          <a:xfrm>
            <a:off x="1826692" y="3545158"/>
            <a:ext cx="9074719" cy="9144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Kostenschuldner ist </a:t>
            </a:r>
            <a:r>
              <a:rPr lang="de-DE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Kläger </a:t>
            </a:r>
            <a:r>
              <a:rPr lang="de-DE" sz="2800" dirty="0">
                <a:solidFill>
                  <a:schemeClr val="accent1">
                    <a:lumMod val="50000"/>
                  </a:schemeClr>
                </a:solidFill>
              </a:rPr>
              <a:t>gem. § 22 Abs. 1 S. 1 GKG</a:t>
            </a:r>
          </a:p>
        </p:txBody>
      </p:sp>
      <p:sp>
        <p:nvSpPr>
          <p:cNvPr id="8" name="Abgerundetes Rechteck 7"/>
          <p:cNvSpPr/>
          <p:nvPr/>
        </p:nvSpPr>
        <p:spPr>
          <a:xfrm>
            <a:off x="1826692" y="4654604"/>
            <a:ext cx="9074719" cy="1502266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36638" indent="0">
              <a:buNone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Gem. § 12 Abs. 1 S. 1 GKG ist mit Kostennachricht gem.</a:t>
            </a:r>
          </a:p>
          <a:p>
            <a:pPr marL="1036638" indent="0">
              <a:buNone/>
            </a:pP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§ 26 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KostVfg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 eine 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Vorrauszahlung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 zu fordern. Sie wird gem. §§ 4 Abs. 2, 15 Abs. 1 und 26 Abs. 1 +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de-DE" sz="2400" dirty="0" err="1">
                <a:solidFill>
                  <a:schemeClr val="accent1">
                    <a:lumMod val="50000"/>
                  </a:schemeClr>
                </a:solidFill>
              </a:rPr>
              <a:t>KostVfg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 über den </a:t>
            </a:r>
            <a:r>
              <a:rPr lang="de-DE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Prozessbevollmächtigten</a:t>
            </a:r>
            <a:r>
              <a:rPr lang="de-DE" sz="2400" dirty="0">
                <a:solidFill>
                  <a:schemeClr val="accent1">
                    <a:lumMod val="50000"/>
                  </a:schemeClr>
                </a:solidFill>
              </a:rPr>
              <a:t> des Klägers erfordert.</a:t>
            </a:r>
          </a:p>
        </p:txBody>
      </p:sp>
      <p:sp>
        <p:nvSpPr>
          <p:cNvPr id="6" name="Ellipse 5"/>
          <p:cNvSpPr/>
          <p:nvPr/>
        </p:nvSpPr>
        <p:spPr>
          <a:xfrm>
            <a:off x="987650" y="2328758"/>
            <a:ext cx="914400" cy="914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/>
              <a:t>a.</a:t>
            </a:r>
          </a:p>
        </p:txBody>
      </p:sp>
      <p:sp>
        <p:nvSpPr>
          <p:cNvPr id="11" name="Ellipse 10"/>
          <p:cNvSpPr/>
          <p:nvPr/>
        </p:nvSpPr>
        <p:spPr>
          <a:xfrm>
            <a:off x="987650" y="3508269"/>
            <a:ext cx="914400" cy="914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/>
              <a:t>b.</a:t>
            </a:r>
          </a:p>
        </p:txBody>
      </p:sp>
      <p:sp>
        <p:nvSpPr>
          <p:cNvPr id="12" name="Ellipse 11"/>
          <p:cNvSpPr/>
          <p:nvPr/>
        </p:nvSpPr>
        <p:spPr>
          <a:xfrm>
            <a:off x="976716" y="4821817"/>
            <a:ext cx="914400" cy="91440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/>
              <a:t>c.</a:t>
            </a:r>
          </a:p>
        </p:txBody>
      </p:sp>
      <p:sp>
        <p:nvSpPr>
          <p:cNvPr id="14" name="Rechteck 13"/>
          <p:cNvSpPr/>
          <p:nvPr/>
        </p:nvSpPr>
        <p:spPr>
          <a:xfrm>
            <a:off x="10793211" y="2471717"/>
            <a:ext cx="532014" cy="5573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chteck 14"/>
          <p:cNvSpPr/>
          <p:nvPr/>
        </p:nvSpPr>
        <p:spPr>
          <a:xfrm>
            <a:off x="10793211" y="3660060"/>
            <a:ext cx="532014" cy="5573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Rechteck 15"/>
          <p:cNvSpPr/>
          <p:nvPr/>
        </p:nvSpPr>
        <p:spPr>
          <a:xfrm>
            <a:off x="10792341" y="5079635"/>
            <a:ext cx="532014" cy="5573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983B9FC-EF02-2585-CA4F-97A2952F5F96}"/>
              </a:ext>
            </a:extLst>
          </p:cNvPr>
          <p:cNvSpPr/>
          <p:nvPr/>
        </p:nvSpPr>
        <p:spPr>
          <a:xfrm>
            <a:off x="10901411" y="6553001"/>
            <a:ext cx="1310435" cy="304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KG-Ref.AF 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B1C52E64-AD60-CE10-B278-491D83DF676A}"/>
              </a:ext>
            </a:extLst>
          </p:cNvPr>
          <p:cNvSpPr/>
          <p:nvPr/>
        </p:nvSpPr>
        <p:spPr>
          <a:xfrm rot="16200000">
            <a:off x="-3321389" y="3337662"/>
            <a:ext cx="6858000" cy="187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Unterstützt mit KI (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ChatGPT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pic>
        <p:nvPicPr>
          <p:cNvPr id="18" name="Grafik 17" descr="image001">
            <a:extLst>
              <a:ext uri="{FF2B5EF4-FFF2-40B4-BE49-F238E27FC236}">
                <a16:creationId xmlns:a16="http://schemas.microsoft.com/office/drawing/2014/main" id="{23F18CDC-E54A-C20A-45F0-CA7C3ACBB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4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284" y="93644"/>
            <a:ext cx="976716" cy="669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205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7" grpId="0" animBg="1"/>
      <p:bldP spid="8" grpId="0" animBg="1"/>
      <p:bldP spid="14" grpId="0" animBg="1"/>
      <p:bldP spid="15" grpId="0" animBg="1"/>
      <p:bldP spid="16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Microsoft Office PowerPoint</Application>
  <PresentationFormat>Breitbild</PresentationFormat>
  <Paragraphs>99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Carus, Natascha</cp:lastModifiedBy>
  <cp:revision>19</cp:revision>
  <dcterms:created xsi:type="dcterms:W3CDTF">2023-05-30T09:25:41Z</dcterms:created>
  <dcterms:modified xsi:type="dcterms:W3CDTF">2026-09-01T07:00:54Z</dcterms:modified>
</cp:coreProperties>
</file>