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57" r:id="rId4"/>
    <p:sldId id="260" r:id="rId5"/>
    <p:sldId id="265" r:id="rId6"/>
    <p:sldId id="259" r:id="rId7"/>
    <p:sldId id="276" r:id="rId8"/>
    <p:sldId id="273" r:id="rId9"/>
    <p:sldId id="277" r:id="rId10"/>
    <p:sldId id="281" r:id="rId11"/>
    <p:sldId id="299" r:id="rId12"/>
    <p:sldId id="300" r:id="rId13"/>
    <p:sldId id="298" r:id="rId14"/>
    <p:sldId id="289" r:id="rId15"/>
    <p:sldId id="264" r:id="rId16"/>
    <p:sldId id="286" r:id="rId17"/>
    <p:sldId id="287" r:id="rId18"/>
    <p:sldId id="288" r:id="rId19"/>
    <p:sldId id="258" r:id="rId20"/>
    <p:sldId id="267" r:id="rId21"/>
    <p:sldId id="297" r:id="rId22"/>
    <p:sldId id="293" r:id="rId23"/>
    <p:sldId id="295" r:id="rId24"/>
    <p:sldId id="296" r:id="rId25"/>
    <p:sldId id="271" r:id="rId26"/>
    <p:sldId id="272" r:id="rId27"/>
    <p:sldId id="291" r:id="rId28"/>
    <p:sldId id="301" r:id="rId29"/>
    <p:sldId id="278" r:id="rId30"/>
    <p:sldId id="302" r:id="rId31"/>
    <p:sldId id="304" r:id="rId32"/>
    <p:sldId id="303" r:id="rId33"/>
    <p:sldId id="305" r:id="rId3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127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59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1926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63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54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31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92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29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137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13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29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956D9-61A1-4258-8359-FBD6861A2C54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0D755-7DD7-4359-8E00-A831355E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82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06C0D0-7069-0A40-DECA-9D7F6080A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91641">
            <a:off x="3926605" y="418782"/>
            <a:ext cx="4522210" cy="5895024"/>
          </a:xfrm>
          <a:prstGeom prst="rect">
            <a:avLst/>
          </a:prstGeom>
        </p:spPr>
      </p:pic>
      <p:sp>
        <p:nvSpPr>
          <p:cNvPr id="11" name="Gefaltete Ecke 10"/>
          <p:cNvSpPr/>
          <p:nvPr/>
        </p:nvSpPr>
        <p:spPr>
          <a:xfrm rot="21389847">
            <a:off x="1035657" y="811406"/>
            <a:ext cx="1965908" cy="1963553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Grundgesetz vom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23. Mai 1949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5215EC3-25C7-ACDA-704A-C307FD9EF3D6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3571AD18-8622-2BB8-99C8-48A3B61CF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3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ACD8705-7537-EF23-5D9B-36519924D4F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EC97452-B58F-6150-75CD-E56C8E0F2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7F0051B0-9CC8-2A93-3CA5-31F113528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82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CA9BB10-9C47-15EA-4F7F-F982F0C50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3DDCE8CE-B8F9-6A10-1BA8-A5D4078C9C3C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DB5C3C6B-41EC-822E-20D4-F384AF485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285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21D77AB-BFAD-18E0-7FF0-245313756681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461C561-8F61-2D1F-E148-9A5DC1507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98EA7186-2107-CBAA-4C2E-66F61BB8C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37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90A6DE6-DBB4-71DC-05D7-3C00F22320F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7EA87E6-3F69-DC86-6611-DAFFAA8D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80E0A4EB-43E1-29BB-D456-800623474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65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9533BD5-901F-42D7-B93A-B2BDE9DAEE0E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26987CC-0B5C-967F-28BE-39B22B598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52AAA391-0003-B436-4330-5FCDCBBC3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27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FAE041E-FCE1-8ED8-5E46-37115FAD582E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9EB620-5397-BE7A-7C1E-18C9FD2C7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54D3FB0C-9D3F-98BE-3F44-E06058FE7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7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0D81DD6-1EA9-BAAE-D41E-51E2FF96F92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EFE462-EA40-C4CF-C6EC-D656AF14A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DB9685B7-61DD-00C5-5691-785C0D981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884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EE44421D-135E-2EAC-722E-489114AC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2228088-3546-55E7-C980-05A02C552C0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22C10D-88FD-E326-B3C4-FABD60C23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9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589427C-AE38-C7D9-5E73-B8B0CE25DA2F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803CCBC-0CE3-6D96-9DDA-612986ABA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419F4493-D905-5DBE-BD5B-5E551A4E9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465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589427C-AE38-C7D9-5E73-B8B0CE25DA2F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2443526-553A-64B6-FB3B-43CAACA3C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A3700982-1FC3-B601-4E1F-76E06E7A5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414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589427C-AE38-C7D9-5E73-B8B0CE25DA2F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E8193DB-D171-1E7D-6FC7-1D85DB7A7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1ECA0619-8116-CB57-E560-653393DDD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5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589427C-AE38-C7D9-5E73-B8B0CE25DA2F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8C58B1-8EAE-AD8D-C856-66B4F33AC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149BD244-E9A7-A205-712F-A6A7E0CFE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92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058A75-5793-928E-1F09-FF3B6C6102B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5712AC6-35FD-2B3B-06D4-187190F2F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144286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C060BC6E-E677-986A-2C80-2F1C37A5C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164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FD6C0CD-C32A-072A-ACF3-57A9108713A6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168AE5D-D78C-3245-DFCB-B70CC3811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2F81D5CF-076C-DD1A-5571-AA8762AB4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2276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6585284"/>
            <a:ext cx="914400" cy="2727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pic>
        <p:nvPicPr>
          <p:cNvPr id="3" name="Gealtenteilung-Abdel Ka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4636" y="33548"/>
            <a:ext cx="11647531" cy="655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8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943A80-E8C3-32AC-51C7-335FDE951908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1AA5D52-EA8F-6EC7-54BD-011DD2F9B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5BB9519D-FA6A-E17C-0AEE-EC8EA064E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430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8FF7002-5678-84DF-7259-311CA2FEEDF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E99CA90-F3A7-8B32-B907-211F28F54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9D6F131E-9078-43BB-2750-45887A384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556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51600CA-3A4A-4458-FAD6-41289900CEF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277A974-4C46-2D23-7E7A-4D74F4341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E1AA2892-487D-8D97-262D-1A09C8271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836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C6AD3F4-5A36-A079-CD7B-B12EB7386023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6A3970B-085E-101B-5061-D639EAECF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36AB0544-6074-2117-7A9D-B2059D3F8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023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C6AD3F4-5A36-A079-CD7B-B12EB7386023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CB06216-9863-315E-E1B7-9007E07F2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8AC455BD-4925-2CFF-F06B-400561BB5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292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76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C6AD3F4-5A36-A079-CD7B-B12EB7386023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3D7EFD9-BF57-5733-C931-69E9FFA88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77" y="0"/>
            <a:ext cx="10287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88FDAE13-4292-C6D5-271D-EA8719387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5228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C6AD3F4-5A36-A079-CD7B-B12EB7386023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8A9A36-8EA2-C020-9D33-12208BF94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01" y="0"/>
            <a:ext cx="10287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3C6F14FF-9EF2-B403-932B-4FD82587F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418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C6AD3F4-5A36-A079-CD7B-B12EB7386023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3C46147-197A-5FB9-BA73-31C2E6256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01" y="-8626"/>
            <a:ext cx="10287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D99AF1C6-9762-43F3-AB44-048DAF84B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87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5A7844C-F4B0-B1B1-CD46-D4D840E31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2081464" y="182110"/>
            <a:ext cx="8029072" cy="344905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/>
              <a:t>Arbeitsbogen – Zusammenfassung – Verfassungsrecht 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594188"/>
              </p:ext>
            </p:extLst>
          </p:nvPr>
        </p:nvGraphicFramePr>
        <p:xfrm>
          <a:off x="2081464" y="830312"/>
          <a:ext cx="7996989" cy="5905122"/>
        </p:xfrm>
        <a:graphic>
          <a:graphicData uri="http://schemas.openxmlformats.org/drawingml/2006/table">
            <a:tbl>
              <a:tblPr firstRow="1" firstCol="1" bandRow="1"/>
              <a:tblGrid>
                <a:gridCol w="2281859">
                  <a:extLst>
                    <a:ext uri="{9D8B030D-6E8A-4147-A177-3AD203B41FA5}">
                      <a16:colId xmlns:a16="http://schemas.microsoft.com/office/drawing/2014/main" val="1093406609"/>
                    </a:ext>
                  </a:extLst>
                </a:gridCol>
                <a:gridCol w="2057705">
                  <a:extLst>
                    <a:ext uri="{9D8B030D-6E8A-4147-A177-3AD203B41FA5}">
                      <a16:colId xmlns:a16="http://schemas.microsoft.com/office/drawing/2014/main" val="1677779227"/>
                    </a:ext>
                  </a:extLst>
                </a:gridCol>
                <a:gridCol w="1714216">
                  <a:extLst>
                    <a:ext uri="{9D8B030D-6E8A-4147-A177-3AD203B41FA5}">
                      <a16:colId xmlns:a16="http://schemas.microsoft.com/office/drawing/2014/main" val="1636889664"/>
                    </a:ext>
                  </a:extLst>
                </a:gridCol>
                <a:gridCol w="1943209">
                  <a:extLst>
                    <a:ext uri="{9D8B030D-6E8A-4147-A177-3AD203B41FA5}">
                      <a16:colId xmlns:a16="http://schemas.microsoft.com/office/drawing/2014/main" val="23265538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Träger staatlicher Gewalt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Gesetzgebende Gewalt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Legislative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Vollziehende Gewalt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Exekutive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Rechtsprechende Gewalt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Judikative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772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Deutscher Bundestag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398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Landgericht Berlin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36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Wohnungsamt Mitte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717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Polizeidirektionen der Bezirke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485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Jugendamt Charlottenburg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08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Abgeordnetenhaus Berlin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Brandenburger Landtag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971272"/>
                  </a:ext>
                </a:extLst>
              </a:tr>
              <a:tr h="428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Amtsgericht Spandau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308076"/>
                  </a:ext>
                </a:extLst>
              </a:tr>
            </a:tbl>
          </a:graphicData>
        </a:graphic>
      </p:graphicFrame>
      <p:sp>
        <p:nvSpPr>
          <p:cNvPr id="7" name="Halber Rahmen 6"/>
          <p:cNvSpPr/>
          <p:nvPr/>
        </p:nvSpPr>
        <p:spPr>
          <a:xfrm rot="13092768">
            <a:off x="5065989" y="1580148"/>
            <a:ext cx="553453" cy="417095"/>
          </a:xfrm>
          <a:prstGeom prst="halfFram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735" y="2310064"/>
            <a:ext cx="806949" cy="4034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871" y="2942506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872" y="4307906"/>
            <a:ext cx="763741" cy="3818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872" y="3533758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83" y="5092097"/>
            <a:ext cx="731582" cy="36579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82" y="5844792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101" y="6349094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0F68B0F8-69E7-6ACF-727F-E9F72EDCF2D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8" name="Grafik 7" descr="image001">
            <a:extLst>
              <a:ext uri="{FF2B5EF4-FFF2-40B4-BE49-F238E27FC236}">
                <a16:creationId xmlns:a16="http://schemas.microsoft.com/office/drawing/2014/main" id="{46E9CCEF-A799-7861-E846-0C5CD510B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8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54DCC1-136E-87AD-D64E-F35F2F0D6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sp>
        <p:nvSpPr>
          <p:cNvPr id="4" name="Abgerundetes Rechteck 3"/>
          <p:cNvSpPr/>
          <p:nvPr/>
        </p:nvSpPr>
        <p:spPr>
          <a:xfrm>
            <a:off x="2081463" y="136238"/>
            <a:ext cx="8029072" cy="344905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Arbeitsbogen – Zusammenfassung – Verfassungsrecht </a:t>
            </a: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569394"/>
              </p:ext>
            </p:extLst>
          </p:nvPr>
        </p:nvGraphicFramePr>
        <p:xfrm>
          <a:off x="2313921" y="664228"/>
          <a:ext cx="7564155" cy="6040640"/>
        </p:xfrm>
        <a:graphic>
          <a:graphicData uri="http://schemas.openxmlformats.org/drawingml/2006/table">
            <a:tbl>
              <a:tblPr firstRow="1" firstCol="1" bandRow="1"/>
              <a:tblGrid>
                <a:gridCol w="3480929">
                  <a:extLst>
                    <a:ext uri="{9D8B030D-6E8A-4147-A177-3AD203B41FA5}">
                      <a16:colId xmlns:a16="http://schemas.microsoft.com/office/drawing/2014/main" val="4088732747"/>
                    </a:ext>
                  </a:extLst>
                </a:gridCol>
                <a:gridCol w="1927590">
                  <a:extLst>
                    <a:ext uri="{9D8B030D-6E8A-4147-A177-3AD203B41FA5}">
                      <a16:colId xmlns:a16="http://schemas.microsoft.com/office/drawing/2014/main" val="2984480133"/>
                    </a:ext>
                  </a:extLst>
                </a:gridCol>
                <a:gridCol w="2155636">
                  <a:extLst>
                    <a:ext uri="{9D8B030D-6E8A-4147-A177-3AD203B41FA5}">
                      <a16:colId xmlns:a16="http://schemas.microsoft.com/office/drawing/2014/main" val="3385541909"/>
                    </a:ext>
                  </a:extLst>
                </a:gridCol>
              </a:tblGrid>
              <a:tr h="250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Aussage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Richtig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Falsch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22981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 Staatsfundamentalnormen sind in der Bibel verankert.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333744"/>
                  </a:ext>
                </a:extLst>
              </a:tr>
              <a:tr h="5019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Alle Gesetze müssen für alle gleichermaßen gelten. Keiner darf privilegiert sein.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429445"/>
                  </a:ext>
                </a:extLst>
              </a:tr>
              <a:tr h="75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Das Prinzip der Verhältnismäßigkeit gehört zum Rechtsstaatsprinzip.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211274"/>
                  </a:ext>
                </a:extLst>
              </a:tr>
              <a:tr h="1003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 Rechtsweggarantie sichert dem Einzelnen einen lebenslangen Parkplatz vor dem Landgericht zu.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670692"/>
                  </a:ext>
                </a:extLst>
              </a:tr>
              <a:tr h="752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 gehört zum Rechtsstaatsprinzip, dass jede Behörde willkürlich handeln kann.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574457"/>
                  </a:ext>
                </a:extLst>
              </a:tr>
              <a:tr h="5019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 Staatsfundamentalnormen sind in Artikel 20 GG verankert.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>
                        <a:alpha val="1686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767900"/>
                  </a:ext>
                </a:extLst>
              </a:tr>
            </a:tbl>
          </a:graphicData>
        </a:graphic>
      </p:graphicFrame>
      <p:pic>
        <p:nvPicPr>
          <p:cNvPr id="20" name="Grafik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835" y="2266916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835" y="3318756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925" y="6110041"/>
            <a:ext cx="731583" cy="3657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Kreuz 1"/>
          <p:cNvSpPr/>
          <p:nvPr/>
        </p:nvSpPr>
        <p:spPr>
          <a:xfrm rot="2770377">
            <a:off x="8393861" y="1281339"/>
            <a:ext cx="722531" cy="713955"/>
          </a:xfrm>
          <a:prstGeom prst="plus">
            <a:avLst>
              <a:gd name="adj" fmla="val 42389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Kreuz 6">
            <a:extLst>
              <a:ext uri="{FF2B5EF4-FFF2-40B4-BE49-F238E27FC236}">
                <a16:creationId xmlns:a16="http://schemas.microsoft.com/office/drawing/2014/main" id="{9655511D-7BEB-A7D2-7DE5-EC181449620F}"/>
              </a:ext>
            </a:extLst>
          </p:cNvPr>
          <p:cNvSpPr/>
          <p:nvPr/>
        </p:nvSpPr>
        <p:spPr>
          <a:xfrm rot="2770377">
            <a:off x="8393859" y="4068531"/>
            <a:ext cx="722531" cy="713955"/>
          </a:xfrm>
          <a:prstGeom prst="plus">
            <a:avLst>
              <a:gd name="adj" fmla="val 42389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Kreuz 7">
            <a:extLst>
              <a:ext uri="{FF2B5EF4-FFF2-40B4-BE49-F238E27FC236}">
                <a16:creationId xmlns:a16="http://schemas.microsoft.com/office/drawing/2014/main" id="{2397C451-3EE8-5ABB-EA92-F498474FD264}"/>
              </a:ext>
            </a:extLst>
          </p:cNvPr>
          <p:cNvSpPr/>
          <p:nvPr/>
        </p:nvSpPr>
        <p:spPr>
          <a:xfrm rot="2770377">
            <a:off x="8393858" y="5087780"/>
            <a:ext cx="722531" cy="713955"/>
          </a:xfrm>
          <a:prstGeom prst="plus">
            <a:avLst>
              <a:gd name="adj" fmla="val 42389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6DD3824-D878-BB28-40B0-5B7B32920B3B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55C8ACD7-0BEA-0190-2205-1FBD5DEA4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23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F269B80-41D5-5CA3-6304-0D321F461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417803" cy="685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80"/>
            <a:ext cx="6669638" cy="331559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</a:rPr>
              <a:t>Der Rechtsstaat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585913" y="1071563"/>
            <a:ext cx="9229725" cy="52006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bg1"/>
                </a:solidFill>
              </a:rPr>
              <a:t>Ein Rechtsstaat ist ein Land, in dem der ________________ sich an das Recht hält. Mit Recht sind vor allem die Regeln gemeint, die in der ________________________ und in den Gesetzen stehen. Dazu gehören auch 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Rechte,, die der Staat mit anderen __________abgemacht hat,  die z. B. Menschenrechte.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Im Rechtsstaat soll die ________________________ also nicht einfach tun dürfen, was ihr gefällt, sondern nur, was ihnen die Verfassung und die _______________ erlauben.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Es darf somit keine Willkür geben. Notfalls können betroffene Bürger ihre Rechte vor _______________ einklagen.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Bei uns gehört zum Rechtsstaat eine Gewaltentrennung. Das bedeutet, dass Regierung, das _____________________ und die Gerichte unabhängig voneinander arbeiten dürfen und sich nicht gegenseitig ______________________ sollen.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7513489" y="932717"/>
            <a:ext cx="1243014" cy="2776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Staat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3247622" y="1712669"/>
            <a:ext cx="1562100" cy="2314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Verfassung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5526478" y="3193720"/>
            <a:ext cx="1699405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Regierung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6429375" y="2455485"/>
            <a:ext cx="1243014" cy="2776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Staaten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4809722" y="3839160"/>
            <a:ext cx="1433512" cy="3305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Gesetze</a:t>
            </a:r>
          </a:p>
        </p:txBody>
      </p:sp>
      <p:sp>
        <p:nvSpPr>
          <p:cNvPr id="16" name="Abgerundetes Rechteck 15"/>
          <p:cNvSpPr/>
          <p:nvPr/>
        </p:nvSpPr>
        <p:spPr>
          <a:xfrm>
            <a:off x="5053659" y="4612950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Gericht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6502386" y="5422635"/>
            <a:ext cx="1699404" cy="2714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Parlament</a:t>
            </a:r>
          </a:p>
        </p:txBody>
      </p:sp>
      <p:sp>
        <p:nvSpPr>
          <p:cNvPr id="18" name="Abgerundetes Rechteck 17"/>
          <p:cNvSpPr/>
          <p:nvPr/>
        </p:nvSpPr>
        <p:spPr>
          <a:xfrm>
            <a:off x="3810484" y="6118199"/>
            <a:ext cx="1877394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beeinflussen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0ABE60D-2E99-326A-9CD3-942473CC73F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8" name="Gefaltete Ecke 7"/>
          <p:cNvSpPr/>
          <p:nvPr/>
        </p:nvSpPr>
        <p:spPr>
          <a:xfrm rot="21260758">
            <a:off x="347842" y="202856"/>
            <a:ext cx="1408303" cy="135591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 Ü001</a:t>
            </a:r>
          </a:p>
        </p:txBody>
      </p:sp>
      <p:pic>
        <p:nvPicPr>
          <p:cNvPr id="5" name="Grafik 4" descr="image001">
            <a:extLst>
              <a:ext uri="{FF2B5EF4-FFF2-40B4-BE49-F238E27FC236}">
                <a16:creationId xmlns:a16="http://schemas.microsoft.com/office/drawing/2014/main" id="{21FD2E3A-CD55-3897-00D4-4A528646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2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F269B80-41D5-5CA3-6304-0D321F461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417803" cy="685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80"/>
            <a:ext cx="6669638" cy="331559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</a:rPr>
              <a:t>Der Rechtsstaat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0ABE60D-2E99-326A-9CD3-942473CC73F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8" name="Gefaltete Ecke 7"/>
          <p:cNvSpPr/>
          <p:nvPr/>
        </p:nvSpPr>
        <p:spPr>
          <a:xfrm rot="21260758">
            <a:off x="347842" y="202856"/>
            <a:ext cx="1408303" cy="135591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 Ü001</a:t>
            </a:r>
          </a:p>
        </p:txBody>
      </p:sp>
      <p:sp>
        <p:nvSpPr>
          <p:cNvPr id="5" name="Abgerundetes Rechteck 3">
            <a:extLst>
              <a:ext uri="{FF2B5EF4-FFF2-40B4-BE49-F238E27FC236}">
                <a16:creationId xmlns:a16="http://schemas.microsoft.com/office/drawing/2014/main" id="{2CB7D295-A15E-5CFC-39A8-F3FCD3CA7B7D}"/>
              </a:ext>
            </a:extLst>
          </p:cNvPr>
          <p:cNvSpPr/>
          <p:nvPr/>
        </p:nvSpPr>
        <p:spPr>
          <a:xfrm>
            <a:off x="1618037" y="602590"/>
            <a:ext cx="9229725" cy="34756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bg1"/>
                </a:solidFill>
              </a:rPr>
              <a:t>Wichtig ist auch, dass die Menschen ihre Meinung frei sagen dürfen. Wer________________ ist und mindestens 18 Jahre alt ist, darf wählen.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Alle Menschen müssen gleich behandelt ________________. Es darf also zum Beispiel keine Adeligen geben, die mehr zu ____________ haben als andere Bürger.</a:t>
            </a:r>
          </a:p>
        </p:txBody>
      </p:sp>
      <p:sp>
        <p:nvSpPr>
          <p:cNvPr id="10" name="Abgerundetes Rechteck 17">
            <a:extLst>
              <a:ext uri="{FF2B5EF4-FFF2-40B4-BE49-F238E27FC236}">
                <a16:creationId xmlns:a16="http://schemas.microsoft.com/office/drawing/2014/main" id="{60780182-C42D-D941-0F15-BBA4ED1C4540}"/>
              </a:ext>
            </a:extLst>
          </p:cNvPr>
          <p:cNvSpPr/>
          <p:nvPr/>
        </p:nvSpPr>
        <p:spPr>
          <a:xfrm>
            <a:off x="2784328" y="1662337"/>
            <a:ext cx="1562100" cy="2937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Bürger</a:t>
            </a:r>
          </a:p>
        </p:txBody>
      </p:sp>
      <p:sp>
        <p:nvSpPr>
          <p:cNvPr id="11" name="Abgerundetes Rechteck 16">
            <a:extLst>
              <a:ext uri="{FF2B5EF4-FFF2-40B4-BE49-F238E27FC236}">
                <a16:creationId xmlns:a16="http://schemas.microsoft.com/office/drawing/2014/main" id="{F7EC43E4-9C37-6E18-1DAD-3E96ACD9C075}"/>
              </a:ext>
            </a:extLst>
          </p:cNvPr>
          <p:cNvSpPr/>
          <p:nvPr/>
        </p:nvSpPr>
        <p:spPr>
          <a:xfrm>
            <a:off x="7345673" y="2340437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werden</a:t>
            </a:r>
          </a:p>
        </p:txBody>
      </p:sp>
      <p:sp>
        <p:nvSpPr>
          <p:cNvPr id="19" name="Abgerundetes Rechteck 12">
            <a:extLst>
              <a:ext uri="{FF2B5EF4-FFF2-40B4-BE49-F238E27FC236}">
                <a16:creationId xmlns:a16="http://schemas.microsoft.com/office/drawing/2014/main" id="{281FC68C-3246-C879-14DB-87F998947A9F}"/>
              </a:ext>
            </a:extLst>
          </p:cNvPr>
          <p:cNvSpPr/>
          <p:nvPr/>
        </p:nvSpPr>
        <p:spPr>
          <a:xfrm>
            <a:off x="8779185" y="2746150"/>
            <a:ext cx="1433512" cy="2714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sagen</a:t>
            </a:r>
          </a:p>
        </p:txBody>
      </p:sp>
      <p:pic>
        <p:nvPicPr>
          <p:cNvPr id="4" name="Grafik 3" descr="image001">
            <a:extLst>
              <a:ext uri="{FF2B5EF4-FFF2-40B4-BE49-F238E27FC236}">
                <a16:creationId xmlns:a16="http://schemas.microsoft.com/office/drawing/2014/main" id="{A927A46B-3439-A7A4-1F81-91BDE6DC3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42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A2D1BC-24B8-53AA-B687-080979D5268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BAD0282-C1F8-7C6D-3FDC-1DDFB3EDA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2D5E68F1-48D8-1C73-75AD-A343E0586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095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A2D1BC-24B8-53AA-B687-080979D5268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462579E-BBC1-C619-E84D-FA852226A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E382391B-E1BD-AB44-B287-6748C32F5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800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A2D1BC-24B8-53AA-B687-080979D5268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B3A8457-2E52-B2C8-7B36-B5A62872C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4FDBD52C-6133-8F1A-CA4B-3D5AD5713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546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A2D1BC-24B8-53AA-B687-080979D5268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619213-704E-0276-3490-DB00882C3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CE467263-C891-1D83-EC4C-0D2B73B2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648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A2D1BC-24B8-53AA-B687-080979D52687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1FC8BEF-1BB5-3010-8B99-5894D1B66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2" name="Grafik 1" descr="image001">
            <a:extLst>
              <a:ext uri="{FF2B5EF4-FFF2-40B4-BE49-F238E27FC236}">
                <a16:creationId xmlns:a16="http://schemas.microsoft.com/office/drawing/2014/main" id="{BD5F6059-B5AE-08D1-A6DE-876F73351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547" y="0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832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654</Words>
  <Application>Microsoft Office PowerPoint</Application>
  <PresentationFormat>Breitbild</PresentationFormat>
  <Paragraphs>168</Paragraphs>
  <Slides>33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74</cp:revision>
  <dcterms:created xsi:type="dcterms:W3CDTF">2023-01-23T14:40:52Z</dcterms:created>
  <dcterms:modified xsi:type="dcterms:W3CDTF">2026-09-21T07:05:30Z</dcterms:modified>
</cp:coreProperties>
</file>