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8D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990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6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841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487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35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713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838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94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579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3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113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9860C-B275-42B2-9FF7-ED19369AFDBA}" type="datetimeFigureOut">
              <a:rPr lang="de-DE" smtClean="0"/>
              <a:t>08.09.2023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44560-8EB9-42CB-87CE-FB6D7652BD2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69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75208" y="339459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136713" y="990290"/>
            <a:ext cx="10058401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rechtliche Begründung eines Eltern-Kind-Verhältnis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zwischen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Annehmenden und Kind ohne Rücksicht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auf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biologische Abstammung </a:t>
            </a:r>
            <a:endParaRPr lang="de-DE" sz="1400" dirty="0"/>
          </a:p>
        </p:txBody>
      </p:sp>
      <p:sp>
        <p:nvSpPr>
          <p:cNvPr id="2" name="Textfeld 1"/>
          <p:cNvSpPr txBox="1"/>
          <p:nvPr/>
        </p:nvSpPr>
        <p:spPr>
          <a:xfrm>
            <a:off x="414337" y="2449845"/>
            <a:ext cx="8552026" cy="21452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Voraussetzungen: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Antrag     |     Mindestalter     |     Förderung des Kindeswohl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Entstehung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eines Eltern-Kind-Verhältnisses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Ehegatten – gemeinsame Annahme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Einwilligungen     |     Formvorschriften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9337838" y="2476908"/>
            <a:ext cx="2441121" cy="214526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Adoption wird mit Zustellung an den Annehmenden rechtswirksam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14337" y="4718633"/>
            <a:ext cx="11536134" cy="173664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Wirkungen: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rechtliche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Stellung eines leiblichen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Kindes</a:t>
            </a:r>
          </a:p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Verwandtschaftsverhältnisse zur gesamten bisherigen Verwandtschaft erlischt </a:t>
            </a:r>
            <a:endParaRPr lang="de-D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Erwerb von Staatsangehörigkeit und Namen des Annehmenden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2744491" y="26072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84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328739" y="2044386"/>
            <a:ext cx="8170262" cy="176144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Eingang in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</a:t>
            </a:r>
            <a:r>
              <a:rPr lang="de-DE" b="1" baseline="30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notieren (E-Reg)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Ermittlung der Altfamilie zur Abteilungszuordnung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Erfassung der Beteiligten und Daten gemäß Eintragungsrichtlinien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 Inkognito-Adoption: Geheimhaltungspflicht beachten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Registerzeichen „F“ (§ 13a I, Liste 22 </a:t>
            </a:r>
            <a:r>
              <a:rPr lang="de-DE" dirty="0" err="1"/>
              <a:t>AktO</a:t>
            </a:r>
            <a:r>
              <a:rPr lang="de-DE" dirty="0"/>
              <a:t>, Anlage 1 </a:t>
            </a:r>
            <a:r>
              <a:rPr lang="de-DE" dirty="0" err="1"/>
              <a:t>AktO</a:t>
            </a:r>
            <a:r>
              <a:rPr lang="de-DE" dirty="0"/>
              <a:t>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328739" y="1638469"/>
            <a:ext cx="1971674" cy="551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 err="1" smtClean="0"/>
              <a:t>Verfahrenablauf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91420" y="995203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340840" y="3855665"/>
            <a:ext cx="8158161" cy="104267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Akte anlegen (E-Reg)</a:t>
            </a:r>
          </a:p>
          <a:p>
            <a:pPr lvl="0"/>
            <a:r>
              <a:rPr lang="de-DE" dirty="0"/>
              <a:t>ACHTUNG: bei Inkognito-Adoptionen entsprechenden Vermerk auf dem Aktendeckel anbringen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1328739" y="4948175"/>
            <a:ext cx="8158161" cy="72396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VKR wird nicht erstellt</a:t>
            </a:r>
            <a:r>
              <a:rPr lang="de-DE" dirty="0"/>
              <a:t>, </a:t>
            </a:r>
            <a:r>
              <a:rPr lang="de-DE" dirty="0" err="1"/>
              <a:t>Minderjährigenverfahren</a:t>
            </a:r>
            <a:r>
              <a:rPr lang="de-DE" dirty="0"/>
              <a:t> = kostenlos, am Ende des Verfahrens werden nur die Auslagen erhoben </a:t>
            </a:r>
          </a:p>
        </p:txBody>
      </p:sp>
    </p:spTree>
    <p:extLst>
      <p:ext uri="{BB962C8B-B14F-4D97-AF65-F5344CB8AC3E}">
        <p14:creationId xmlns:p14="http://schemas.microsoft.com/office/powerpoint/2010/main" val="20346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7" grpId="0" animBg="1"/>
      <p:bldP spid="14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328739" y="2044386"/>
            <a:ext cx="8170262" cy="176144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Richter prüft die formellen Antragsvoraussetzungen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Prüfung der Zuständigkeit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Eingangsverfügung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holt </a:t>
            </a:r>
            <a:r>
              <a:rPr lang="de-DE" dirty="0"/>
              <a:t>die fachliche Stellungnahme bei der Adoptionsvermittlungsstelle oder JA ein (§ 189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328739" y="1638469"/>
            <a:ext cx="1971674" cy="551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 err="1" smtClean="0"/>
              <a:t>Verfahrenablauf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91420" y="995203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340840" y="3855665"/>
            <a:ext cx="8158161" cy="104267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/>
          </a:p>
          <a:p>
            <a:r>
              <a:rPr lang="de-DE" dirty="0" smtClean="0"/>
              <a:t>Eingangsverfügung </a:t>
            </a:r>
            <a:r>
              <a:rPr lang="de-DE" dirty="0"/>
              <a:t>ausführen und Frist notieren </a:t>
            </a:r>
          </a:p>
          <a:p>
            <a:pPr lvl="0"/>
            <a:r>
              <a:rPr lang="de-DE" dirty="0"/>
              <a:t>BZR-Auskunft und Vollstreckungsportal (= Information über abgegebene Vermögensauskünfte) anfordern </a:t>
            </a:r>
          </a:p>
          <a:p>
            <a:r>
              <a:rPr lang="de-DE" dirty="0"/>
              <a:t> 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1328739" y="4948175"/>
            <a:ext cx="8158161" cy="176695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persönliche Anhörung des Kindes und des Annehmenden (§ 192 I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formlose Ladung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Protokoll und Sitzungsaushang vorbereiten (ACHTUNG: Namen dürfen nicht im Aushang erscheinen)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Protokoll über den mündlichen Termin formlos an Annehmenden und Anzunehmenden 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9347599" y="2306522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189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327702">
            <a:off x="9347600" y="5283034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192 I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00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7" grpId="0" animBg="1"/>
      <p:bldP spid="14" grpId="0" animBg="1"/>
      <p:bldP spid="18" grpId="0" animBg="1"/>
      <p:bldP spid="12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443039" y="2571106"/>
            <a:ext cx="8170262" cy="221652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Beschluss: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 Annehmenden zustellen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formlose Bekanntmachung an die anderen Beteiligten (Anzunehmenden (wenn volljährig), Ehegatten, Vormund, Notar) – ACHTUNG: Besonderheiten bei Inkognito-Adoptionen beachten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Originalurkunden zurücksenden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ist nicht anfechtbar und nicht abänderbar (§ 197 III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443039" y="2110881"/>
            <a:ext cx="1971674" cy="551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 err="1" smtClean="0"/>
              <a:t>Verfahrenablauf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14337" y="1490909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9347600" y="3792422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197 III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90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7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189438" y="1964514"/>
            <a:ext cx="8158161" cy="412288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Wirksamkeit erteilen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Adoption wird mit Zustellung an den Annehmenden rechtswirksam </a:t>
            </a:r>
            <a:r>
              <a:rPr lang="de-DE" sz="1200" dirty="0"/>
              <a:t>(§ 197 II </a:t>
            </a:r>
            <a:r>
              <a:rPr lang="de-DE" sz="1200" dirty="0" err="1"/>
              <a:t>FamFG</a:t>
            </a:r>
            <a:r>
              <a:rPr lang="de-DE" dirty="0"/>
              <a:t>, Wirksamkeitsdatum = Zustelldatum)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Ausfertigung des Beschlusses mit Wirksamkeitsvermerk formlos senden an: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Annehmenden (evtl. Vormund (Jugendamt und Arbeiterwohlfahrt) </a:t>
            </a:r>
            <a:r>
              <a:rPr lang="de-DE" sz="1200" dirty="0"/>
              <a:t>(Anzunehmenden nur bei der </a:t>
            </a:r>
            <a:r>
              <a:rPr lang="de-DE" sz="1200" dirty="0" err="1"/>
              <a:t>Volljährigenadoption</a:t>
            </a:r>
            <a:r>
              <a:rPr lang="de-DE" sz="1200" dirty="0"/>
              <a:t>)</a:t>
            </a:r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Geburtsstandesamt des Kindes = (Abschnitt 4/XIV </a:t>
            </a:r>
            <a:r>
              <a:rPr lang="de-DE" dirty="0" err="1"/>
              <a:t>MiZi</a:t>
            </a:r>
            <a:r>
              <a:rPr lang="de-DE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Ehegatten, Notar, evtl. JA und AWO (sollten diese als Vormund oder Pfleger agieren) sind in </a:t>
            </a:r>
            <a:r>
              <a:rPr lang="de-DE" dirty="0" err="1"/>
              <a:t>forumSTAR</a:t>
            </a:r>
            <a:r>
              <a:rPr lang="de-DE" dirty="0"/>
              <a:t> nicht mehr vorgesehen und erhalten nur noch ein Schreiben, dass die Adoption wirksam ausgesprochen wurde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ACHTUNG: Beschluss mit der Wirksamkeit darf den Originalbeschluss nicht überspeichern, sondern muss als Kopie gespeichert werden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328739" y="1492985"/>
            <a:ext cx="1971674" cy="551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 err="1" smtClean="0"/>
              <a:t>Verfahrenablauf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34270" y="965811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76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189438" y="1964515"/>
            <a:ext cx="8158161" cy="233602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Schlussbehandlung und Kosten: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 ausfüllen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ggf. Originalurkunden zurücksenden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SKR und Sollstellungsbestätigung abwarten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Akteninnendeckel ausfüllen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Akte weglegen gemäß </a:t>
            </a:r>
            <a:r>
              <a:rPr lang="de-DE" dirty="0" err="1"/>
              <a:t>SchrAV</a:t>
            </a:r>
            <a:r>
              <a:rPr lang="de-DE" dirty="0"/>
              <a:t> (130 Jahre – gesamte Akte)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328739" y="1492985"/>
            <a:ext cx="1971674" cy="551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 err="1" smtClean="0"/>
              <a:t>Verfahrenablauf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34270" y="965811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9" name="Gefaltete Ecke 8"/>
          <p:cNvSpPr/>
          <p:nvPr/>
        </p:nvSpPr>
        <p:spPr>
          <a:xfrm>
            <a:off x="8561788" y="3048769"/>
            <a:ext cx="1796650" cy="1632124"/>
          </a:xfrm>
          <a:prstGeom prst="foldedCorner">
            <a:avLst/>
          </a:prstGeom>
          <a:solidFill>
            <a:srgbClr val="EB8DBE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SchrAV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Schriftgut-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aufbewahr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ungsver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-ordnung 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6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946429" y="1843801"/>
            <a:ext cx="10097687" cy="233602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Wirkungen der Adoption</a:t>
            </a:r>
          </a:p>
          <a:p>
            <a:r>
              <a:rPr lang="de-DE" dirty="0"/>
              <a:t>bereits vor Ausspruch der Adoption ruht die elterliche Sorge des Elternteils, der in die Adoption eingewilligt hat und das JA wird kraft Gesetzes Vormund des Kindes (§ 1751 I S. 1 + 2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Rechtspfleger (§ 3 Nr. 2a RPflG) hat unverzüglich eine Bescheinigung darüber zu erteilen </a:t>
            </a:r>
            <a:endParaRPr lang="de-DE" dirty="0" smtClean="0"/>
          </a:p>
          <a:p>
            <a:pPr lvl="0"/>
            <a:r>
              <a:rPr lang="de-DE" dirty="0"/>
              <a:t>	</a:t>
            </a:r>
            <a:r>
              <a:rPr lang="de-DE" dirty="0" smtClean="0"/>
              <a:t>(§ </a:t>
            </a:r>
            <a:r>
              <a:rPr lang="de-DE" dirty="0"/>
              <a:t>190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schon ab diesem Zeitpunkt ist der Annehmende dem Kind vorrangig </a:t>
            </a:r>
            <a:r>
              <a:rPr lang="de-DE" dirty="0" smtClean="0"/>
              <a:t>unterhaltspflichtig</a:t>
            </a:r>
          </a:p>
          <a:p>
            <a:pPr lvl="0"/>
            <a:r>
              <a:rPr lang="de-DE" dirty="0"/>
              <a:t>	</a:t>
            </a:r>
            <a:r>
              <a:rPr lang="de-DE" dirty="0" smtClean="0"/>
              <a:t>(§ </a:t>
            </a:r>
            <a:r>
              <a:rPr lang="de-DE" dirty="0"/>
              <a:t>1751 IV BGB)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398322" y="1322047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10345192" y="1617043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1751 I S. 1+2 III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7594306" y="4067228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190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62179">
            <a:off x="9148572" y="3972073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1751 IV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54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2" grpId="0" animBg="1"/>
      <p:bldP spid="13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414337" y="1940397"/>
            <a:ext cx="11401426" cy="376258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Eltern-Kind-Verhältnis zwischen Annehmenden und Angenommenen entsteht 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§1754 I, II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BGB) – </a:t>
            </a:r>
            <a:endParaRPr lang="de-DE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rechtliche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Stellung eines leiblichen Kindes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elterliche Sorge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Eheverbot (alte und neue Familie)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Eheverbot bei Verwandten in gerader Linie zwischen Annehmenden und Anzunehmenden (§ 1308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Eheverbot mit ehemaligen Verwandten + Geschwistern besteht fort (§ 1307 BGB)</a:t>
            </a:r>
            <a:endParaRPr lang="de-DE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Unterhaltspflicht (§§ 1601 ff BG)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Pflicht- und Erbrecht (§§ 1924 ff.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Auskunftsverweigerungsrecht, Zeugnisverweigerungsrecht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Bestattungskosten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398322" y="1322047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10510265" y="1631222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1754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I, 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II</a:t>
            </a:r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23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395287" y="1522200"/>
            <a:ext cx="11401426" cy="24601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Verwandtschaftsverhältnisse zur gesamten bisherigen Verwandtschaft erlischt (§ 1755 I S. 1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Stiefkindadoption</a:t>
            </a:r>
            <a:r>
              <a:rPr lang="de-DE" dirty="0"/>
              <a:t>: nur die Verwandtschaft zum anderen Elternteil und dessen Verwandten erlöschen (§ 1755 II BGB) – das Verwandtschaftsverhältnis zu den Verwandten des anderen Elternteils bleibt zusätzlich erhalten, wenn dieser die </a:t>
            </a:r>
            <a:r>
              <a:rPr lang="de-DE" dirty="0" smtClean="0"/>
              <a:t>elterliche </a:t>
            </a:r>
            <a:r>
              <a:rPr lang="de-DE" dirty="0"/>
              <a:t>Sorge (allein oder mit) innehatte und verstorben ist (§ 1756 II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im Fall der Adoption unter Verwandten/Verschwägerten bis zum 2. oder 3. Grad erlischt nur die Verwandtschaft zu den Eltern des Kindes (§ 1756 I BGB)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14337" y="1078966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10198229" y="753790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1755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S.1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414337" y="4573940"/>
            <a:ext cx="11401426" cy="76985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Erwerb von Staatsangehörigkeit und Namen des Annehmenden (§§ 6 StAG, 1757 I BGB)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Kind erhält als Geburtsnamen den Namen des Annehmenden </a:t>
            </a:r>
          </a:p>
          <a:p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Gefaltete Ecke 9"/>
          <p:cNvSpPr/>
          <p:nvPr/>
        </p:nvSpPr>
        <p:spPr>
          <a:xfrm rot="20648980">
            <a:off x="9831439" y="4378550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1757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51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2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14337" y="1697316"/>
            <a:ext cx="2947988" cy="5121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Aufhebung einer Adoption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14337" y="1078966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414337" y="2640842"/>
            <a:ext cx="11401426" cy="358571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eine einmal erfolgte Adoption ist grundsätzlich nicht mehr rückgängig zu machen (BVerfG </a:t>
            </a:r>
            <a:r>
              <a:rPr lang="de-DE" b="1" dirty="0" err="1"/>
              <a:t>FamRZ</a:t>
            </a:r>
            <a:r>
              <a:rPr lang="de-DE" b="1" dirty="0"/>
              <a:t> 2015,1365)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der Beschluss ist nicht anfechtbar (§ 197 III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eine Abänderung oder Wiederaufnahme ist ausgeschlossen (§ 197 III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eine Aufhebung kann nur erfolgen (§ 1759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der </a:t>
            </a:r>
            <a:r>
              <a:rPr lang="de-DE" dirty="0"/>
              <a:t>bei Erklärungsmängel (§ 1760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 erheblicher Beeinträchtigung des Kindeswohls (§ 1763 BGB) </a:t>
            </a:r>
          </a:p>
          <a:p>
            <a:endParaRPr lang="de-DE" dirty="0"/>
          </a:p>
          <a:p>
            <a:r>
              <a:rPr lang="de-DE" dirty="0" smtClean="0"/>
              <a:t>Antrag </a:t>
            </a:r>
            <a:r>
              <a:rPr lang="de-DE" dirty="0"/>
              <a:t>auf Aufhebung ist fristgebunden – seit der Annahme dürfen noch keine drei Jahre verstrichen sein </a:t>
            </a:r>
          </a:p>
        </p:txBody>
      </p:sp>
      <p:sp>
        <p:nvSpPr>
          <p:cNvPr id="10" name="Gefaltete Ecke 9"/>
          <p:cNvSpPr/>
          <p:nvPr/>
        </p:nvSpPr>
        <p:spPr>
          <a:xfrm rot="21401923">
            <a:off x="10566753" y="4758303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1759,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1760, 1763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8134113" y="3393988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197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III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03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9" grpId="0" animBg="1"/>
      <p:bldP spid="10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540088" y="4978914"/>
            <a:ext cx="10677525" cy="133053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i. d. R. verliert der Anzunehmende das Recht, den Familiennamen des Annehmenden als Geburtsnamen zu führen (§ 1765 I S. 1 BGB) </a:t>
            </a:r>
          </a:p>
          <a:p>
            <a:pPr lvl="0"/>
            <a:r>
              <a:rPr lang="de-DE" dirty="0"/>
              <a:t>ist der Geburtsname zum Ehenamen oder Lebenspartnerschaftsnamen des Kindes geworden, so bleibt dieser unberührt (§ 1765 I S. 3 BGB) 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540088" y="4133633"/>
            <a:ext cx="10677525" cy="89087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Gericht hat den leiblichen Eltern die eSo zurück zu übertragen, wenn dies dem Kindes-wohl nicht widerspricht, anderenfalls bestellt einen Vormund o. Pfleger (§ 1764 IV BGB)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517582" y="3324384"/>
            <a:ext cx="10677525" cy="89087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Verwandtschaftsverhältnis des Kindes und seiner Abkömmlinge zu den leiblichen Verwandten des Kindes und die sich aus ihm ergebenen Rechts und Pflichten leben wieder auf (mit Ausnahme der eSo; § 1764 II BGB)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517583" y="2479103"/>
            <a:ext cx="10677525" cy="89087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die durch die Annahme begründete Verwandtschaftsverhältnisse des Kindes und seiner Abkömmlinge zu den bisherigen Verwandten und die sich aus ihm ergebene Rechte und Pflichten erlöschen (§ 1764 II BGB)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517583" y="1995926"/>
            <a:ext cx="6007665" cy="53098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Aufhebung wirkt nur für die Zukunft (§ 1764 I S. 1 BGB)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320652" y="1558114"/>
            <a:ext cx="2947988" cy="5121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/>
              <a:t>Wirkung der Aufhebung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192237" y="1041438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efaltete Ecke 9"/>
          <p:cNvSpPr/>
          <p:nvPr/>
        </p:nvSpPr>
        <p:spPr>
          <a:xfrm rot="21401923">
            <a:off x="9591485" y="1096050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1764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18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5" grpId="0" animBg="1"/>
      <p:bldP spid="13" grpId="0" animBg="1"/>
      <p:bldP spid="9" grpId="0" animBg="1"/>
      <p:bldP spid="14" grpId="0" animBg="1"/>
      <p:bldP spid="1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3775208" y="366850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Volljährigen - Adoption</a:t>
            </a:r>
            <a:endParaRPr lang="de-DE" sz="2400" dirty="0">
              <a:effectLst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19768" y="1570723"/>
            <a:ext cx="11552464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Zulässigkeit: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wenn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sie sittlich gerechtfertigt ist</a:t>
            </a:r>
          </a:p>
          <a:p>
            <a:pPr lvl="0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wenn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zwischen den Beteiligten ein Eltern-Kind-Verhältnis bereits entstanden ist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985407" y="3629779"/>
            <a:ext cx="6221186" cy="168789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 gelten die Vorschriften der Minderjährigen-Adoption – Ausnahmen §§ 1768 f. BGB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2744491" y="26072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30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Volljährigen - Adoption</a:t>
            </a:r>
            <a:endParaRPr lang="de-DE" sz="2400" dirty="0">
              <a:effectLst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414336" y="4689792"/>
            <a:ext cx="10677525" cy="145974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eine solche Beziehung setzt eine innere Verbundenheit und Bereitschaft zu gegenseitigem Bestand voraus</a:t>
            </a:r>
          </a:p>
          <a:p>
            <a:r>
              <a:rPr lang="de-DE"/>
              <a:t> </a:t>
            </a:r>
          </a:p>
          <a:p>
            <a:r>
              <a:rPr lang="de-DE"/>
              <a:t>allein der Wunsch des Annehmenden, die Fortführung seines Adelsnamens zu sichern, oder geschäftliche Interessen der Betroffenen dürfen nicht Hauptzweck der Volljährigenadoption sein 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414337" y="3886468"/>
            <a:ext cx="10677525" cy="8908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größter Unterschied: anstelle der Einwilligung des Kindes muss der volljährige Anzunehmende einen zusätzlichen Antrag stellen (§ 1768 I S. 1 BGB) 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414337" y="3060821"/>
            <a:ext cx="10677525" cy="89087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im Wesentlichen gelten die gleichen Voraussetzungen wie für die Minderjährigenadoption – soweit §§ 1768, 1769 BGB nicht anderes bestimmt 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414337" y="976058"/>
            <a:ext cx="10677525" cy="217581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Zulässigkeit der Annahme (§ 1767 I BGB): </a:t>
            </a:r>
          </a:p>
          <a:p>
            <a:pPr lvl="0"/>
            <a:r>
              <a:rPr lang="de-DE" dirty="0"/>
              <a:t>wenn sie sittlich gerechtfertigt ist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zwischen den Beteiligten ein Eltern-Kind-Verhältnis bereits entstanden ist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ist dies der Fall, dann schadet es auch nicht, wenn daneben noch ein sachfremder – z. B. erbschaftssteuerrechtlicher – Zweck verfolgt wird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efaltete Ecke 9"/>
          <p:cNvSpPr/>
          <p:nvPr/>
        </p:nvSpPr>
        <p:spPr>
          <a:xfrm rot="21401923">
            <a:off x="9591485" y="1096050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1767 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12457">
            <a:off x="10715434" y="2759809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1768,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1769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8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5" grpId="0" animBg="1"/>
      <p:bldP spid="13" grpId="0" animBg="1"/>
      <p:bldP spid="10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414337" y="724074"/>
            <a:ext cx="10677525" cy="253244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Wirkungen: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Annahme Volljähriger hat grundsätzlich „schwache Wirkungen“ (§ 1770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Verwandtschaftsverhältnis wird nur mit den Annehmenden, nicht mit dessen Verwandten begründet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Rechte und Pflichten aus dem Verwandtschaftsverhältnis des Angenommenen und seiner Abkömmlinge zu ihren Verwandten werden durch die Annahme nicht berührt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das alte Verwandtschaftsverhältnis des Anzunehmenden bleibt zu seinen „biologischen“ Verwandten bestehen (Adoptiveltern kommen nur als weiteres Elternteil hinzu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gegenseitige Unterhaltspflichten bleiben bestehen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Adoptiveltern sind dem Angenommenen und seinen Abkömmlingen gegenüber unterhaltspflichtig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Volljährigen - Adoption</a:t>
            </a:r>
            <a:endParaRPr lang="de-DE" sz="2400" dirty="0">
              <a:effectLst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414336" y="3095060"/>
            <a:ext cx="10677525" cy="273697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eine Adoption eines Volljährigen ist auf Antrag unter den Voraussetzungen des § 1772 BGB mit „starken“ Wirkungen (= Volladoption – vgl. </a:t>
            </a:r>
            <a:r>
              <a:rPr lang="de-DE" dirty="0" err="1"/>
              <a:t>Minderjährigenadoption</a:t>
            </a:r>
            <a:r>
              <a:rPr lang="de-DE" dirty="0"/>
              <a:t>) möglich wenn: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 minderjähriger Bruder/Schwester des Anzunehmenden von dem Annehmenden als Kind angenommen worden ist oder gleichzeitig angenommen wird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Anzunehmende bereits als Minderjähriger in die Familie des Annehmenden aufgenommen worden ist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Annehmende das Kind seines Ehegatten annimmt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Anzunehmende in dem Zeitpunkt, in dem der Antrag auf Annahme bei dem Familiengericht eingereicht wird, noch nicht volljährig ist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efaltete Ecke 9"/>
          <p:cNvSpPr/>
          <p:nvPr/>
        </p:nvSpPr>
        <p:spPr>
          <a:xfrm rot="21401923">
            <a:off x="10070670" y="669775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1770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420511" y="5832034"/>
            <a:ext cx="10677525" cy="56747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eine solche Bestimmung darf nicht getroffen werden, wenn ihr überwiegende Interessen der Eltern des Anzunehmenden entgegenstehen</a:t>
            </a:r>
          </a:p>
        </p:txBody>
      </p:sp>
      <p:sp>
        <p:nvSpPr>
          <p:cNvPr id="19" name="Gefaltete Ecke 18"/>
          <p:cNvSpPr/>
          <p:nvPr/>
        </p:nvSpPr>
        <p:spPr>
          <a:xfrm rot="212457">
            <a:off x="10497468" y="4886921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1772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7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0" grpId="0" animBg="1"/>
      <p:bldP spid="12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Volljährigen - Adoption</a:t>
            </a:r>
            <a:endParaRPr lang="de-DE" sz="2400" dirty="0">
              <a:effectLst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26686" y="1378626"/>
            <a:ext cx="10677525" cy="253244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siehe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Minderjährigenadoption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Prüfung des Kostenvorschusses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VKR erstellen (Mindestverfahrenswert 5.000,00 €)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 Scheckeinreichung: Scheck an die Zahlstelle, Frist setzen, ZA abwarten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= </a:t>
            </a:r>
            <a:r>
              <a:rPr lang="de-DE" b="1" dirty="0"/>
              <a:t>Antragsverfahren (§ 1752 I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Annehmende und der Anzunehmende sind Antragsteller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394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efaltete Ecke 9"/>
          <p:cNvSpPr/>
          <p:nvPr/>
        </p:nvSpPr>
        <p:spPr>
          <a:xfrm rot="21401923">
            <a:off x="8456182" y="3703467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1752 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40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Adoption</a:t>
            </a:r>
            <a:endParaRPr lang="de-DE" sz="2400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87607" y="2162390"/>
            <a:ext cx="8842154" cy="13695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Verwandtschaft kann aber auch „künstlich“ durch Rechtsakt entstehen = Adoption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dabei wird die Adoption durch einen staatlichen Hoheitsakt vollzogen </a:t>
            </a:r>
            <a:endParaRPr lang="de-DE" dirty="0" smtClean="0"/>
          </a:p>
          <a:p>
            <a:r>
              <a:rPr lang="de-DE" dirty="0" smtClean="0"/>
              <a:t>(</a:t>
            </a:r>
            <a:r>
              <a:rPr lang="de-DE" dirty="0"/>
              <a:t>vgl. § 1752 BGB, </a:t>
            </a:r>
            <a:r>
              <a:rPr lang="de-DE" dirty="0" smtClean="0"/>
              <a:t>§ </a:t>
            </a:r>
            <a:r>
              <a:rPr lang="de-DE" dirty="0"/>
              <a:t>197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87607" y="1278925"/>
            <a:ext cx="8456367" cy="6183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Verwandtschaft wird regelmäßig durch Abstammung begründet (§ 1589 BGB)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efaltete Ecke 15"/>
          <p:cNvSpPr/>
          <p:nvPr/>
        </p:nvSpPr>
        <p:spPr>
          <a:xfrm rot="21367033">
            <a:off x="8979392" y="1047551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1589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505446" y="3721118"/>
            <a:ext cx="8842154" cy="13695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Unterscheidung: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Adoption </a:t>
            </a:r>
            <a:r>
              <a:rPr lang="de-DE" dirty="0"/>
              <a:t>Minderjähriger (§§ 1741 – 1766a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Adoption </a:t>
            </a:r>
            <a:r>
              <a:rPr lang="de-DE" dirty="0"/>
              <a:t>Volljähriger (§§ 1767 – 1772 BGB) </a:t>
            </a:r>
          </a:p>
        </p:txBody>
      </p:sp>
      <p:sp>
        <p:nvSpPr>
          <p:cNvPr id="13" name="Gefaltete Ecke 12"/>
          <p:cNvSpPr/>
          <p:nvPr/>
        </p:nvSpPr>
        <p:spPr>
          <a:xfrm rot="353843">
            <a:off x="8409990" y="2384050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1752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367033">
            <a:off x="9681634" y="2314161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197  </a:t>
            </a:r>
          </a:p>
          <a:p>
            <a:pPr algn="ctr"/>
            <a:r>
              <a:rPr lang="de-DE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1431193">
            <a:off x="6503793" y="3570693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1741-1766a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20861254">
            <a:off x="7604910" y="4288383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1767-1772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79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  <p:bldP spid="12" grpId="0" animBg="1"/>
      <p:bldP spid="13" grpId="0" animBg="1"/>
      <p:bldP spid="14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908088" y="1663639"/>
            <a:ext cx="8842154" cy="9656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rechtliche Begründung eines Eltern-Kind-Verhältnis zwischen Annehmenden und Kind ohne Rücksicht auf die biologische Abstammung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70218" y="1151258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efaltete Ecke 15"/>
          <p:cNvSpPr/>
          <p:nvPr/>
        </p:nvSpPr>
        <p:spPr>
          <a:xfrm rot="21367033">
            <a:off x="9598296" y="4262450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1741 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662608" y="2744211"/>
            <a:ext cx="8842154" cy="13695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Zweck: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elternlosen und verlassenen Kindern sollen in einer harmonischen Familie ein gesundes Zuhause gegeben werden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wie ein eigenes Kind aufwachsen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662608" y="4228710"/>
            <a:ext cx="8842154" cy="13695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Zulässigkeit (§ 1741 I BGB):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sie dem Kindeswohl dient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zu erwarten ist, dass zwischen dem Annehmenden und dem Kind ein Eltern-Kind-Verhältnis entsteht</a:t>
            </a:r>
          </a:p>
        </p:txBody>
      </p:sp>
    </p:spTree>
    <p:extLst>
      <p:ext uri="{BB962C8B-B14F-4D97-AF65-F5344CB8AC3E}">
        <p14:creationId xmlns:p14="http://schemas.microsoft.com/office/powerpoint/2010/main" val="215366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824750" y="1727386"/>
            <a:ext cx="7738128" cy="96565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Voraussetzungen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Antrag des Annehmenden (§ 1752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Antrag: notariell beurkunden – ohne Bedingungen und Zeitbestimmungen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70218" y="1151258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efaltete Ecke 15"/>
          <p:cNvSpPr/>
          <p:nvPr/>
        </p:nvSpPr>
        <p:spPr>
          <a:xfrm rot="21367033">
            <a:off x="9681635" y="1514448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1752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662607" y="2744211"/>
            <a:ext cx="10795967" cy="13695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Förderung des Kindeswohls (§ 1747 I 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S.1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mit der Adoption muss eine langfristige Verbesserung der persönlichen Verhältnisse oder der Rechtsstellung des Kindes verbunden sein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meist wird ein Verfahrensbestand bestellt (§ 191 </a:t>
            </a:r>
            <a:r>
              <a:rPr lang="de-DE" dirty="0" err="1"/>
              <a:t>FamFG</a:t>
            </a:r>
            <a:r>
              <a:rPr lang="de-DE" dirty="0"/>
              <a:t>) – zahlreiche Anhörungen (§§ 192 ff.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662608" y="4228710"/>
            <a:ext cx="8842154" cy="4593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Aussicht auf Entstehung eines Eltern-Kind-Verhältnisses (§ 1741 I BGB)</a:t>
            </a:r>
          </a:p>
        </p:txBody>
      </p:sp>
      <p:sp>
        <p:nvSpPr>
          <p:cNvPr id="13" name="Gefaltete Ecke 12"/>
          <p:cNvSpPr/>
          <p:nvPr/>
        </p:nvSpPr>
        <p:spPr>
          <a:xfrm rot="21367033">
            <a:off x="10678518" y="3573237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1741 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272737" y="4764532"/>
            <a:ext cx="8842154" cy="113646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unverheiratete Paare können ein Kind nur allein annehmen (§ 1741 II </a:t>
            </a:r>
            <a:r>
              <a:rPr lang="de-DE" dirty="0" smtClean="0"/>
              <a:t>S.1 </a:t>
            </a:r>
            <a:r>
              <a:rPr lang="de-DE" dirty="0"/>
              <a:t>BGB)</a:t>
            </a:r>
          </a:p>
          <a:p>
            <a:r>
              <a:rPr lang="de-DE" dirty="0"/>
              <a:t>Ehepaar kann nur gemeinschaftlich annehmen (§ 1741 II </a:t>
            </a:r>
            <a:r>
              <a:rPr lang="de-DE" dirty="0" smtClean="0"/>
              <a:t>S.2 </a:t>
            </a:r>
            <a:r>
              <a:rPr lang="de-DE" dirty="0"/>
              <a:t>BGB) </a:t>
            </a:r>
          </a:p>
          <a:p>
            <a:r>
              <a:rPr lang="de-DE" dirty="0"/>
              <a:t>eine Adoption durch eingetragene Lebenspartner seit 01.07.2014 möglich </a:t>
            </a:r>
          </a:p>
          <a:p>
            <a:r>
              <a:rPr lang="de-DE" dirty="0"/>
              <a:t> </a:t>
            </a:r>
          </a:p>
        </p:txBody>
      </p:sp>
      <p:sp>
        <p:nvSpPr>
          <p:cNvPr id="18" name="Gefaltete Ecke 17"/>
          <p:cNvSpPr/>
          <p:nvPr/>
        </p:nvSpPr>
        <p:spPr>
          <a:xfrm rot="361563">
            <a:off x="9343022" y="5040335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1741 II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35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  <p:bldP spid="12" grpId="0" animBg="1"/>
      <p:bldP spid="15" grpId="0" animBg="1"/>
      <p:bldP spid="13" grpId="0" animBg="1"/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824750" y="1653334"/>
            <a:ext cx="7738128" cy="5566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/>
          </a:p>
          <a:p>
            <a:r>
              <a:rPr lang="de-DE" dirty="0" smtClean="0"/>
              <a:t>Mindestalter</a:t>
            </a:r>
            <a:r>
              <a:rPr lang="de-DE" dirty="0"/>
              <a:t>: 25 Jahre (§ 1743 BGB), Verheiratet: 25 Jahre und 21 Jahre </a:t>
            </a:r>
          </a:p>
          <a:p>
            <a:r>
              <a:rPr lang="de-DE" dirty="0"/>
              <a:t> 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70218" y="1151258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efaltete Ecke 15"/>
          <p:cNvSpPr/>
          <p:nvPr/>
        </p:nvSpPr>
        <p:spPr>
          <a:xfrm rot="21367033">
            <a:off x="9324547" y="1240471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1743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18411" y="2387795"/>
            <a:ext cx="9730548" cy="5235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Probezeit: der Adoption soll eine angemessene Zeit der Pflege des Kindes vorangehen (§ 1744 BGB) 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662608" y="3361098"/>
            <a:ext cx="8842154" cy="13269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Einwilligung des Kindes (§ 1746 I 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S.1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BGB):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für geschäftsunfähige + Kinder &lt; 14 Jahre durch gesetzlichen Vertreter (§ 1746 I </a:t>
            </a:r>
            <a:r>
              <a:rPr lang="de-DE" dirty="0" smtClean="0"/>
              <a:t>S.2 </a:t>
            </a:r>
            <a:r>
              <a:rPr lang="de-DE" dirty="0"/>
              <a:t>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Kind zwischen 14 und 18 Jahre willigen selbst ein, der gesetzliche Vertreter stimmt lediglich zu (§ 1746 I </a:t>
            </a:r>
            <a:r>
              <a:rPr lang="de-DE" dirty="0" smtClean="0"/>
              <a:t>S.3 </a:t>
            </a:r>
            <a:r>
              <a:rPr lang="de-DE" dirty="0"/>
              <a:t>BGB)</a:t>
            </a:r>
          </a:p>
        </p:txBody>
      </p:sp>
      <p:sp>
        <p:nvSpPr>
          <p:cNvPr id="13" name="Gefaltete Ecke 12"/>
          <p:cNvSpPr/>
          <p:nvPr/>
        </p:nvSpPr>
        <p:spPr>
          <a:xfrm rot="236345">
            <a:off x="10233647" y="2389052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1744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9226836" y="3409290"/>
            <a:ext cx="1033190" cy="108109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1746 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67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  <p:bldP spid="12" grpId="0" animBg="1"/>
      <p:bldP spid="15" grpId="0" animBg="1"/>
      <p:bldP spid="13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853851" y="1774676"/>
            <a:ext cx="9248063" cy="375624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Einwilligung der leiblichen Eltern (§§ 1747, 1748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frühestens, wenn das Kind 8 Wochen alt ist (§ 1747 II 1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Adoptivbewerber</a:t>
            </a:r>
            <a:r>
              <a:rPr lang="de-DE" dirty="0"/>
              <a:t> müssen zum Zeitpunkt der Einwilligung bereits feststehen (die leiblichen Eltern müssen nicht die Adoptiveltern kennen (= „Inkognito-Adoption“)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ab Vorliegen der Einwilligung der leiblichen Eltern ist das „</a:t>
            </a:r>
            <a:r>
              <a:rPr lang="de-DE" dirty="0" err="1"/>
              <a:t>Adoptivgeheimnis</a:t>
            </a:r>
            <a:r>
              <a:rPr lang="de-DE" dirty="0"/>
              <a:t>“ zu beachten (§ 1758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sie kann unter bestimmten Voraussetzungen vom Familiengericht ersetzt werden </a:t>
            </a:r>
            <a:br>
              <a:rPr lang="de-DE" dirty="0"/>
            </a:br>
            <a:r>
              <a:rPr lang="de-DE" dirty="0"/>
              <a:t>(§ 1748 BGB), wenn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dieser seine Pflichten gegenüber dem Kind anhaltend gröblich verletzt hat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durch sein Verhalten gezeigt hat, dass ihm das Kind gleichgültig 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das Unterbleiben der Annahme dem Kind zu unverhältnismäßigem Nachteil gereichen würde (§ 1748 I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manchmal ist sie auch entbehrlich (§ 1747 IV BGB)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470218" y="1151258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efaltete Ecke 15"/>
          <p:cNvSpPr/>
          <p:nvPr/>
        </p:nvSpPr>
        <p:spPr>
          <a:xfrm rot="205318">
            <a:off x="9675073" y="991507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1747, 1748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20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328739" y="1774677"/>
            <a:ext cx="9773176" cy="234012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ggf. Einwilligung des Ehegatten/Lebenspartners des Annehmenden (§§ 1749 I BGB, 9 VI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LPartG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kann vom Familiengericht ersetzt werden § 1749 I </a:t>
            </a:r>
            <a:r>
              <a:rPr lang="de-DE" dirty="0" smtClean="0"/>
              <a:t>S.2 </a:t>
            </a:r>
            <a:r>
              <a:rPr lang="de-DE" dirty="0"/>
              <a:t>BGB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nicht möglich, wenn das berechtigte Interesse des anderen Ehegatten und der Familie des Annehmenden entgegenstehen (§ 1749 I S. 3 BGB)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Einwilligung nicht erforderlich, wenn: der Ehegatte zur Abgabe der Erklärung dauerhaft außerstande oder sein Aufenthalt dauerhaft unbekannt ist </a:t>
            </a:r>
            <a:r>
              <a:rPr lang="de-DE" sz="1400" dirty="0"/>
              <a:t>(§ 1749 II)</a:t>
            </a:r>
            <a:endParaRPr lang="de-DE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70218" y="1151258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efaltete Ecke 15"/>
          <p:cNvSpPr/>
          <p:nvPr/>
        </p:nvSpPr>
        <p:spPr>
          <a:xfrm rot="205318">
            <a:off x="9781396" y="822909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1749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1328739" y="4245034"/>
            <a:ext cx="9773176" cy="16985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Beachtung der Formvorschriften (§§ 1750, 1752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Adoptionsantrag und sämtliche Einwilligungen müssen notariell beurkundet werden </a:t>
            </a:r>
            <a:endParaRPr lang="de-DE" dirty="0" smtClean="0"/>
          </a:p>
          <a:p>
            <a:pPr lvl="0"/>
            <a:r>
              <a:rPr lang="de-DE" dirty="0"/>
              <a:t>	</a:t>
            </a:r>
            <a:r>
              <a:rPr lang="de-DE" dirty="0" smtClean="0"/>
              <a:t>(§§ </a:t>
            </a:r>
            <a:r>
              <a:rPr lang="de-DE" dirty="0"/>
              <a:t>1752 II </a:t>
            </a:r>
            <a:r>
              <a:rPr lang="de-DE" dirty="0" smtClean="0"/>
              <a:t>S.2</a:t>
            </a:r>
            <a:r>
              <a:rPr lang="de-DE" dirty="0"/>
              <a:t>, 1750 I </a:t>
            </a:r>
            <a:r>
              <a:rPr lang="de-DE" dirty="0" smtClean="0"/>
              <a:t>S.2 </a:t>
            </a:r>
            <a:r>
              <a:rPr lang="de-DE" dirty="0"/>
              <a:t>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Bedingung, Befristung und gewillkürte Vertretung sind unzulässig (§§ 1752 II </a:t>
            </a:r>
            <a:r>
              <a:rPr lang="de-DE" dirty="0" smtClean="0"/>
              <a:t>S.2</a:t>
            </a:r>
            <a:r>
              <a:rPr lang="de-DE" dirty="0"/>
              <a:t>, 1750 II </a:t>
            </a:r>
            <a:r>
              <a:rPr lang="de-DE" dirty="0" smtClean="0"/>
              <a:t>S.1</a:t>
            </a:r>
            <a:r>
              <a:rPr lang="de-DE" dirty="0"/>
              <a:t>, III </a:t>
            </a:r>
            <a:r>
              <a:rPr lang="de-DE" dirty="0" smtClean="0"/>
              <a:t>S.1 </a:t>
            </a:r>
            <a:r>
              <a:rPr lang="de-DE" dirty="0"/>
              <a:t>BGB)</a:t>
            </a:r>
          </a:p>
        </p:txBody>
      </p:sp>
      <p:sp>
        <p:nvSpPr>
          <p:cNvPr id="12" name="Gefaltete Ecke 11"/>
          <p:cNvSpPr/>
          <p:nvPr/>
        </p:nvSpPr>
        <p:spPr>
          <a:xfrm>
            <a:off x="10671498" y="3832952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1750,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1752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60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16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Minderjährigen - Adoption</a:t>
            </a:r>
            <a:endParaRPr lang="de-DE" sz="2400" dirty="0">
              <a:effectLst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1459513" y="2140377"/>
            <a:ext cx="4029074" cy="45555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Antragsverfahren (§ 1752 I BGB)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328739" y="1638469"/>
            <a:ext cx="1800224" cy="5514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Das Verfahren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70218" y="1151258"/>
            <a:ext cx="6007665" cy="6183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Adoption Minderjähriger (Annahme an Kindesstatt) </a:t>
            </a:r>
            <a:endParaRPr lang="de-DE" sz="20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1447412" y="2667678"/>
            <a:ext cx="8170262" cy="176144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örtliche Zuständigkeit (§ 187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ausschließlich, wo der Annehmende seinen gewöhnlichen Aufenthalt hat, sonst gewöhnlicher Aufenthalt des Kindes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 Befreiung vom Eheverbot nach § 1308 I BGB: ausschließlich, wo der Verlobte seinen gewöhnlichen Aufenthalt hat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sonst AG Schöneberg </a:t>
            </a:r>
          </a:p>
        </p:txBody>
      </p:sp>
      <p:sp>
        <p:nvSpPr>
          <p:cNvPr id="16" name="Gefaltete Ecke 15"/>
          <p:cNvSpPr/>
          <p:nvPr/>
        </p:nvSpPr>
        <p:spPr>
          <a:xfrm rot="21210787">
            <a:off x="5671983" y="1827726"/>
            <a:ext cx="1085121" cy="99305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1752 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9435949" y="2794649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187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459513" y="4500872"/>
            <a:ext cx="5727100" cy="176144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Beteiligte (§ 188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Annehmende und Anzunehmende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derjenige, dessen Einwilligung ersetzt werden soll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Befreiung vom Eheverbot: die Verlobten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JA auf Antrag 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6809727" y="4692844"/>
            <a:ext cx="1213487" cy="12687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188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02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  <p:bldP spid="13" grpId="0" animBg="1"/>
      <p:bldP spid="16" grpId="0" animBg="1"/>
      <p:bldP spid="12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2340</Words>
  <Application>Microsoft Office PowerPoint</Application>
  <PresentationFormat>Breitbild</PresentationFormat>
  <Paragraphs>425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23</cp:revision>
  <dcterms:created xsi:type="dcterms:W3CDTF">2023-09-01T10:22:22Z</dcterms:created>
  <dcterms:modified xsi:type="dcterms:W3CDTF">2023-09-08T11:28:45Z</dcterms:modified>
</cp:coreProperties>
</file>