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96" r:id="rId2"/>
    <p:sldId id="257" r:id="rId3"/>
    <p:sldId id="258" r:id="rId4"/>
    <p:sldId id="260" r:id="rId5"/>
    <p:sldId id="389" r:id="rId6"/>
    <p:sldId id="372" r:id="rId7"/>
    <p:sldId id="373" r:id="rId8"/>
    <p:sldId id="374" r:id="rId9"/>
    <p:sldId id="367" r:id="rId10"/>
    <p:sldId id="361" r:id="rId11"/>
    <p:sldId id="330" r:id="rId12"/>
    <p:sldId id="332" r:id="rId13"/>
    <p:sldId id="388" r:id="rId1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3" autoAdjust="0"/>
    <p:restoredTop sz="94660"/>
  </p:normalViewPr>
  <p:slideViewPr>
    <p:cSldViewPr snapToGrid="0">
      <p:cViewPr varScale="1">
        <p:scale>
          <a:sx n="81" d="100"/>
          <a:sy n="81" d="100"/>
        </p:scale>
        <p:origin x="76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A0A4EC-4B7F-26F9-633C-336ED300D586}"/>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5AFA4080-F4DD-B352-81C6-9025037C54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59FA6C5C-EBE3-BEA3-12E6-2AACEDE0B80A}"/>
              </a:ext>
            </a:extLst>
          </p:cNvPr>
          <p:cNvSpPr>
            <a:spLocks noGrp="1"/>
          </p:cNvSpPr>
          <p:nvPr>
            <p:ph type="dt" sz="half" idx="10"/>
          </p:nvPr>
        </p:nvSpPr>
        <p:spPr/>
        <p:txBody>
          <a:bodyPr/>
          <a:lstStyle/>
          <a:p>
            <a:fld id="{B505245D-4975-4F42-86B8-0F1CCD062CA4}" type="datetimeFigureOut">
              <a:rPr lang="de-DE" smtClean="0"/>
              <a:t>05.02.2026</a:t>
            </a:fld>
            <a:endParaRPr lang="de-DE"/>
          </a:p>
        </p:txBody>
      </p:sp>
      <p:sp>
        <p:nvSpPr>
          <p:cNvPr id="5" name="Fußzeilenplatzhalter 4">
            <a:extLst>
              <a:ext uri="{FF2B5EF4-FFF2-40B4-BE49-F238E27FC236}">
                <a16:creationId xmlns:a16="http://schemas.microsoft.com/office/drawing/2014/main" id="{3309BE96-7F73-7AAC-72A3-1ACE657F074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F4860C8-66C0-8A39-F1B9-F32AA6202006}"/>
              </a:ext>
            </a:extLst>
          </p:cNvPr>
          <p:cNvSpPr>
            <a:spLocks noGrp="1"/>
          </p:cNvSpPr>
          <p:nvPr>
            <p:ph type="sldNum" sz="quarter" idx="12"/>
          </p:nvPr>
        </p:nvSpPr>
        <p:spPr/>
        <p:txBody>
          <a:bodyPr/>
          <a:lstStyle/>
          <a:p>
            <a:fld id="{D931EFB4-B040-47AE-864A-9D45616991D7}" type="slidenum">
              <a:rPr lang="de-DE" smtClean="0"/>
              <a:t>‹Nr.›</a:t>
            </a:fld>
            <a:endParaRPr lang="de-DE"/>
          </a:p>
        </p:txBody>
      </p:sp>
    </p:spTree>
    <p:extLst>
      <p:ext uri="{BB962C8B-B14F-4D97-AF65-F5344CB8AC3E}">
        <p14:creationId xmlns:p14="http://schemas.microsoft.com/office/powerpoint/2010/main" val="1227866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438555-54B3-65BF-5907-B31F2A84CB26}"/>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3971D8B-FDD6-9F98-0917-273FA93A82B5}"/>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24C928E-82FE-E275-4AF7-34E344F3BEAE}"/>
              </a:ext>
            </a:extLst>
          </p:cNvPr>
          <p:cNvSpPr>
            <a:spLocks noGrp="1"/>
          </p:cNvSpPr>
          <p:nvPr>
            <p:ph type="dt" sz="half" idx="10"/>
          </p:nvPr>
        </p:nvSpPr>
        <p:spPr/>
        <p:txBody>
          <a:bodyPr/>
          <a:lstStyle/>
          <a:p>
            <a:fld id="{B505245D-4975-4F42-86B8-0F1CCD062CA4}" type="datetimeFigureOut">
              <a:rPr lang="de-DE" smtClean="0"/>
              <a:t>05.02.2026</a:t>
            </a:fld>
            <a:endParaRPr lang="de-DE"/>
          </a:p>
        </p:txBody>
      </p:sp>
      <p:sp>
        <p:nvSpPr>
          <p:cNvPr id="5" name="Fußzeilenplatzhalter 4">
            <a:extLst>
              <a:ext uri="{FF2B5EF4-FFF2-40B4-BE49-F238E27FC236}">
                <a16:creationId xmlns:a16="http://schemas.microsoft.com/office/drawing/2014/main" id="{2F6738E0-3B7B-564A-70C4-FF50EA0EB46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CB946C1-2C72-2490-4FB6-DD607EEBB27B}"/>
              </a:ext>
            </a:extLst>
          </p:cNvPr>
          <p:cNvSpPr>
            <a:spLocks noGrp="1"/>
          </p:cNvSpPr>
          <p:nvPr>
            <p:ph type="sldNum" sz="quarter" idx="12"/>
          </p:nvPr>
        </p:nvSpPr>
        <p:spPr/>
        <p:txBody>
          <a:bodyPr/>
          <a:lstStyle/>
          <a:p>
            <a:fld id="{D931EFB4-B040-47AE-864A-9D45616991D7}" type="slidenum">
              <a:rPr lang="de-DE" smtClean="0"/>
              <a:t>‹Nr.›</a:t>
            </a:fld>
            <a:endParaRPr lang="de-DE"/>
          </a:p>
        </p:txBody>
      </p:sp>
    </p:spTree>
    <p:extLst>
      <p:ext uri="{BB962C8B-B14F-4D97-AF65-F5344CB8AC3E}">
        <p14:creationId xmlns:p14="http://schemas.microsoft.com/office/powerpoint/2010/main" val="1431751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321ECB-E1BB-E977-AC03-93D415BAE36B}"/>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46195C84-23BB-BDB6-F02E-874F1D424C5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3EC60B78-3074-CA78-DE3D-7F082A00BC2A}"/>
              </a:ext>
            </a:extLst>
          </p:cNvPr>
          <p:cNvSpPr>
            <a:spLocks noGrp="1"/>
          </p:cNvSpPr>
          <p:nvPr>
            <p:ph type="dt" sz="half" idx="10"/>
          </p:nvPr>
        </p:nvSpPr>
        <p:spPr/>
        <p:txBody>
          <a:bodyPr/>
          <a:lstStyle/>
          <a:p>
            <a:fld id="{B505245D-4975-4F42-86B8-0F1CCD062CA4}" type="datetimeFigureOut">
              <a:rPr lang="de-DE" smtClean="0"/>
              <a:t>05.02.2026</a:t>
            </a:fld>
            <a:endParaRPr lang="de-DE"/>
          </a:p>
        </p:txBody>
      </p:sp>
      <p:sp>
        <p:nvSpPr>
          <p:cNvPr id="5" name="Fußzeilenplatzhalter 4">
            <a:extLst>
              <a:ext uri="{FF2B5EF4-FFF2-40B4-BE49-F238E27FC236}">
                <a16:creationId xmlns:a16="http://schemas.microsoft.com/office/drawing/2014/main" id="{382D33F6-0CF2-1186-035D-B371B6DC75D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9C08378-5B7F-8031-7B46-9CD2BAAA91F1}"/>
              </a:ext>
            </a:extLst>
          </p:cNvPr>
          <p:cNvSpPr>
            <a:spLocks noGrp="1"/>
          </p:cNvSpPr>
          <p:nvPr>
            <p:ph type="sldNum" sz="quarter" idx="12"/>
          </p:nvPr>
        </p:nvSpPr>
        <p:spPr/>
        <p:txBody>
          <a:bodyPr/>
          <a:lstStyle/>
          <a:p>
            <a:fld id="{D931EFB4-B040-47AE-864A-9D45616991D7}" type="slidenum">
              <a:rPr lang="de-DE" smtClean="0"/>
              <a:t>‹Nr.›</a:t>
            </a:fld>
            <a:endParaRPr lang="de-DE"/>
          </a:p>
        </p:txBody>
      </p:sp>
    </p:spTree>
    <p:extLst>
      <p:ext uri="{BB962C8B-B14F-4D97-AF65-F5344CB8AC3E}">
        <p14:creationId xmlns:p14="http://schemas.microsoft.com/office/powerpoint/2010/main" val="2658221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EA0E34-0E6B-5B84-AF27-0F1A9021601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0B18F6B-122A-2E04-EEE9-585371C0B615}"/>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EACFE624-7F9E-B6A5-5509-0E2C1CF7D20A}"/>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8CA26FBE-5D1E-E9D4-BA16-7C35E0C05219}"/>
              </a:ext>
            </a:extLst>
          </p:cNvPr>
          <p:cNvSpPr>
            <a:spLocks noGrp="1"/>
          </p:cNvSpPr>
          <p:nvPr>
            <p:ph type="dt" sz="half" idx="10"/>
          </p:nvPr>
        </p:nvSpPr>
        <p:spPr/>
        <p:txBody>
          <a:bodyPr/>
          <a:lstStyle/>
          <a:p>
            <a:fld id="{B505245D-4975-4F42-86B8-0F1CCD062CA4}" type="datetimeFigureOut">
              <a:rPr lang="de-DE" smtClean="0"/>
              <a:t>05.02.2026</a:t>
            </a:fld>
            <a:endParaRPr lang="de-DE"/>
          </a:p>
        </p:txBody>
      </p:sp>
      <p:sp>
        <p:nvSpPr>
          <p:cNvPr id="6" name="Fußzeilenplatzhalter 5">
            <a:extLst>
              <a:ext uri="{FF2B5EF4-FFF2-40B4-BE49-F238E27FC236}">
                <a16:creationId xmlns:a16="http://schemas.microsoft.com/office/drawing/2014/main" id="{C56C7EC3-082B-E7E7-9615-8F2C15361E0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A49B319-286A-27C9-3DF7-E3F820CF8695}"/>
              </a:ext>
            </a:extLst>
          </p:cNvPr>
          <p:cNvSpPr>
            <a:spLocks noGrp="1"/>
          </p:cNvSpPr>
          <p:nvPr>
            <p:ph type="sldNum" sz="quarter" idx="12"/>
          </p:nvPr>
        </p:nvSpPr>
        <p:spPr/>
        <p:txBody>
          <a:bodyPr/>
          <a:lstStyle/>
          <a:p>
            <a:fld id="{D931EFB4-B040-47AE-864A-9D45616991D7}" type="slidenum">
              <a:rPr lang="de-DE" smtClean="0"/>
              <a:t>‹Nr.›</a:t>
            </a:fld>
            <a:endParaRPr lang="de-DE"/>
          </a:p>
        </p:txBody>
      </p:sp>
    </p:spTree>
    <p:extLst>
      <p:ext uri="{BB962C8B-B14F-4D97-AF65-F5344CB8AC3E}">
        <p14:creationId xmlns:p14="http://schemas.microsoft.com/office/powerpoint/2010/main" val="2464951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98AAB4-9E7C-4E36-E71F-C38D17E29C5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EFBB7172-7355-33D5-71C5-46B53E876C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FE4847F9-573D-4ED6-26E5-0C3585D98BD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34A8A516-01BB-E838-C249-E8F5E6D521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F237298F-B56B-F7F3-5279-DB6AF148C607}"/>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1B09FEC9-7FA4-0892-7690-DC196D199C2C}"/>
              </a:ext>
            </a:extLst>
          </p:cNvPr>
          <p:cNvSpPr>
            <a:spLocks noGrp="1"/>
          </p:cNvSpPr>
          <p:nvPr>
            <p:ph type="dt" sz="half" idx="10"/>
          </p:nvPr>
        </p:nvSpPr>
        <p:spPr/>
        <p:txBody>
          <a:bodyPr/>
          <a:lstStyle/>
          <a:p>
            <a:fld id="{B505245D-4975-4F42-86B8-0F1CCD062CA4}" type="datetimeFigureOut">
              <a:rPr lang="de-DE" smtClean="0"/>
              <a:t>05.02.2026</a:t>
            </a:fld>
            <a:endParaRPr lang="de-DE"/>
          </a:p>
        </p:txBody>
      </p:sp>
      <p:sp>
        <p:nvSpPr>
          <p:cNvPr id="8" name="Fußzeilenplatzhalter 7">
            <a:extLst>
              <a:ext uri="{FF2B5EF4-FFF2-40B4-BE49-F238E27FC236}">
                <a16:creationId xmlns:a16="http://schemas.microsoft.com/office/drawing/2014/main" id="{15433FF0-DE0E-1B5C-9261-E9BFC6185267}"/>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EA6BD85B-97ED-0F79-58F0-FD821479A9AA}"/>
              </a:ext>
            </a:extLst>
          </p:cNvPr>
          <p:cNvSpPr>
            <a:spLocks noGrp="1"/>
          </p:cNvSpPr>
          <p:nvPr>
            <p:ph type="sldNum" sz="quarter" idx="12"/>
          </p:nvPr>
        </p:nvSpPr>
        <p:spPr/>
        <p:txBody>
          <a:bodyPr/>
          <a:lstStyle/>
          <a:p>
            <a:fld id="{D931EFB4-B040-47AE-864A-9D45616991D7}" type="slidenum">
              <a:rPr lang="de-DE" smtClean="0"/>
              <a:t>‹Nr.›</a:t>
            </a:fld>
            <a:endParaRPr lang="de-DE"/>
          </a:p>
        </p:txBody>
      </p:sp>
    </p:spTree>
    <p:extLst>
      <p:ext uri="{BB962C8B-B14F-4D97-AF65-F5344CB8AC3E}">
        <p14:creationId xmlns:p14="http://schemas.microsoft.com/office/powerpoint/2010/main" val="2236398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AE2F8E-FA16-B9B7-0D22-533F9712B67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62EFAA36-1179-3CFF-49BF-9F8E91E6198C}"/>
              </a:ext>
            </a:extLst>
          </p:cNvPr>
          <p:cNvSpPr>
            <a:spLocks noGrp="1"/>
          </p:cNvSpPr>
          <p:nvPr>
            <p:ph type="dt" sz="half" idx="10"/>
          </p:nvPr>
        </p:nvSpPr>
        <p:spPr/>
        <p:txBody>
          <a:bodyPr/>
          <a:lstStyle/>
          <a:p>
            <a:fld id="{B505245D-4975-4F42-86B8-0F1CCD062CA4}" type="datetimeFigureOut">
              <a:rPr lang="de-DE" smtClean="0"/>
              <a:t>05.02.2026</a:t>
            </a:fld>
            <a:endParaRPr lang="de-DE"/>
          </a:p>
        </p:txBody>
      </p:sp>
      <p:sp>
        <p:nvSpPr>
          <p:cNvPr id="4" name="Fußzeilenplatzhalter 3">
            <a:extLst>
              <a:ext uri="{FF2B5EF4-FFF2-40B4-BE49-F238E27FC236}">
                <a16:creationId xmlns:a16="http://schemas.microsoft.com/office/drawing/2014/main" id="{147D728B-9188-4A06-3803-0495DC1C95F9}"/>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22E7EEC6-9C82-AE2C-3AA6-C286396430A2}"/>
              </a:ext>
            </a:extLst>
          </p:cNvPr>
          <p:cNvSpPr>
            <a:spLocks noGrp="1"/>
          </p:cNvSpPr>
          <p:nvPr>
            <p:ph type="sldNum" sz="quarter" idx="12"/>
          </p:nvPr>
        </p:nvSpPr>
        <p:spPr/>
        <p:txBody>
          <a:bodyPr/>
          <a:lstStyle/>
          <a:p>
            <a:fld id="{D931EFB4-B040-47AE-864A-9D45616991D7}" type="slidenum">
              <a:rPr lang="de-DE" smtClean="0"/>
              <a:t>‹Nr.›</a:t>
            </a:fld>
            <a:endParaRPr lang="de-DE"/>
          </a:p>
        </p:txBody>
      </p:sp>
    </p:spTree>
    <p:extLst>
      <p:ext uri="{BB962C8B-B14F-4D97-AF65-F5344CB8AC3E}">
        <p14:creationId xmlns:p14="http://schemas.microsoft.com/office/powerpoint/2010/main" val="1044855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9C25366F-0972-6AC6-D2B4-AFEED00F36C2}"/>
              </a:ext>
            </a:extLst>
          </p:cNvPr>
          <p:cNvSpPr>
            <a:spLocks noGrp="1"/>
          </p:cNvSpPr>
          <p:nvPr>
            <p:ph type="dt" sz="half" idx="10"/>
          </p:nvPr>
        </p:nvSpPr>
        <p:spPr/>
        <p:txBody>
          <a:bodyPr/>
          <a:lstStyle/>
          <a:p>
            <a:fld id="{B505245D-4975-4F42-86B8-0F1CCD062CA4}" type="datetimeFigureOut">
              <a:rPr lang="de-DE" smtClean="0"/>
              <a:t>05.02.2026</a:t>
            </a:fld>
            <a:endParaRPr lang="de-DE"/>
          </a:p>
        </p:txBody>
      </p:sp>
      <p:sp>
        <p:nvSpPr>
          <p:cNvPr id="3" name="Fußzeilenplatzhalter 2">
            <a:extLst>
              <a:ext uri="{FF2B5EF4-FFF2-40B4-BE49-F238E27FC236}">
                <a16:creationId xmlns:a16="http://schemas.microsoft.com/office/drawing/2014/main" id="{DDE57FC8-C561-CFD2-C58C-3607BDCE02CF}"/>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AABA4126-CCBE-1B5F-FE4D-920DDAD3BF24}"/>
              </a:ext>
            </a:extLst>
          </p:cNvPr>
          <p:cNvSpPr>
            <a:spLocks noGrp="1"/>
          </p:cNvSpPr>
          <p:nvPr>
            <p:ph type="sldNum" sz="quarter" idx="12"/>
          </p:nvPr>
        </p:nvSpPr>
        <p:spPr/>
        <p:txBody>
          <a:bodyPr/>
          <a:lstStyle/>
          <a:p>
            <a:fld id="{D931EFB4-B040-47AE-864A-9D45616991D7}" type="slidenum">
              <a:rPr lang="de-DE" smtClean="0"/>
              <a:t>‹Nr.›</a:t>
            </a:fld>
            <a:endParaRPr lang="de-DE"/>
          </a:p>
        </p:txBody>
      </p:sp>
    </p:spTree>
    <p:extLst>
      <p:ext uri="{BB962C8B-B14F-4D97-AF65-F5344CB8AC3E}">
        <p14:creationId xmlns:p14="http://schemas.microsoft.com/office/powerpoint/2010/main" val="4097460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0391C0-3AF6-635F-2DAC-C35D17E91FB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E59EBE92-8B7A-AC72-D9DB-A61D02BF42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223F73DD-6045-BFCC-3962-F523DDA40D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81EBAF0-9493-E9EB-A744-EEF9B2FC4E44}"/>
              </a:ext>
            </a:extLst>
          </p:cNvPr>
          <p:cNvSpPr>
            <a:spLocks noGrp="1"/>
          </p:cNvSpPr>
          <p:nvPr>
            <p:ph type="dt" sz="half" idx="10"/>
          </p:nvPr>
        </p:nvSpPr>
        <p:spPr/>
        <p:txBody>
          <a:bodyPr/>
          <a:lstStyle/>
          <a:p>
            <a:fld id="{B505245D-4975-4F42-86B8-0F1CCD062CA4}" type="datetimeFigureOut">
              <a:rPr lang="de-DE" smtClean="0"/>
              <a:t>05.02.2026</a:t>
            </a:fld>
            <a:endParaRPr lang="de-DE"/>
          </a:p>
        </p:txBody>
      </p:sp>
      <p:sp>
        <p:nvSpPr>
          <p:cNvPr id="6" name="Fußzeilenplatzhalter 5">
            <a:extLst>
              <a:ext uri="{FF2B5EF4-FFF2-40B4-BE49-F238E27FC236}">
                <a16:creationId xmlns:a16="http://schemas.microsoft.com/office/drawing/2014/main" id="{8AED0371-1E0F-B22F-DC83-512A65A8B14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AE9BC23-4096-470A-99BF-23800212E67C}"/>
              </a:ext>
            </a:extLst>
          </p:cNvPr>
          <p:cNvSpPr>
            <a:spLocks noGrp="1"/>
          </p:cNvSpPr>
          <p:nvPr>
            <p:ph type="sldNum" sz="quarter" idx="12"/>
          </p:nvPr>
        </p:nvSpPr>
        <p:spPr/>
        <p:txBody>
          <a:bodyPr/>
          <a:lstStyle/>
          <a:p>
            <a:fld id="{D931EFB4-B040-47AE-864A-9D45616991D7}" type="slidenum">
              <a:rPr lang="de-DE" smtClean="0"/>
              <a:t>‹Nr.›</a:t>
            </a:fld>
            <a:endParaRPr lang="de-DE"/>
          </a:p>
        </p:txBody>
      </p:sp>
    </p:spTree>
    <p:extLst>
      <p:ext uri="{BB962C8B-B14F-4D97-AF65-F5344CB8AC3E}">
        <p14:creationId xmlns:p14="http://schemas.microsoft.com/office/powerpoint/2010/main" val="3561996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7B6E38-737E-6B61-58C0-589FF852329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9AA4A7C5-9B25-B3BD-655C-0325E81834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4D241E1-48DF-C8C8-16A8-7DB135637F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6109226-4480-6802-8E36-AD8F98829DB4}"/>
              </a:ext>
            </a:extLst>
          </p:cNvPr>
          <p:cNvSpPr>
            <a:spLocks noGrp="1"/>
          </p:cNvSpPr>
          <p:nvPr>
            <p:ph type="dt" sz="half" idx="10"/>
          </p:nvPr>
        </p:nvSpPr>
        <p:spPr/>
        <p:txBody>
          <a:bodyPr/>
          <a:lstStyle/>
          <a:p>
            <a:fld id="{B505245D-4975-4F42-86B8-0F1CCD062CA4}" type="datetimeFigureOut">
              <a:rPr lang="de-DE" smtClean="0"/>
              <a:t>05.02.2026</a:t>
            </a:fld>
            <a:endParaRPr lang="de-DE"/>
          </a:p>
        </p:txBody>
      </p:sp>
      <p:sp>
        <p:nvSpPr>
          <p:cNvPr id="6" name="Fußzeilenplatzhalter 5">
            <a:extLst>
              <a:ext uri="{FF2B5EF4-FFF2-40B4-BE49-F238E27FC236}">
                <a16:creationId xmlns:a16="http://schemas.microsoft.com/office/drawing/2014/main" id="{364647CE-3913-8DEB-2C30-84673ED785F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85773D5-D3A7-30F6-2BC8-20EC9DE5F9D0}"/>
              </a:ext>
            </a:extLst>
          </p:cNvPr>
          <p:cNvSpPr>
            <a:spLocks noGrp="1"/>
          </p:cNvSpPr>
          <p:nvPr>
            <p:ph type="sldNum" sz="quarter" idx="12"/>
          </p:nvPr>
        </p:nvSpPr>
        <p:spPr/>
        <p:txBody>
          <a:bodyPr/>
          <a:lstStyle/>
          <a:p>
            <a:fld id="{D931EFB4-B040-47AE-864A-9D45616991D7}" type="slidenum">
              <a:rPr lang="de-DE" smtClean="0"/>
              <a:t>‹Nr.›</a:t>
            </a:fld>
            <a:endParaRPr lang="de-DE"/>
          </a:p>
        </p:txBody>
      </p:sp>
    </p:spTree>
    <p:extLst>
      <p:ext uri="{BB962C8B-B14F-4D97-AF65-F5344CB8AC3E}">
        <p14:creationId xmlns:p14="http://schemas.microsoft.com/office/powerpoint/2010/main" val="425719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1AEDDE-9F8F-254B-B266-1E73D70E8CD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3F201BD8-FDDA-5EA2-D336-DA20903E1E38}"/>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7B6AD71-74CD-08BA-E44A-8CD7CBABA2D1}"/>
              </a:ext>
            </a:extLst>
          </p:cNvPr>
          <p:cNvSpPr>
            <a:spLocks noGrp="1"/>
          </p:cNvSpPr>
          <p:nvPr>
            <p:ph type="dt" sz="half" idx="10"/>
          </p:nvPr>
        </p:nvSpPr>
        <p:spPr/>
        <p:txBody>
          <a:bodyPr/>
          <a:lstStyle/>
          <a:p>
            <a:fld id="{B505245D-4975-4F42-86B8-0F1CCD062CA4}" type="datetimeFigureOut">
              <a:rPr lang="de-DE" smtClean="0"/>
              <a:t>05.02.2026</a:t>
            </a:fld>
            <a:endParaRPr lang="de-DE"/>
          </a:p>
        </p:txBody>
      </p:sp>
      <p:sp>
        <p:nvSpPr>
          <p:cNvPr id="5" name="Fußzeilenplatzhalter 4">
            <a:extLst>
              <a:ext uri="{FF2B5EF4-FFF2-40B4-BE49-F238E27FC236}">
                <a16:creationId xmlns:a16="http://schemas.microsoft.com/office/drawing/2014/main" id="{810D08CC-3443-5077-4E14-BC246D9C3E2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8C7026B-F8A5-95BF-C383-16DB6FB642A6}"/>
              </a:ext>
            </a:extLst>
          </p:cNvPr>
          <p:cNvSpPr>
            <a:spLocks noGrp="1"/>
          </p:cNvSpPr>
          <p:nvPr>
            <p:ph type="sldNum" sz="quarter" idx="12"/>
          </p:nvPr>
        </p:nvSpPr>
        <p:spPr/>
        <p:txBody>
          <a:bodyPr/>
          <a:lstStyle/>
          <a:p>
            <a:fld id="{D931EFB4-B040-47AE-864A-9D45616991D7}" type="slidenum">
              <a:rPr lang="de-DE" smtClean="0"/>
              <a:t>‹Nr.›</a:t>
            </a:fld>
            <a:endParaRPr lang="de-DE"/>
          </a:p>
        </p:txBody>
      </p:sp>
    </p:spTree>
    <p:extLst>
      <p:ext uri="{BB962C8B-B14F-4D97-AF65-F5344CB8AC3E}">
        <p14:creationId xmlns:p14="http://schemas.microsoft.com/office/powerpoint/2010/main" val="2429391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CD58E076-516B-1996-1303-BF5D652D4127}"/>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0DA83416-0752-D142-D370-23F049DD0A17}"/>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43F7F0B-75DD-1BB1-50E9-AB7D81EB49E9}"/>
              </a:ext>
            </a:extLst>
          </p:cNvPr>
          <p:cNvSpPr>
            <a:spLocks noGrp="1"/>
          </p:cNvSpPr>
          <p:nvPr>
            <p:ph type="dt" sz="half" idx="10"/>
          </p:nvPr>
        </p:nvSpPr>
        <p:spPr/>
        <p:txBody>
          <a:bodyPr/>
          <a:lstStyle/>
          <a:p>
            <a:fld id="{B505245D-4975-4F42-86B8-0F1CCD062CA4}" type="datetimeFigureOut">
              <a:rPr lang="de-DE" smtClean="0"/>
              <a:t>05.02.2026</a:t>
            </a:fld>
            <a:endParaRPr lang="de-DE"/>
          </a:p>
        </p:txBody>
      </p:sp>
      <p:sp>
        <p:nvSpPr>
          <p:cNvPr id="5" name="Fußzeilenplatzhalter 4">
            <a:extLst>
              <a:ext uri="{FF2B5EF4-FFF2-40B4-BE49-F238E27FC236}">
                <a16:creationId xmlns:a16="http://schemas.microsoft.com/office/drawing/2014/main" id="{79AC0EAF-FB01-E631-5C80-4AB6EDA3B38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D10D59D-B565-9401-1C2F-B1058B81F2D2}"/>
              </a:ext>
            </a:extLst>
          </p:cNvPr>
          <p:cNvSpPr>
            <a:spLocks noGrp="1"/>
          </p:cNvSpPr>
          <p:nvPr>
            <p:ph type="sldNum" sz="quarter" idx="12"/>
          </p:nvPr>
        </p:nvSpPr>
        <p:spPr/>
        <p:txBody>
          <a:bodyPr/>
          <a:lstStyle/>
          <a:p>
            <a:fld id="{D931EFB4-B040-47AE-864A-9D45616991D7}" type="slidenum">
              <a:rPr lang="de-DE" smtClean="0"/>
              <a:t>‹Nr.›</a:t>
            </a:fld>
            <a:endParaRPr lang="de-DE"/>
          </a:p>
        </p:txBody>
      </p:sp>
    </p:spTree>
    <p:extLst>
      <p:ext uri="{BB962C8B-B14F-4D97-AF65-F5344CB8AC3E}">
        <p14:creationId xmlns:p14="http://schemas.microsoft.com/office/powerpoint/2010/main" val="232884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2FFF372D-53DC-605F-0B4A-43E5BBF050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22F6F450-B1EA-B650-ECD8-1749368A4D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B4FF5FC-2D34-1123-5E2E-F43B4F9A5E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505245D-4975-4F42-86B8-0F1CCD062CA4}" type="datetimeFigureOut">
              <a:rPr lang="de-DE" smtClean="0"/>
              <a:t>05.02.2026</a:t>
            </a:fld>
            <a:endParaRPr lang="de-DE"/>
          </a:p>
        </p:txBody>
      </p:sp>
      <p:sp>
        <p:nvSpPr>
          <p:cNvPr id="5" name="Fußzeilenplatzhalter 4">
            <a:extLst>
              <a:ext uri="{FF2B5EF4-FFF2-40B4-BE49-F238E27FC236}">
                <a16:creationId xmlns:a16="http://schemas.microsoft.com/office/drawing/2014/main" id="{D1D56839-66FD-72E9-AE83-75662691EB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984AA5E8-0A42-9883-CB2D-E30BDFBD0C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931EFB4-B040-47AE-864A-9D45616991D7}" type="slidenum">
              <a:rPr lang="de-DE" smtClean="0"/>
              <a:t>‹Nr.›</a:t>
            </a:fld>
            <a:endParaRPr lang="de-DE"/>
          </a:p>
        </p:txBody>
      </p:sp>
    </p:spTree>
    <p:extLst>
      <p:ext uri="{BB962C8B-B14F-4D97-AF65-F5344CB8AC3E}">
        <p14:creationId xmlns:p14="http://schemas.microsoft.com/office/powerpoint/2010/main" val="2554620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7.xml"/><Relationship Id="rId5" Type="http://schemas.openxmlformats.org/officeDocument/2006/relationships/image" Target="../media/image8.emf"/><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emf"/><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7.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emf"/></Relationships>
</file>

<file path=ppt/slides/_rels/slide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7.xml"/><Relationship Id="rId4" Type="http://schemas.openxmlformats.org/officeDocument/2006/relationships/image" Target="../media/image21.emf"/></Relationships>
</file>

<file path=ppt/slides/_rels/slide11.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png"/><Relationship Id="rId7" Type="http://schemas.openxmlformats.org/officeDocument/2006/relationships/image" Target="../media/image27.jpe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 Id="rId5" Type="http://schemas.openxmlformats.org/officeDocument/2006/relationships/image" Target="../media/image29.jpe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10214" y="196348"/>
            <a:ext cx="10515600" cy="1325563"/>
          </a:xfrm>
        </p:spPr>
        <p:txBody>
          <a:bodyPr/>
          <a:lstStyle/>
          <a:p>
            <a:pPr algn="ctr"/>
            <a:r>
              <a:rPr lang="de-DE" sz="6000" b="1" u="sng" dirty="0" err="1"/>
              <a:t>eIP</a:t>
            </a:r>
            <a:r>
              <a:rPr lang="de-DE" sz="6000" b="1" u="sng" dirty="0"/>
              <a:t> – Einführung</a:t>
            </a:r>
          </a:p>
        </p:txBody>
      </p:sp>
      <p:pic>
        <p:nvPicPr>
          <p:cNvPr id="3" name="Grafik 2">
            <a:extLst>
              <a:ext uri="{FF2B5EF4-FFF2-40B4-BE49-F238E27FC236}">
                <a16:creationId xmlns:a16="http://schemas.microsoft.com/office/drawing/2014/main" id="{77F172FD-93B6-4073-8169-2FDC3A93CAD6}"/>
              </a:ext>
            </a:extLst>
          </p:cNvPr>
          <p:cNvPicPr>
            <a:picLocks noChangeAspect="1"/>
          </p:cNvPicPr>
          <p:nvPr/>
        </p:nvPicPr>
        <p:blipFill rotWithShape="1">
          <a:blip r:embed="rId2"/>
          <a:srcRect l="4174" t="6298" r="11052" b="7661"/>
          <a:stretch/>
        </p:blipFill>
        <p:spPr>
          <a:xfrm>
            <a:off x="2185261" y="1521910"/>
            <a:ext cx="6710765" cy="3724265"/>
          </a:xfrm>
          <a:prstGeom prst="rect">
            <a:avLst/>
          </a:prstGeom>
        </p:spPr>
      </p:pic>
      <p:sp>
        <p:nvSpPr>
          <p:cNvPr id="4" name="Rechteck 3">
            <a:extLst>
              <a:ext uri="{FF2B5EF4-FFF2-40B4-BE49-F238E27FC236}">
                <a16:creationId xmlns:a16="http://schemas.microsoft.com/office/drawing/2014/main" id="{0B2F0CF5-8C80-43AD-8515-448873C1B7C7}"/>
              </a:ext>
            </a:extLst>
          </p:cNvPr>
          <p:cNvSpPr/>
          <p:nvPr/>
        </p:nvSpPr>
        <p:spPr>
          <a:xfrm>
            <a:off x="3133694" y="5654320"/>
            <a:ext cx="4868640" cy="461665"/>
          </a:xfrm>
          <a:prstGeom prst="rect">
            <a:avLst/>
          </a:prstGeom>
        </p:spPr>
        <p:txBody>
          <a:bodyPr wrap="none">
            <a:spAutoFit/>
          </a:bodyPr>
          <a:lstStyle/>
          <a:p>
            <a:r>
              <a:rPr lang="de-DE" sz="2400" b="1" dirty="0">
                <a:latin typeface="Arial" panose="020B0604020202020204" pitchFamily="34" charset="0"/>
                <a:cs typeface="Arial" panose="020B0604020202020204" pitchFamily="34" charset="0"/>
              </a:rPr>
              <a:t>elektronische Integrationsportal</a:t>
            </a:r>
            <a:endParaRPr lang="de-DE" sz="2400" b="1" dirty="0"/>
          </a:p>
        </p:txBody>
      </p:sp>
    </p:spTree>
    <p:extLst>
      <p:ext uri="{BB962C8B-B14F-4D97-AF65-F5344CB8AC3E}">
        <p14:creationId xmlns:p14="http://schemas.microsoft.com/office/powerpoint/2010/main" val="31879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37A76CC8-2ADE-46EF-BBB9-ACF263755D69}"/>
              </a:ext>
            </a:extLst>
          </p:cNvPr>
          <p:cNvSpPr/>
          <p:nvPr/>
        </p:nvSpPr>
        <p:spPr>
          <a:xfrm>
            <a:off x="667383" y="1300511"/>
            <a:ext cx="11119556" cy="3970318"/>
          </a:xfrm>
          <a:prstGeom prst="rect">
            <a:avLst/>
          </a:prstGeom>
        </p:spPr>
        <p:txBody>
          <a:bodyPr wrap="square">
            <a:spAutoFit/>
          </a:bodyPr>
          <a:lstStyle/>
          <a:p>
            <a:r>
              <a:rPr lang="de-DE" sz="2800" dirty="0">
                <a:cs typeface="Arial" panose="020B0604020202020204" pitchFamily="34" charset="0"/>
              </a:rPr>
              <a:t>Das elektronische Integrationsportal, im Folgenden = </a:t>
            </a:r>
            <a:r>
              <a:rPr lang="de-DE" sz="2800" dirty="0" err="1">
                <a:cs typeface="Arial" panose="020B0604020202020204" pitchFamily="34" charset="0"/>
              </a:rPr>
              <a:t>eIP</a:t>
            </a:r>
            <a:r>
              <a:rPr lang="de-DE" sz="2800" dirty="0">
                <a:cs typeface="Arial" panose="020B0604020202020204" pitchFamily="34" charset="0"/>
              </a:rPr>
              <a:t>, </a:t>
            </a:r>
            <a:br>
              <a:rPr lang="de-DE" sz="2800" dirty="0">
                <a:cs typeface="Arial" panose="020B0604020202020204" pitchFamily="34" charset="0"/>
              </a:rPr>
            </a:br>
            <a:r>
              <a:rPr lang="de-DE" sz="2800" dirty="0">
                <a:cs typeface="Arial" panose="020B0604020202020204" pitchFamily="34" charset="0"/>
              </a:rPr>
              <a:t>vereint die elektronische Akte, den elektronischen Rechtsverkehr (</a:t>
            </a:r>
            <a:r>
              <a:rPr lang="de-DE" sz="2800" dirty="0" err="1">
                <a:cs typeface="Arial" panose="020B0604020202020204" pitchFamily="34" charset="0"/>
              </a:rPr>
              <a:t>eRV</a:t>
            </a:r>
            <a:r>
              <a:rPr lang="de-DE" sz="2800" dirty="0">
                <a:cs typeface="Arial" panose="020B0604020202020204" pitchFamily="34" charset="0"/>
              </a:rPr>
              <a:t>), </a:t>
            </a:r>
            <a:br>
              <a:rPr lang="de-DE" sz="2800" dirty="0">
                <a:cs typeface="Arial" panose="020B0604020202020204" pitchFamily="34" charset="0"/>
              </a:rPr>
            </a:br>
            <a:r>
              <a:rPr lang="de-DE" sz="2800" dirty="0">
                <a:cs typeface="Arial" panose="020B0604020202020204" pitchFamily="34" charset="0"/>
              </a:rPr>
              <a:t>das jeweilige Fachverfahren und das Textsystem in einer einheitlichen Benutzeroberfläche. Das Programm </a:t>
            </a:r>
            <a:r>
              <a:rPr lang="de-DE" sz="2800" dirty="0" err="1">
                <a:cs typeface="Arial" panose="020B0604020202020204" pitchFamily="34" charset="0"/>
              </a:rPr>
              <a:t>eIP</a:t>
            </a:r>
            <a:r>
              <a:rPr lang="de-DE" sz="2800" dirty="0">
                <a:cs typeface="Arial" panose="020B0604020202020204" pitchFamily="34" charset="0"/>
              </a:rPr>
              <a:t> ermöglicht so das ergonomische Zusammenspiel der einzelnen Komponenten sowie eine elektronische Akten- und Vorgangsbearbeitung. </a:t>
            </a:r>
            <a:br>
              <a:rPr lang="de-DE" sz="2800" dirty="0">
                <a:cs typeface="Arial" panose="020B0604020202020204" pitchFamily="34" charset="0"/>
              </a:rPr>
            </a:br>
            <a:r>
              <a:rPr lang="de-DE" sz="2800" dirty="0">
                <a:cs typeface="Arial" panose="020B0604020202020204" pitchFamily="34" charset="0"/>
              </a:rPr>
              <a:t>Darüber hinaus bietet </a:t>
            </a:r>
            <a:r>
              <a:rPr lang="de-DE" sz="2800" dirty="0" err="1">
                <a:cs typeface="Arial" panose="020B0604020202020204" pitchFamily="34" charset="0"/>
              </a:rPr>
              <a:t>eIP</a:t>
            </a:r>
            <a:r>
              <a:rPr lang="de-DE" sz="2800" dirty="0">
                <a:cs typeface="Arial" panose="020B0604020202020204" pitchFamily="34" charset="0"/>
              </a:rPr>
              <a:t> die Integration von Webdiensten (z.B. Beck-Online, Juris, Google) sowie Microsoft-Office</a:t>
            </a:r>
          </a:p>
          <a:p>
            <a:r>
              <a:rPr lang="de-DE" sz="2800" dirty="0">
                <a:cs typeface="Arial" panose="020B0604020202020204" pitchFamily="34" charset="0"/>
              </a:rPr>
              <a:t>Anwendungen (MS-Word, MS-Excel etc.). </a:t>
            </a:r>
          </a:p>
        </p:txBody>
      </p:sp>
      <p:sp>
        <p:nvSpPr>
          <p:cNvPr id="3" name="Rechteck 2">
            <a:extLst>
              <a:ext uri="{FF2B5EF4-FFF2-40B4-BE49-F238E27FC236}">
                <a16:creationId xmlns:a16="http://schemas.microsoft.com/office/drawing/2014/main" id="{D58690D4-11E3-479C-B134-A75EAA838DEA}"/>
              </a:ext>
            </a:extLst>
          </p:cNvPr>
          <p:cNvSpPr/>
          <p:nvPr/>
        </p:nvSpPr>
        <p:spPr>
          <a:xfrm>
            <a:off x="3903476" y="377147"/>
            <a:ext cx="776175" cy="646331"/>
          </a:xfrm>
          <a:prstGeom prst="rect">
            <a:avLst/>
          </a:prstGeom>
        </p:spPr>
        <p:txBody>
          <a:bodyPr wrap="none">
            <a:spAutoFit/>
          </a:bodyPr>
          <a:lstStyle/>
          <a:p>
            <a:r>
              <a:rPr lang="de-DE" sz="3600" b="1" u="sng" dirty="0" err="1"/>
              <a:t>elP</a:t>
            </a:r>
            <a:endParaRPr lang="de-DE" sz="3600" b="1" u="sng" dirty="0"/>
          </a:p>
        </p:txBody>
      </p:sp>
      <p:pic>
        <p:nvPicPr>
          <p:cNvPr id="4" name="Grafik 3">
            <a:extLst>
              <a:ext uri="{FF2B5EF4-FFF2-40B4-BE49-F238E27FC236}">
                <a16:creationId xmlns:a16="http://schemas.microsoft.com/office/drawing/2014/main" id="{2E5681D3-9F73-4B31-8837-D18D748F8526}"/>
              </a:ext>
            </a:extLst>
          </p:cNvPr>
          <p:cNvPicPr>
            <a:picLocks noChangeAspect="1"/>
          </p:cNvPicPr>
          <p:nvPr/>
        </p:nvPicPr>
        <p:blipFill>
          <a:blip r:embed="rId2"/>
          <a:stretch>
            <a:fillRect/>
          </a:stretch>
        </p:blipFill>
        <p:spPr>
          <a:xfrm>
            <a:off x="4890758" y="416673"/>
            <a:ext cx="481263" cy="567277"/>
          </a:xfrm>
          <a:prstGeom prst="rect">
            <a:avLst/>
          </a:prstGeom>
        </p:spPr>
      </p:pic>
    </p:spTree>
    <p:extLst>
      <p:ext uri="{BB962C8B-B14F-4D97-AF65-F5344CB8AC3E}">
        <p14:creationId xmlns:p14="http://schemas.microsoft.com/office/powerpoint/2010/main" val="1048075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B1FEE361-AE7A-41F8-ADA2-B2B912CD0889}"/>
              </a:ext>
            </a:extLst>
          </p:cNvPr>
          <p:cNvSpPr/>
          <p:nvPr/>
        </p:nvSpPr>
        <p:spPr>
          <a:xfrm>
            <a:off x="1072445" y="1503986"/>
            <a:ext cx="11119555" cy="3046988"/>
          </a:xfrm>
          <a:prstGeom prst="rect">
            <a:avLst/>
          </a:prstGeom>
        </p:spPr>
        <p:txBody>
          <a:bodyPr wrap="square">
            <a:spAutoFit/>
          </a:bodyPr>
          <a:lstStyle/>
          <a:p>
            <a:r>
              <a:rPr lang="de-DE" sz="3200" dirty="0">
                <a:cs typeface="Arial" panose="020B0604020202020204" pitchFamily="34" charset="0"/>
              </a:rPr>
              <a:t>Die elektronische Akte, im Folgenden =</a:t>
            </a:r>
          </a:p>
          <a:p>
            <a:r>
              <a:rPr lang="de-DE" sz="3200" dirty="0">
                <a:cs typeface="Arial" panose="020B0604020202020204" pitchFamily="34" charset="0"/>
              </a:rPr>
              <a:t>eAkte, ist die elektronische Form der Papierakte, </a:t>
            </a:r>
          </a:p>
          <a:p>
            <a:r>
              <a:rPr lang="de-DE" sz="3200" dirty="0">
                <a:cs typeface="Arial" panose="020B0604020202020204" pitchFamily="34" charset="0"/>
              </a:rPr>
              <a:t>die alle Funktionalitäten der Aktenansicht sowie </a:t>
            </a:r>
            <a:br>
              <a:rPr lang="de-DE" sz="3200" dirty="0">
                <a:cs typeface="Arial" panose="020B0604020202020204" pitchFamily="34" charset="0"/>
              </a:rPr>
            </a:br>
            <a:r>
              <a:rPr lang="de-DE" sz="3200" dirty="0">
                <a:cs typeface="Arial" panose="020B0604020202020204" pitchFamily="34" charset="0"/>
              </a:rPr>
              <a:t>der Aktenbearbeitung umfasst. </a:t>
            </a:r>
          </a:p>
          <a:p>
            <a:r>
              <a:rPr lang="de-DE" sz="3200" dirty="0">
                <a:cs typeface="Arial" panose="020B0604020202020204" pitchFamily="34" charset="0"/>
              </a:rPr>
              <a:t>Die eAkte und alle darin befindlichen Dokumente </a:t>
            </a:r>
          </a:p>
          <a:p>
            <a:r>
              <a:rPr lang="de-DE" sz="3200" dirty="0">
                <a:cs typeface="Arial" panose="020B0604020202020204" pitchFamily="34" charset="0"/>
              </a:rPr>
              <a:t>stehen jedem/r Bearbeiter/in gleichzeitig zur Verfügung.</a:t>
            </a:r>
          </a:p>
        </p:txBody>
      </p:sp>
      <p:sp>
        <p:nvSpPr>
          <p:cNvPr id="3" name="Rechteck 2">
            <a:extLst>
              <a:ext uri="{FF2B5EF4-FFF2-40B4-BE49-F238E27FC236}">
                <a16:creationId xmlns:a16="http://schemas.microsoft.com/office/drawing/2014/main" id="{DDC065A1-A9DC-4F64-A022-75BF5F182BAC}"/>
              </a:ext>
            </a:extLst>
          </p:cNvPr>
          <p:cNvSpPr/>
          <p:nvPr/>
        </p:nvSpPr>
        <p:spPr>
          <a:xfrm>
            <a:off x="3806368" y="423643"/>
            <a:ext cx="776175" cy="646331"/>
          </a:xfrm>
          <a:prstGeom prst="rect">
            <a:avLst/>
          </a:prstGeom>
        </p:spPr>
        <p:txBody>
          <a:bodyPr wrap="none">
            <a:spAutoFit/>
          </a:bodyPr>
          <a:lstStyle/>
          <a:p>
            <a:r>
              <a:rPr lang="de-DE" sz="3600" b="1" u="sng" dirty="0" err="1"/>
              <a:t>elP</a:t>
            </a:r>
            <a:endParaRPr lang="de-DE" sz="3600" b="1" u="sng" dirty="0"/>
          </a:p>
        </p:txBody>
      </p:sp>
      <p:pic>
        <p:nvPicPr>
          <p:cNvPr id="4" name="Grafik 3">
            <a:extLst>
              <a:ext uri="{FF2B5EF4-FFF2-40B4-BE49-F238E27FC236}">
                <a16:creationId xmlns:a16="http://schemas.microsoft.com/office/drawing/2014/main" id="{CBA5C994-3723-43D8-8BFC-EB690E18E119}"/>
              </a:ext>
            </a:extLst>
          </p:cNvPr>
          <p:cNvPicPr>
            <a:picLocks noChangeAspect="1"/>
          </p:cNvPicPr>
          <p:nvPr/>
        </p:nvPicPr>
        <p:blipFill>
          <a:blip r:embed="rId2"/>
          <a:stretch>
            <a:fillRect/>
          </a:stretch>
        </p:blipFill>
        <p:spPr>
          <a:xfrm>
            <a:off x="4965549" y="436065"/>
            <a:ext cx="481263" cy="567277"/>
          </a:xfrm>
          <a:prstGeom prst="rect">
            <a:avLst/>
          </a:prstGeom>
        </p:spPr>
      </p:pic>
    </p:spTree>
    <p:extLst>
      <p:ext uri="{BB962C8B-B14F-4D97-AF65-F5344CB8AC3E}">
        <p14:creationId xmlns:p14="http://schemas.microsoft.com/office/powerpoint/2010/main" val="3747001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3EA5D55B-94B4-4A27-9634-44898E11541F}"/>
              </a:ext>
            </a:extLst>
          </p:cNvPr>
          <p:cNvPicPr/>
          <p:nvPr/>
        </p:nvPicPr>
        <p:blipFill>
          <a:blip r:embed="rId2"/>
          <a:stretch>
            <a:fillRect/>
          </a:stretch>
        </p:blipFill>
        <p:spPr>
          <a:xfrm>
            <a:off x="0" y="256032"/>
            <a:ext cx="12057888" cy="6425184"/>
          </a:xfrm>
          <a:prstGeom prst="rect">
            <a:avLst/>
          </a:prstGeom>
        </p:spPr>
      </p:pic>
    </p:spTree>
    <p:extLst>
      <p:ext uri="{BB962C8B-B14F-4D97-AF65-F5344CB8AC3E}">
        <p14:creationId xmlns:p14="http://schemas.microsoft.com/office/powerpoint/2010/main" val="342624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75CDF162-FDBD-47F6-82E1-E9CFD950B197}"/>
              </a:ext>
            </a:extLst>
          </p:cNvPr>
          <p:cNvPicPr/>
          <p:nvPr/>
        </p:nvPicPr>
        <p:blipFill>
          <a:blip r:embed="rId2"/>
          <a:stretch>
            <a:fillRect/>
          </a:stretch>
        </p:blipFill>
        <p:spPr>
          <a:xfrm>
            <a:off x="1190693" y="1819275"/>
            <a:ext cx="9072245" cy="3219450"/>
          </a:xfrm>
          <a:prstGeom prst="rect">
            <a:avLst/>
          </a:prstGeom>
        </p:spPr>
      </p:pic>
      <p:sp>
        <p:nvSpPr>
          <p:cNvPr id="5" name="Rechteck 4">
            <a:extLst>
              <a:ext uri="{FF2B5EF4-FFF2-40B4-BE49-F238E27FC236}">
                <a16:creationId xmlns:a16="http://schemas.microsoft.com/office/drawing/2014/main" id="{7FD72F83-6C59-4E2F-8FA5-5C1BB8221172}"/>
              </a:ext>
            </a:extLst>
          </p:cNvPr>
          <p:cNvSpPr/>
          <p:nvPr/>
        </p:nvSpPr>
        <p:spPr>
          <a:xfrm>
            <a:off x="1190693" y="627331"/>
            <a:ext cx="9332496" cy="830997"/>
          </a:xfrm>
          <a:prstGeom prst="rect">
            <a:avLst/>
          </a:prstGeom>
        </p:spPr>
        <p:txBody>
          <a:bodyPr wrap="square">
            <a:spAutoFit/>
          </a:bodyPr>
          <a:lstStyle/>
          <a:p>
            <a:r>
              <a:rPr lang="de-DE" sz="2400" b="1" u="sng" dirty="0"/>
              <a:t>Aufgabe öffnen</a:t>
            </a:r>
            <a:r>
              <a:rPr lang="de-DE" sz="2400" u="sng" dirty="0"/>
              <a:t>: </a:t>
            </a:r>
            <a:br>
              <a:rPr lang="de-DE" sz="2400" dirty="0"/>
            </a:br>
            <a:r>
              <a:rPr lang="de-DE" sz="2400" dirty="0"/>
              <a:t>Doppelklick in die Zeile der Aufgabenliste im persönlichen Aktenbock</a:t>
            </a:r>
          </a:p>
        </p:txBody>
      </p:sp>
    </p:spTree>
    <p:extLst>
      <p:ext uri="{BB962C8B-B14F-4D97-AF65-F5344CB8AC3E}">
        <p14:creationId xmlns:p14="http://schemas.microsoft.com/office/powerpoint/2010/main" val="846729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DB8F62A4-27A0-41AB-B8FA-9DEBD73EB285}"/>
              </a:ext>
            </a:extLst>
          </p:cNvPr>
          <p:cNvSpPr/>
          <p:nvPr/>
        </p:nvSpPr>
        <p:spPr>
          <a:xfrm>
            <a:off x="677779" y="280535"/>
            <a:ext cx="11293642" cy="1446550"/>
          </a:xfrm>
          <a:prstGeom prst="rect">
            <a:avLst/>
          </a:prstGeom>
        </p:spPr>
        <p:txBody>
          <a:bodyPr wrap="square">
            <a:spAutoFit/>
          </a:bodyPr>
          <a:lstStyle/>
          <a:p>
            <a:pPr algn="ctr"/>
            <a:r>
              <a:rPr lang="de-DE" sz="2400" b="1" u="sng" dirty="0"/>
              <a:t>„Einfacher“ Ablauf der </a:t>
            </a:r>
            <a:r>
              <a:rPr lang="de-DE" sz="2400" b="1" u="sng" dirty="0" err="1"/>
              <a:t>eAkten</a:t>
            </a:r>
            <a:r>
              <a:rPr lang="de-DE" sz="2400" b="1" u="sng" dirty="0"/>
              <a:t>-Arbeit</a:t>
            </a:r>
          </a:p>
          <a:p>
            <a:pPr algn="ctr"/>
            <a:endParaRPr lang="de-DE" sz="2400" b="1" u="sng" dirty="0"/>
          </a:p>
          <a:p>
            <a:r>
              <a:rPr lang="de-DE" sz="2000" b="1" dirty="0"/>
              <a:t>a) Persönlicher Aktenbock</a:t>
            </a:r>
          </a:p>
          <a:p>
            <a:r>
              <a:rPr lang="de-DE" sz="2000" dirty="0"/>
              <a:t>Der </a:t>
            </a:r>
            <a:r>
              <a:rPr lang="de-DE" sz="2000" dirty="0" err="1"/>
              <a:t>Zutrag</a:t>
            </a:r>
            <a:r>
              <a:rPr lang="de-DE" sz="2000" dirty="0"/>
              <a:t> und Abtrag erfolgt über den Aufgabenbereich, Ihren persönlichen Aktenbock:</a:t>
            </a:r>
          </a:p>
        </p:txBody>
      </p:sp>
      <p:pic>
        <p:nvPicPr>
          <p:cNvPr id="3" name="Grafik 2">
            <a:extLst>
              <a:ext uri="{FF2B5EF4-FFF2-40B4-BE49-F238E27FC236}">
                <a16:creationId xmlns:a16="http://schemas.microsoft.com/office/drawing/2014/main" id="{D8E4E0A6-7004-4F41-A742-FE03C53E0E5D}"/>
              </a:ext>
            </a:extLst>
          </p:cNvPr>
          <p:cNvPicPr>
            <a:picLocks noChangeAspect="1"/>
          </p:cNvPicPr>
          <p:nvPr/>
        </p:nvPicPr>
        <p:blipFill>
          <a:blip r:embed="rId2"/>
          <a:stretch>
            <a:fillRect/>
          </a:stretch>
        </p:blipFill>
        <p:spPr>
          <a:xfrm>
            <a:off x="10110536" y="739255"/>
            <a:ext cx="962526" cy="986589"/>
          </a:xfrm>
          <a:prstGeom prst="rect">
            <a:avLst/>
          </a:prstGeom>
        </p:spPr>
      </p:pic>
      <p:sp>
        <p:nvSpPr>
          <p:cNvPr id="4" name="Rechteck 3">
            <a:extLst>
              <a:ext uri="{FF2B5EF4-FFF2-40B4-BE49-F238E27FC236}">
                <a16:creationId xmlns:a16="http://schemas.microsoft.com/office/drawing/2014/main" id="{6A4E7C12-4106-4F79-9E3A-435E241C3382}"/>
              </a:ext>
            </a:extLst>
          </p:cNvPr>
          <p:cNvSpPr/>
          <p:nvPr/>
        </p:nvSpPr>
        <p:spPr>
          <a:xfrm>
            <a:off x="677778" y="2056869"/>
            <a:ext cx="9914020" cy="400110"/>
          </a:xfrm>
          <a:prstGeom prst="rect">
            <a:avLst/>
          </a:prstGeom>
        </p:spPr>
        <p:txBody>
          <a:bodyPr wrap="square">
            <a:spAutoFit/>
          </a:bodyPr>
          <a:lstStyle/>
          <a:p>
            <a:r>
              <a:rPr lang="de-DE" sz="2000" b="1" dirty="0"/>
              <a:t>b) Aufgabe öffnen</a:t>
            </a:r>
            <a:r>
              <a:rPr lang="de-DE" sz="2000" dirty="0"/>
              <a:t>: Doppelklick in die Zeile der Aufgabenliste im persönlichen Aktenbock.</a:t>
            </a:r>
          </a:p>
        </p:txBody>
      </p:sp>
      <p:pic>
        <p:nvPicPr>
          <p:cNvPr id="5" name="Grafik 4">
            <a:extLst>
              <a:ext uri="{FF2B5EF4-FFF2-40B4-BE49-F238E27FC236}">
                <a16:creationId xmlns:a16="http://schemas.microsoft.com/office/drawing/2014/main" id="{1668FC81-865C-4920-A949-EB44076A133D}"/>
              </a:ext>
            </a:extLst>
          </p:cNvPr>
          <p:cNvPicPr>
            <a:picLocks noChangeAspect="1"/>
          </p:cNvPicPr>
          <p:nvPr/>
        </p:nvPicPr>
        <p:blipFill>
          <a:blip r:embed="rId3"/>
          <a:stretch>
            <a:fillRect/>
          </a:stretch>
        </p:blipFill>
        <p:spPr>
          <a:xfrm>
            <a:off x="774031" y="2647015"/>
            <a:ext cx="9914021" cy="360947"/>
          </a:xfrm>
          <a:prstGeom prst="rect">
            <a:avLst/>
          </a:prstGeom>
        </p:spPr>
      </p:pic>
      <p:sp>
        <p:nvSpPr>
          <p:cNvPr id="6" name="Rechteck 5">
            <a:extLst>
              <a:ext uri="{FF2B5EF4-FFF2-40B4-BE49-F238E27FC236}">
                <a16:creationId xmlns:a16="http://schemas.microsoft.com/office/drawing/2014/main" id="{AC94A3DD-5868-453C-85D5-9E71ABF88434}"/>
              </a:ext>
            </a:extLst>
          </p:cNvPr>
          <p:cNvSpPr/>
          <p:nvPr/>
        </p:nvSpPr>
        <p:spPr>
          <a:xfrm>
            <a:off x="677779" y="3356852"/>
            <a:ext cx="10523621" cy="1323439"/>
          </a:xfrm>
          <a:prstGeom prst="rect">
            <a:avLst/>
          </a:prstGeom>
        </p:spPr>
        <p:txBody>
          <a:bodyPr wrap="square">
            <a:spAutoFit/>
          </a:bodyPr>
          <a:lstStyle/>
          <a:p>
            <a:r>
              <a:rPr lang="de-DE" sz="2000" b="1" dirty="0"/>
              <a:t>c) Inhaltliche Arbeit in der eAkte</a:t>
            </a:r>
            <a:r>
              <a:rPr lang="de-DE" sz="2000" dirty="0"/>
              <a:t>: Entspricht der bisherigen Arbeit in der analogen Akte.</a:t>
            </a:r>
          </a:p>
          <a:p>
            <a:endParaRPr lang="de-DE" sz="2000" dirty="0"/>
          </a:p>
          <a:p>
            <a:r>
              <a:rPr lang="de-DE" sz="2000" b="1" u="sng" dirty="0">
                <a:solidFill>
                  <a:srgbClr val="FF0000"/>
                </a:solidFill>
              </a:rPr>
              <a:t>Hinweis:</a:t>
            </a:r>
            <a:r>
              <a:rPr lang="de-DE" sz="2000" dirty="0"/>
              <a:t> Statt der bisherigen handschriftlichen Markierungen und Notizen in der analogen</a:t>
            </a:r>
          </a:p>
          <a:p>
            <a:r>
              <a:rPr lang="de-DE" sz="2000" dirty="0"/>
              <a:t>Akte können Sie mit Annotationen oder Stempeln arbeiten:</a:t>
            </a:r>
          </a:p>
        </p:txBody>
      </p:sp>
      <p:pic>
        <p:nvPicPr>
          <p:cNvPr id="7" name="Grafik 6">
            <a:extLst>
              <a:ext uri="{FF2B5EF4-FFF2-40B4-BE49-F238E27FC236}">
                <a16:creationId xmlns:a16="http://schemas.microsoft.com/office/drawing/2014/main" id="{9C5B61D6-585D-4D2B-8BC6-12B3C8C9C1DF}"/>
              </a:ext>
            </a:extLst>
          </p:cNvPr>
          <p:cNvPicPr>
            <a:picLocks noChangeAspect="1"/>
          </p:cNvPicPr>
          <p:nvPr/>
        </p:nvPicPr>
        <p:blipFill>
          <a:blip r:embed="rId4"/>
          <a:stretch>
            <a:fillRect/>
          </a:stretch>
        </p:blipFill>
        <p:spPr>
          <a:xfrm>
            <a:off x="289369" y="4913130"/>
            <a:ext cx="6072686" cy="1473738"/>
          </a:xfrm>
          <a:prstGeom prst="rect">
            <a:avLst/>
          </a:prstGeom>
        </p:spPr>
      </p:pic>
      <p:pic>
        <p:nvPicPr>
          <p:cNvPr id="8" name="Grafik 7">
            <a:extLst>
              <a:ext uri="{FF2B5EF4-FFF2-40B4-BE49-F238E27FC236}">
                <a16:creationId xmlns:a16="http://schemas.microsoft.com/office/drawing/2014/main" id="{B930DD96-6A78-4DA2-8D5D-DAC81F6FA1B5}"/>
              </a:ext>
            </a:extLst>
          </p:cNvPr>
          <p:cNvPicPr>
            <a:picLocks noChangeAspect="1"/>
          </p:cNvPicPr>
          <p:nvPr/>
        </p:nvPicPr>
        <p:blipFill>
          <a:blip r:embed="rId5"/>
          <a:stretch>
            <a:fillRect/>
          </a:stretch>
        </p:blipFill>
        <p:spPr>
          <a:xfrm>
            <a:off x="7082724" y="4913130"/>
            <a:ext cx="4417019" cy="1473738"/>
          </a:xfrm>
          <a:prstGeom prst="rect">
            <a:avLst/>
          </a:prstGeom>
        </p:spPr>
      </p:pic>
    </p:spTree>
    <p:extLst>
      <p:ext uri="{BB962C8B-B14F-4D97-AF65-F5344CB8AC3E}">
        <p14:creationId xmlns:p14="http://schemas.microsoft.com/office/powerpoint/2010/main" val="456202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FCBF50FA-F4A9-44CA-8138-6F7622E83786}"/>
              </a:ext>
            </a:extLst>
          </p:cNvPr>
          <p:cNvSpPr/>
          <p:nvPr/>
        </p:nvSpPr>
        <p:spPr>
          <a:xfrm>
            <a:off x="1491637" y="475819"/>
            <a:ext cx="5855129" cy="400110"/>
          </a:xfrm>
          <a:prstGeom prst="rect">
            <a:avLst/>
          </a:prstGeom>
        </p:spPr>
        <p:txBody>
          <a:bodyPr wrap="none">
            <a:spAutoFit/>
          </a:bodyPr>
          <a:lstStyle/>
          <a:p>
            <a:r>
              <a:rPr lang="de-DE" sz="2000" b="1" dirty="0"/>
              <a:t>d) Dokument erstellen </a:t>
            </a:r>
            <a:r>
              <a:rPr lang="de-DE" sz="2000" dirty="0"/>
              <a:t>(Verfügung oder Entscheidung)</a:t>
            </a:r>
          </a:p>
        </p:txBody>
      </p:sp>
      <p:sp>
        <p:nvSpPr>
          <p:cNvPr id="3" name="Rechteck 2">
            <a:extLst>
              <a:ext uri="{FF2B5EF4-FFF2-40B4-BE49-F238E27FC236}">
                <a16:creationId xmlns:a16="http://schemas.microsoft.com/office/drawing/2014/main" id="{60BF9056-A9FE-4DDE-90AF-AE20A8A8830E}"/>
              </a:ext>
            </a:extLst>
          </p:cNvPr>
          <p:cNvSpPr/>
          <p:nvPr/>
        </p:nvSpPr>
        <p:spPr>
          <a:xfrm>
            <a:off x="1599367" y="1007665"/>
            <a:ext cx="8940296" cy="400110"/>
          </a:xfrm>
          <a:prstGeom prst="rect">
            <a:avLst/>
          </a:prstGeom>
        </p:spPr>
        <p:txBody>
          <a:bodyPr wrap="square">
            <a:spAutoFit/>
          </a:bodyPr>
          <a:lstStyle/>
          <a:p>
            <a:r>
              <a:rPr lang="de-DE" sz="2000" dirty="0"/>
              <a:t>Entweder Verfügung per Schnelltext erstellen (signiert oder unsigniert):</a:t>
            </a:r>
          </a:p>
        </p:txBody>
      </p:sp>
      <p:pic>
        <p:nvPicPr>
          <p:cNvPr id="4" name="Grafik 3">
            <a:extLst>
              <a:ext uri="{FF2B5EF4-FFF2-40B4-BE49-F238E27FC236}">
                <a16:creationId xmlns:a16="http://schemas.microsoft.com/office/drawing/2014/main" id="{F9DB968E-5D20-435A-B870-E230CB48FEAF}"/>
              </a:ext>
            </a:extLst>
          </p:cNvPr>
          <p:cNvPicPr>
            <a:picLocks noChangeAspect="1"/>
          </p:cNvPicPr>
          <p:nvPr/>
        </p:nvPicPr>
        <p:blipFill>
          <a:blip r:embed="rId2"/>
          <a:stretch>
            <a:fillRect/>
          </a:stretch>
        </p:blipFill>
        <p:spPr>
          <a:xfrm>
            <a:off x="2414336" y="1539511"/>
            <a:ext cx="5310493" cy="923330"/>
          </a:xfrm>
          <a:prstGeom prst="rect">
            <a:avLst/>
          </a:prstGeom>
        </p:spPr>
      </p:pic>
      <p:sp>
        <p:nvSpPr>
          <p:cNvPr id="5" name="Rechteck 4">
            <a:extLst>
              <a:ext uri="{FF2B5EF4-FFF2-40B4-BE49-F238E27FC236}">
                <a16:creationId xmlns:a16="http://schemas.microsoft.com/office/drawing/2014/main" id="{BA8F7A69-05FC-4894-BE32-85D64D239843}"/>
              </a:ext>
            </a:extLst>
          </p:cNvPr>
          <p:cNvSpPr/>
          <p:nvPr/>
        </p:nvSpPr>
        <p:spPr>
          <a:xfrm>
            <a:off x="1599367" y="2758447"/>
            <a:ext cx="7279938" cy="400110"/>
          </a:xfrm>
          <a:prstGeom prst="rect">
            <a:avLst/>
          </a:prstGeom>
        </p:spPr>
        <p:txBody>
          <a:bodyPr wrap="square">
            <a:spAutoFit/>
          </a:bodyPr>
          <a:lstStyle/>
          <a:p>
            <a:r>
              <a:rPr lang="de-DE" sz="2000" dirty="0"/>
              <a:t>Oder Verfügung per Stempel erstellen (nur unsigniert):</a:t>
            </a:r>
          </a:p>
        </p:txBody>
      </p:sp>
      <p:pic>
        <p:nvPicPr>
          <p:cNvPr id="6" name="Grafik 5">
            <a:extLst>
              <a:ext uri="{FF2B5EF4-FFF2-40B4-BE49-F238E27FC236}">
                <a16:creationId xmlns:a16="http://schemas.microsoft.com/office/drawing/2014/main" id="{6E22C79E-A83E-4E90-96B4-C8A7B38C6604}"/>
              </a:ext>
            </a:extLst>
          </p:cNvPr>
          <p:cNvPicPr>
            <a:picLocks noChangeAspect="1"/>
          </p:cNvPicPr>
          <p:nvPr/>
        </p:nvPicPr>
        <p:blipFill>
          <a:blip r:embed="rId3"/>
          <a:stretch>
            <a:fillRect/>
          </a:stretch>
        </p:blipFill>
        <p:spPr>
          <a:xfrm>
            <a:off x="2504850" y="3557151"/>
            <a:ext cx="5129464" cy="866274"/>
          </a:xfrm>
          <a:prstGeom prst="rect">
            <a:avLst/>
          </a:prstGeom>
        </p:spPr>
      </p:pic>
      <p:sp>
        <p:nvSpPr>
          <p:cNvPr id="7" name="Rechteck 6">
            <a:extLst>
              <a:ext uri="{FF2B5EF4-FFF2-40B4-BE49-F238E27FC236}">
                <a16:creationId xmlns:a16="http://schemas.microsoft.com/office/drawing/2014/main" id="{AE8C6088-0346-4CF1-AB79-0C1ACB31F4F5}"/>
              </a:ext>
            </a:extLst>
          </p:cNvPr>
          <p:cNvSpPr/>
          <p:nvPr/>
        </p:nvSpPr>
        <p:spPr>
          <a:xfrm>
            <a:off x="1298059" y="5117884"/>
            <a:ext cx="8940296" cy="923330"/>
          </a:xfrm>
          <a:prstGeom prst="rect">
            <a:avLst/>
          </a:prstGeom>
        </p:spPr>
        <p:txBody>
          <a:bodyPr wrap="square">
            <a:spAutoFit/>
          </a:bodyPr>
          <a:lstStyle/>
          <a:p>
            <a:r>
              <a:rPr lang="de-DE" dirty="0">
                <a:latin typeface="BerlinTypeOffice-Regular"/>
              </a:rPr>
              <a:t>z.B.:			oder:		     oder: 																		</a:t>
            </a:r>
            <a:endParaRPr lang="de-DE" dirty="0"/>
          </a:p>
        </p:txBody>
      </p:sp>
      <p:pic>
        <p:nvPicPr>
          <p:cNvPr id="8" name="Grafik 7">
            <a:extLst>
              <a:ext uri="{FF2B5EF4-FFF2-40B4-BE49-F238E27FC236}">
                <a16:creationId xmlns:a16="http://schemas.microsoft.com/office/drawing/2014/main" id="{260D0958-4153-485A-AFCC-37BCDC7A2CAC}"/>
              </a:ext>
            </a:extLst>
          </p:cNvPr>
          <p:cNvPicPr>
            <a:picLocks noChangeAspect="1"/>
          </p:cNvPicPr>
          <p:nvPr/>
        </p:nvPicPr>
        <p:blipFill>
          <a:blip r:embed="rId4"/>
          <a:stretch>
            <a:fillRect/>
          </a:stretch>
        </p:blipFill>
        <p:spPr>
          <a:xfrm>
            <a:off x="1843327" y="5095905"/>
            <a:ext cx="2165684" cy="445168"/>
          </a:xfrm>
          <a:prstGeom prst="rect">
            <a:avLst/>
          </a:prstGeom>
        </p:spPr>
      </p:pic>
      <p:pic>
        <p:nvPicPr>
          <p:cNvPr id="9" name="Grafik 8">
            <a:extLst>
              <a:ext uri="{FF2B5EF4-FFF2-40B4-BE49-F238E27FC236}">
                <a16:creationId xmlns:a16="http://schemas.microsoft.com/office/drawing/2014/main" id="{9D107AFE-ECB8-4329-B9C0-58A81DEEB39E}"/>
              </a:ext>
            </a:extLst>
          </p:cNvPr>
          <p:cNvPicPr>
            <a:picLocks noChangeAspect="1"/>
          </p:cNvPicPr>
          <p:nvPr/>
        </p:nvPicPr>
        <p:blipFill>
          <a:blip r:embed="rId5"/>
          <a:stretch>
            <a:fillRect/>
          </a:stretch>
        </p:blipFill>
        <p:spPr>
          <a:xfrm>
            <a:off x="4943962" y="5039189"/>
            <a:ext cx="1010653" cy="517358"/>
          </a:xfrm>
          <a:prstGeom prst="rect">
            <a:avLst/>
          </a:prstGeom>
        </p:spPr>
      </p:pic>
      <p:pic>
        <p:nvPicPr>
          <p:cNvPr id="10" name="Grafik 9">
            <a:extLst>
              <a:ext uri="{FF2B5EF4-FFF2-40B4-BE49-F238E27FC236}">
                <a16:creationId xmlns:a16="http://schemas.microsoft.com/office/drawing/2014/main" id="{4B9AD8E5-E56F-4D25-B756-9C47EF5CDCD4}"/>
              </a:ext>
            </a:extLst>
          </p:cNvPr>
          <p:cNvPicPr>
            <a:picLocks noChangeAspect="1"/>
          </p:cNvPicPr>
          <p:nvPr/>
        </p:nvPicPr>
        <p:blipFill>
          <a:blip r:embed="rId6"/>
          <a:stretch>
            <a:fillRect/>
          </a:stretch>
        </p:blipFill>
        <p:spPr>
          <a:xfrm>
            <a:off x="6889566" y="5018230"/>
            <a:ext cx="914400" cy="517358"/>
          </a:xfrm>
          <a:prstGeom prst="rect">
            <a:avLst/>
          </a:prstGeom>
        </p:spPr>
      </p:pic>
    </p:spTree>
    <p:extLst>
      <p:ext uri="{BB962C8B-B14F-4D97-AF65-F5344CB8AC3E}">
        <p14:creationId xmlns:p14="http://schemas.microsoft.com/office/powerpoint/2010/main" val="584355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4D35DEC7-B4E3-4788-8BDF-07AB106693FF}"/>
              </a:ext>
            </a:extLst>
          </p:cNvPr>
          <p:cNvSpPr/>
          <p:nvPr/>
        </p:nvSpPr>
        <p:spPr>
          <a:xfrm>
            <a:off x="1772651" y="663424"/>
            <a:ext cx="8538411" cy="400110"/>
          </a:xfrm>
          <a:prstGeom prst="rect">
            <a:avLst/>
          </a:prstGeom>
        </p:spPr>
        <p:txBody>
          <a:bodyPr wrap="square">
            <a:spAutoFit/>
          </a:bodyPr>
          <a:lstStyle/>
          <a:p>
            <a:r>
              <a:rPr lang="de-DE" sz="2000" b="1" u="sng" dirty="0"/>
              <a:t>Oder Aufruf von Formularen aus dem Textsystem – vier Möglichkeiten:</a:t>
            </a:r>
          </a:p>
        </p:txBody>
      </p:sp>
      <p:sp>
        <p:nvSpPr>
          <p:cNvPr id="3" name="Rechteck 2">
            <a:extLst>
              <a:ext uri="{FF2B5EF4-FFF2-40B4-BE49-F238E27FC236}">
                <a16:creationId xmlns:a16="http://schemas.microsoft.com/office/drawing/2014/main" id="{6599A549-DB84-4D88-A965-822764AA79E2}"/>
              </a:ext>
            </a:extLst>
          </p:cNvPr>
          <p:cNvSpPr/>
          <p:nvPr/>
        </p:nvSpPr>
        <p:spPr>
          <a:xfrm>
            <a:off x="1772651" y="1697868"/>
            <a:ext cx="9224212" cy="1292662"/>
          </a:xfrm>
          <a:prstGeom prst="rect">
            <a:avLst/>
          </a:prstGeom>
        </p:spPr>
        <p:txBody>
          <a:bodyPr wrap="square">
            <a:spAutoFit/>
          </a:bodyPr>
          <a:lstStyle/>
          <a:p>
            <a:r>
              <a:rPr lang="de-DE" dirty="0">
                <a:latin typeface="BerlinTypeOffice-Regular"/>
              </a:rPr>
              <a:t>(1)		</a:t>
            </a:r>
            <a:r>
              <a:rPr lang="de-DE" sz="2000" dirty="0"/>
              <a:t>-&gt; Eingabe der </a:t>
            </a:r>
            <a:r>
              <a:rPr lang="de-DE" sz="2000" dirty="0" err="1"/>
              <a:t>Formularnr</a:t>
            </a:r>
            <a:r>
              <a:rPr lang="de-DE" sz="2000" dirty="0"/>
              <a:t>. im Textfeld oder die „*-Suche“</a:t>
            </a:r>
          </a:p>
          <a:p>
            <a:endParaRPr lang="de-DE" sz="2000" dirty="0"/>
          </a:p>
          <a:p>
            <a:endParaRPr lang="de-DE" dirty="0">
              <a:latin typeface="BerlinTypeOffice-Regular"/>
            </a:endParaRPr>
          </a:p>
          <a:p>
            <a:r>
              <a:rPr lang="de-DE" dirty="0">
                <a:latin typeface="BerlinTypeOffice-Regular"/>
              </a:rPr>
              <a:t>(2)		</a:t>
            </a:r>
            <a:r>
              <a:rPr lang="de-DE" sz="2000" dirty="0"/>
              <a:t>-&gt; Auswahl in der Trefferliste</a:t>
            </a:r>
          </a:p>
        </p:txBody>
      </p:sp>
      <p:pic>
        <p:nvPicPr>
          <p:cNvPr id="4" name="Grafik 3">
            <a:extLst>
              <a:ext uri="{FF2B5EF4-FFF2-40B4-BE49-F238E27FC236}">
                <a16:creationId xmlns:a16="http://schemas.microsoft.com/office/drawing/2014/main" id="{2E4100A4-6280-463B-92B1-01015C00E544}"/>
              </a:ext>
            </a:extLst>
          </p:cNvPr>
          <p:cNvPicPr>
            <a:picLocks noChangeAspect="1"/>
          </p:cNvPicPr>
          <p:nvPr/>
        </p:nvPicPr>
        <p:blipFill>
          <a:blip r:embed="rId2"/>
          <a:stretch>
            <a:fillRect/>
          </a:stretch>
        </p:blipFill>
        <p:spPr>
          <a:xfrm>
            <a:off x="2472489" y="1488336"/>
            <a:ext cx="725905" cy="643690"/>
          </a:xfrm>
          <a:prstGeom prst="rect">
            <a:avLst/>
          </a:prstGeom>
        </p:spPr>
      </p:pic>
      <p:pic>
        <p:nvPicPr>
          <p:cNvPr id="5" name="Grafik 4">
            <a:extLst>
              <a:ext uri="{FF2B5EF4-FFF2-40B4-BE49-F238E27FC236}">
                <a16:creationId xmlns:a16="http://schemas.microsoft.com/office/drawing/2014/main" id="{F64E203D-ABFA-4EC9-A5AB-6A69F80222C0}"/>
              </a:ext>
            </a:extLst>
          </p:cNvPr>
          <p:cNvPicPr>
            <a:picLocks noChangeAspect="1"/>
          </p:cNvPicPr>
          <p:nvPr/>
        </p:nvPicPr>
        <p:blipFill>
          <a:blip r:embed="rId3"/>
          <a:stretch>
            <a:fillRect/>
          </a:stretch>
        </p:blipFill>
        <p:spPr>
          <a:xfrm>
            <a:off x="2472489" y="2381289"/>
            <a:ext cx="715879" cy="643690"/>
          </a:xfrm>
          <a:prstGeom prst="rect">
            <a:avLst/>
          </a:prstGeom>
        </p:spPr>
      </p:pic>
      <p:sp>
        <p:nvSpPr>
          <p:cNvPr id="6" name="Rechteck 5">
            <a:extLst>
              <a:ext uri="{FF2B5EF4-FFF2-40B4-BE49-F238E27FC236}">
                <a16:creationId xmlns:a16="http://schemas.microsoft.com/office/drawing/2014/main" id="{3C3AFF64-85F9-475A-991E-6FFBF697954C}"/>
              </a:ext>
            </a:extLst>
          </p:cNvPr>
          <p:cNvSpPr/>
          <p:nvPr/>
        </p:nvSpPr>
        <p:spPr>
          <a:xfrm>
            <a:off x="1772650" y="3373895"/>
            <a:ext cx="7708233" cy="400110"/>
          </a:xfrm>
          <a:prstGeom prst="rect">
            <a:avLst/>
          </a:prstGeom>
        </p:spPr>
        <p:txBody>
          <a:bodyPr wrap="square">
            <a:spAutoFit/>
          </a:bodyPr>
          <a:lstStyle/>
          <a:p>
            <a:r>
              <a:rPr lang="de-DE" dirty="0">
                <a:latin typeface="BerlinTypeOffice-Regular"/>
              </a:rPr>
              <a:t>(3)		</a:t>
            </a:r>
            <a:r>
              <a:rPr lang="de-DE" sz="2000" dirty="0"/>
              <a:t>-&gt; Eingabe der Formularnummer</a:t>
            </a:r>
          </a:p>
        </p:txBody>
      </p:sp>
      <p:pic>
        <p:nvPicPr>
          <p:cNvPr id="7" name="Grafik 6">
            <a:extLst>
              <a:ext uri="{FF2B5EF4-FFF2-40B4-BE49-F238E27FC236}">
                <a16:creationId xmlns:a16="http://schemas.microsoft.com/office/drawing/2014/main" id="{98BA6A3E-0D7F-4EA5-A99A-7317D13287DA}"/>
              </a:ext>
            </a:extLst>
          </p:cNvPr>
          <p:cNvPicPr>
            <a:picLocks noChangeAspect="1"/>
          </p:cNvPicPr>
          <p:nvPr/>
        </p:nvPicPr>
        <p:blipFill>
          <a:blip r:embed="rId4"/>
          <a:stretch>
            <a:fillRect/>
          </a:stretch>
        </p:blipFill>
        <p:spPr>
          <a:xfrm>
            <a:off x="2472489" y="3184224"/>
            <a:ext cx="1110917" cy="788849"/>
          </a:xfrm>
          <a:prstGeom prst="rect">
            <a:avLst/>
          </a:prstGeom>
        </p:spPr>
      </p:pic>
      <p:sp>
        <p:nvSpPr>
          <p:cNvPr id="8" name="Rechteck 7">
            <a:extLst>
              <a:ext uri="{FF2B5EF4-FFF2-40B4-BE49-F238E27FC236}">
                <a16:creationId xmlns:a16="http://schemas.microsoft.com/office/drawing/2014/main" id="{1ABC28AD-6180-43CE-AA7A-1F8FA1A76F39}"/>
              </a:ext>
            </a:extLst>
          </p:cNvPr>
          <p:cNvSpPr/>
          <p:nvPr/>
        </p:nvSpPr>
        <p:spPr>
          <a:xfrm>
            <a:off x="1772650" y="4332366"/>
            <a:ext cx="9958139" cy="400110"/>
          </a:xfrm>
          <a:prstGeom prst="rect">
            <a:avLst/>
          </a:prstGeom>
        </p:spPr>
        <p:txBody>
          <a:bodyPr wrap="square">
            <a:spAutoFit/>
          </a:bodyPr>
          <a:lstStyle/>
          <a:p>
            <a:r>
              <a:rPr lang="de-DE" dirty="0">
                <a:latin typeface="BerlinTypeOffice-Regular"/>
              </a:rPr>
              <a:t>(4)		</a:t>
            </a:r>
            <a:r>
              <a:rPr lang="de-DE" sz="2000" dirty="0"/>
              <a:t>(Menüleiste) -&gt; Auswahl des Formularfavoriten</a:t>
            </a:r>
          </a:p>
        </p:txBody>
      </p:sp>
      <p:pic>
        <p:nvPicPr>
          <p:cNvPr id="9" name="Grafik 8">
            <a:extLst>
              <a:ext uri="{FF2B5EF4-FFF2-40B4-BE49-F238E27FC236}">
                <a16:creationId xmlns:a16="http://schemas.microsoft.com/office/drawing/2014/main" id="{4A941020-AEDA-44DD-BCCB-C272158696A8}"/>
              </a:ext>
            </a:extLst>
          </p:cNvPr>
          <p:cNvPicPr>
            <a:picLocks noChangeAspect="1"/>
          </p:cNvPicPr>
          <p:nvPr/>
        </p:nvPicPr>
        <p:blipFill>
          <a:blip r:embed="rId5"/>
          <a:stretch>
            <a:fillRect/>
          </a:stretch>
        </p:blipFill>
        <p:spPr>
          <a:xfrm>
            <a:off x="2560720" y="4311164"/>
            <a:ext cx="747964" cy="505326"/>
          </a:xfrm>
          <a:prstGeom prst="rect">
            <a:avLst/>
          </a:prstGeom>
        </p:spPr>
      </p:pic>
      <p:sp>
        <p:nvSpPr>
          <p:cNvPr id="10" name="Rechteck 9">
            <a:extLst>
              <a:ext uri="{FF2B5EF4-FFF2-40B4-BE49-F238E27FC236}">
                <a16:creationId xmlns:a16="http://schemas.microsoft.com/office/drawing/2014/main" id="{94F79B19-437B-4287-8193-F7F775EF4BF5}"/>
              </a:ext>
            </a:extLst>
          </p:cNvPr>
          <p:cNvSpPr/>
          <p:nvPr/>
        </p:nvSpPr>
        <p:spPr>
          <a:xfrm>
            <a:off x="1090860" y="5160132"/>
            <a:ext cx="9797720" cy="707886"/>
          </a:xfrm>
          <a:prstGeom prst="rect">
            <a:avLst/>
          </a:prstGeom>
        </p:spPr>
        <p:txBody>
          <a:bodyPr wrap="square">
            <a:spAutoFit/>
          </a:bodyPr>
          <a:lstStyle/>
          <a:p>
            <a:r>
              <a:rPr lang="de-DE" sz="2000" dirty="0"/>
              <a:t>Speichern eines Textdokuments zur eAkte – ohne/mit qualifizierter elektronischer</a:t>
            </a:r>
          </a:p>
          <a:p>
            <a:r>
              <a:rPr lang="de-DE" sz="2000" dirty="0"/>
              <a:t>Signatur über einen der drei neuen Buttons im Textsystem:</a:t>
            </a:r>
          </a:p>
        </p:txBody>
      </p:sp>
      <p:pic>
        <p:nvPicPr>
          <p:cNvPr id="11" name="Grafik 10">
            <a:extLst>
              <a:ext uri="{FF2B5EF4-FFF2-40B4-BE49-F238E27FC236}">
                <a16:creationId xmlns:a16="http://schemas.microsoft.com/office/drawing/2014/main" id="{FD683942-5ADC-4CC0-8515-EC42D2C6CCE0}"/>
              </a:ext>
            </a:extLst>
          </p:cNvPr>
          <p:cNvPicPr>
            <a:picLocks noChangeAspect="1"/>
          </p:cNvPicPr>
          <p:nvPr/>
        </p:nvPicPr>
        <p:blipFill>
          <a:blip r:embed="rId6"/>
          <a:stretch>
            <a:fillRect/>
          </a:stretch>
        </p:blipFill>
        <p:spPr>
          <a:xfrm>
            <a:off x="9877925" y="5091769"/>
            <a:ext cx="1852864" cy="876192"/>
          </a:xfrm>
          <a:prstGeom prst="rect">
            <a:avLst/>
          </a:prstGeom>
        </p:spPr>
      </p:pic>
    </p:spTree>
    <p:extLst>
      <p:ext uri="{BB962C8B-B14F-4D97-AF65-F5344CB8AC3E}">
        <p14:creationId xmlns:p14="http://schemas.microsoft.com/office/powerpoint/2010/main" val="3307141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86896354-8F32-4D30-A40D-E3766B0D18AA}"/>
              </a:ext>
            </a:extLst>
          </p:cNvPr>
          <p:cNvSpPr/>
          <p:nvPr/>
        </p:nvSpPr>
        <p:spPr>
          <a:xfrm>
            <a:off x="665746" y="723036"/>
            <a:ext cx="8245643" cy="5509200"/>
          </a:xfrm>
          <a:prstGeom prst="rect">
            <a:avLst/>
          </a:prstGeom>
        </p:spPr>
        <p:txBody>
          <a:bodyPr wrap="square">
            <a:spAutoFit/>
          </a:bodyPr>
          <a:lstStyle/>
          <a:p>
            <a:r>
              <a:rPr lang="de-DE" sz="2800" b="1" dirty="0">
                <a:solidFill>
                  <a:srgbClr val="000000"/>
                </a:solidFill>
              </a:rPr>
              <a:t>		</a:t>
            </a:r>
            <a:r>
              <a:rPr lang="de-DE" sz="2800" b="1" u="sng" dirty="0">
                <a:solidFill>
                  <a:srgbClr val="000000"/>
                </a:solidFill>
              </a:rPr>
              <a:t>Weiterleiten - Aufgabe weiterleiten </a:t>
            </a:r>
          </a:p>
          <a:p>
            <a:endParaRPr lang="de-DE" sz="2800" b="1" u="sng" dirty="0">
              <a:solidFill>
                <a:srgbClr val="000000"/>
              </a:solidFill>
            </a:endParaRPr>
          </a:p>
          <a:p>
            <a:r>
              <a:rPr lang="de-DE" sz="2400" dirty="0">
                <a:solidFill>
                  <a:srgbClr val="000000"/>
                </a:solidFill>
              </a:rPr>
              <a:t>Bei Auswahl der Funktion kann eine Aufgabe zu einem Verfahren zielgenau an eine andere Person oder an ein Funktionspostfach weitergeleitet bzw. zurückgeleitet werden. Im Dialog "Aufgabe weiterleiten" ist als Empfänger immer die OE des Verfahrens vorbelegt.</a:t>
            </a:r>
          </a:p>
          <a:p>
            <a:endParaRPr lang="de-DE" sz="2400" dirty="0">
              <a:solidFill>
                <a:srgbClr val="000000"/>
              </a:solidFill>
            </a:endParaRPr>
          </a:p>
          <a:p>
            <a:r>
              <a:rPr lang="de-DE" sz="2400" dirty="0">
                <a:solidFill>
                  <a:srgbClr val="000000"/>
                </a:solidFill>
              </a:rPr>
              <a:t>Zunächst ist die Aufgabe zu markiert und anschließend die Schaltfläche „Weiterleiten“ zu betätigen. Es öffnet sich das Dialogfenster „Aufgabe weiterleiten“. </a:t>
            </a:r>
            <a:endParaRPr lang="de-DE" sz="2400" dirty="0"/>
          </a:p>
          <a:p>
            <a:endParaRPr lang="de-DE" sz="2000" dirty="0">
              <a:solidFill>
                <a:srgbClr val="000000"/>
              </a:solidFill>
            </a:endParaRPr>
          </a:p>
          <a:p>
            <a:endParaRPr lang="de-DE" sz="2000" dirty="0">
              <a:solidFill>
                <a:srgbClr val="000000"/>
              </a:solidFill>
            </a:endParaRPr>
          </a:p>
          <a:p>
            <a:endParaRPr lang="de-DE" sz="2000" dirty="0">
              <a:solidFill>
                <a:srgbClr val="000000"/>
              </a:solidFill>
            </a:endParaRPr>
          </a:p>
          <a:p>
            <a:endParaRPr lang="de-DE" sz="2000" dirty="0"/>
          </a:p>
        </p:txBody>
      </p:sp>
      <p:pic>
        <p:nvPicPr>
          <p:cNvPr id="3" name="Grafik 2">
            <a:extLst>
              <a:ext uri="{FF2B5EF4-FFF2-40B4-BE49-F238E27FC236}">
                <a16:creationId xmlns:a16="http://schemas.microsoft.com/office/drawing/2014/main" id="{BE2B7AD5-B848-4AE3-9687-ACE7865C4E09}"/>
              </a:ext>
            </a:extLst>
          </p:cNvPr>
          <p:cNvPicPr>
            <a:picLocks noChangeAspect="1"/>
          </p:cNvPicPr>
          <p:nvPr/>
        </p:nvPicPr>
        <p:blipFill>
          <a:blip r:embed="rId2"/>
          <a:stretch>
            <a:fillRect/>
          </a:stretch>
        </p:blipFill>
        <p:spPr>
          <a:xfrm>
            <a:off x="8911390" y="703591"/>
            <a:ext cx="2743200" cy="1335505"/>
          </a:xfrm>
          <a:prstGeom prst="rect">
            <a:avLst/>
          </a:prstGeom>
        </p:spPr>
      </p:pic>
    </p:spTree>
    <p:extLst>
      <p:ext uri="{BB962C8B-B14F-4D97-AF65-F5344CB8AC3E}">
        <p14:creationId xmlns:p14="http://schemas.microsoft.com/office/powerpoint/2010/main" val="2739161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9F82C234-F7E4-496F-8585-2FA0ADB32406}"/>
              </a:ext>
            </a:extLst>
          </p:cNvPr>
          <p:cNvPicPr>
            <a:picLocks noChangeAspect="1"/>
          </p:cNvPicPr>
          <p:nvPr/>
        </p:nvPicPr>
        <p:blipFill>
          <a:blip r:embed="rId2"/>
          <a:stretch>
            <a:fillRect/>
          </a:stretch>
        </p:blipFill>
        <p:spPr>
          <a:xfrm>
            <a:off x="688325" y="519139"/>
            <a:ext cx="10250905" cy="1010653"/>
          </a:xfrm>
          <a:prstGeom prst="rect">
            <a:avLst/>
          </a:prstGeom>
        </p:spPr>
      </p:pic>
      <p:sp>
        <p:nvSpPr>
          <p:cNvPr id="3" name="Rechteck 2">
            <a:extLst>
              <a:ext uri="{FF2B5EF4-FFF2-40B4-BE49-F238E27FC236}">
                <a16:creationId xmlns:a16="http://schemas.microsoft.com/office/drawing/2014/main" id="{B3E1871D-307C-4B4D-8E57-98626D65813D}"/>
              </a:ext>
            </a:extLst>
          </p:cNvPr>
          <p:cNvSpPr/>
          <p:nvPr/>
        </p:nvSpPr>
        <p:spPr>
          <a:xfrm>
            <a:off x="688325" y="1888936"/>
            <a:ext cx="6457543" cy="3785652"/>
          </a:xfrm>
          <a:prstGeom prst="rect">
            <a:avLst/>
          </a:prstGeom>
        </p:spPr>
        <p:txBody>
          <a:bodyPr wrap="square">
            <a:spAutoFit/>
          </a:bodyPr>
          <a:lstStyle/>
          <a:p>
            <a:r>
              <a:rPr lang="de-DE" sz="2800" b="1" u="sng" dirty="0">
                <a:solidFill>
                  <a:srgbClr val="000000"/>
                </a:solidFill>
              </a:rPr>
              <a:t>„Neu“ – Neue Aufgabe erstellen </a:t>
            </a:r>
          </a:p>
          <a:p>
            <a:endParaRPr lang="de-DE" sz="2000" dirty="0">
              <a:solidFill>
                <a:srgbClr val="000000"/>
              </a:solidFill>
            </a:endParaRPr>
          </a:p>
          <a:p>
            <a:r>
              <a:rPr lang="de-DE" sz="2400" dirty="0">
                <a:solidFill>
                  <a:srgbClr val="000000"/>
                </a:solidFill>
              </a:rPr>
              <a:t>Um eine neue Aufgabe für sich selbst oder eine andere Person zu erstellen, muss ein Verfahrenskontext bestehen. Andernfalls bleibt die Schaltfläche inaktiv. </a:t>
            </a:r>
          </a:p>
          <a:p>
            <a:r>
              <a:rPr lang="de-DE" sz="2400" dirty="0">
                <a:solidFill>
                  <a:srgbClr val="000000"/>
                </a:solidFill>
              </a:rPr>
              <a:t>Zum Erstellen einer neuen Aufgabe, ist die Schaltfläche "Neue Aufgabe erstellen" zu betätigen, abschließend wird der Dialog mit "OK" verlassen. </a:t>
            </a:r>
            <a:endParaRPr lang="de-DE" sz="2400" dirty="0"/>
          </a:p>
        </p:txBody>
      </p:sp>
      <p:pic>
        <p:nvPicPr>
          <p:cNvPr id="4" name="Grafik 3">
            <a:extLst>
              <a:ext uri="{FF2B5EF4-FFF2-40B4-BE49-F238E27FC236}">
                <a16:creationId xmlns:a16="http://schemas.microsoft.com/office/drawing/2014/main" id="{28F8C038-8C51-47B9-BBA3-38B43687B0CF}"/>
              </a:ext>
            </a:extLst>
          </p:cNvPr>
          <p:cNvPicPr>
            <a:picLocks noChangeAspect="1"/>
          </p:cNvPicPr>
          <p:nvPr/>
        </p:nvPicPr>
        <p:blipFill>
          <a:blip r:embed="rId3"/>
          <a:stretch>
            <a:fillRect/>
          </a:stretch>
        </p:blipFill>
        <p:spPr>
          <a:xfrm>
            <a:off x="7684466" y="1606085"/>
            <a:ext cx="2983832" cy="1431758"/>
          </a:xfrm>
          <a:prstGeom prst="rect">
            <a:avLst/>
          </a:prstGeom>
        </p:spPr>
      </p:pic>
      <p:pic>
        <p:nvPicPr>
          <p:cNvPr id="5" name="Bildplatzhalter 4">
            <a:extLst>
              <a:ext uri="{FF2B5EF4-FFF2-40B4-BE49-F238E27FC236}">
                <a16:creationId xmlns:a16="http://schemas.microsoft.com/office/drawing/2014/main" id="{27F7C536-87BA-4930-B6F9-75224D422741}"/>
              </a:ext>
            </a:extLst>
          </p:cNvPr>
          <p:cNvPicPr>
            <a:picLocks noChangeAspect="1"/>
          </p:cNvPicPr>
          <p:nvPr/>
        </p:nvPicPr>
        <p:blipFill>
          <a:blip r:embed="rId4"/>
          <a:srcRect l="4006" r="4006"/>
          <a:stretch>
            <a:fillRect/>
          </a:stretch>
        </p:blipFill>
        <p:spPr>
          <a:xfrm>
            <a:off x="7644597" y="3319891"/>
            <a:ext cx="3859078" cy="2866142"/>
          </a:xfrm>
          <a:prstGeom prst="rect">
            <a:avLst/>
          </a:prstGeom>
        </p:spPr>
      </p:pic>
    </p:spTree>
    <p:extLst>
      <p:ext uri="{BB962C8B-B14F-4D97-AF65-F5344CB8AC3E}">
        <p14:creationId xmlns:p14="http://schemas.microsoft.com/office/powerpoint/2010/main" val="965712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Grafik 23">
            <a:extLst>
              <a:ext uri="{FF2B5EF4-FFF2-40B4-BE49-F238E27FC236}">
                <a16:creationId xmlns:a16="http://schemas.microsoft.com/office/drawing/2014/main" id="{48E46B96-1751-E10F-4078-FB1683D86F29}"/>
              </a:ext>
            </a:extLst>
          </p:cNvPr>
          <p:cNvPicPr>
            <a:picLocks noChangeAspect="1"/>
          </p:cNvPicPr>
          <p:nvPr/>
        </p:nvPicPr>
        <p:blipFill rotWithShape="1">
          <a:blip r:embed="rId2"/>
          <a:srcRect t="3810" r="64484" b="63598"/>
          <a:stretch/>
        </p:blipFill>
        <p:spPr bwMode="auto">
          <a:xfrm>
            <a:off x="7023790" y="2864418"/>
            <a:ext cx="1405155" cy="1071257"/>
          </a:xfrm>
          <a:prstGeom prst="rect">
            <a:avLst/>
          </a:prstGeom>
          <a:ln>
            <a:noFill/>
          </a:ln>
          <a:extLst>
            <a:ext uri="{53640926-AAD7-44D8-BBD7-CCE9431645EC}">
              <a14:shadowObscured xmlns:a14="http://schemas.microsoft.com/office/drawing/2010/main"/>
            </a:ext>
          </a:extLst>
        </p:spPr>
      </p:pic>
      <p:sp>
        <p:nvSpPr>
          <p:cNvPr id="2" name="Titel 1"/>
          <p:cNvSpPr>
            <a:spLocks noGrp="1"/>
          </p:cNvSpPr>
          <p:nvPr>
            <p:ph type="title"/>
          </p:nvPr>
        </p:nvSpPr>
        <p:spPr>
          <a:xfrm>
            <a:off x="1334261" y="440131"/>
            <a:ext cx="9209116" cy="640080"/>
          </a:xfrm>
        </p:spPr>
        <p:txBody>
          <a:bodyPr>
            <a:normAutofit fontScale="90000"/>
          </a:bodyPr>
          <a:lstStyle/>
          <a:p>
            <a:r>
              <a:rPr lang="de-DE" b="1" u="sng" dirty="0"/>
              <a:t>Geschäftsprozess Antrag – eAkte (I)</a:t>
            </a: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8240" y="1381209"/>
            <a:ext cx="971686" cy="1171739"/>
          </a:xfrm>
          <a:prstGeom prst="rect">
            <a:avLst/>
          </a:prstGeom>
        </p:spPr>
      </p:pic>
      <p:pic>
        <p:nvPicPr>
          <p:cNvPr id="5" name="Grafi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72503" y="1413133"/>
            <a:ext cx="971686" cy="1162212"/>
          </a:xfrm>
          <a:prstGeom prst="rect">
            <a:avLst/>
          </a:prstGeom>
        </p:spPr>
      </p:pic>
      <p:sp>
        <p:nvSpPr>
          <p:cNvPr id="9" name="Richtungspfeil 8"/>
          <p:cNvSpPr/>
          <p:nvPr/>
        </p:nvSpPr>
        <p:spPr>
          <a:xfrm>
            <a:off x="5300789" y="2247347"/>
            <a:ext cx="1549332" cy="346363"/>
          </a:xfrm>
          <a:prstGeom prst="homePlate">
            <a:avLst/>
          </a:prstGeom>
          <a:gradFill flip="none" rotWithShape="1">
            <a:gsLst>
              <a:gs pos="0">
                <a:schemeClr val="accent1">
                  <a:lumMod val="5000"/>
                  <a:lumOff val="95000"/>
                </a:schemeClr>
              </a:gs>
              <a:gs pos="0">
                <a:schemeClr val="accent1">
                  <a:lumMod val="45000"/>
                  <a:lumOff val="55000"/>
                </a:schemeClr>
              </a:gs>
              <a:gs pos="45000">
                <a:schemeClr val="accent1"/>
              </a:gs>
              <a:gs pos="0">
                <a:schemeClr val="accent1">
                  <a:lumMod val="30000"/>
                  <a:lumOff val="7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Aufgabe</a:t>
            </a:r>
          </a:p>
        </p:txBody>
      </p:sp>
      <p:sp>
        <p:nvSpPr>
          <p:cNvPr id="3" name="Textfeld 2"/>
          <p:cNvSpPr txBox="1"/>
          <p:nvPr/>
        </p:nvSpPr>
        <p:spPr>
          <a:xfrm>
            <a:off x="491517" y="6174129"/>
            <a:ext cx="1077731" cy="369332"/>
          </a:xfrm>
          <a:prstGeom prst="rect">
            <a:avLst/>
          </a:prstGeom>
          <a:noFill/>
        </p:spPr>
        <p:txBody>
          <a:bodyPr wrap="none" rtlCol="0">
            <a:spAutoFit/>
          </a:bodyPr>
          <a:lstStyle/>
          <a:p>
            <a:r>
              <a:rPr lang="de-DE" dirty="0">
                <a:solidFill>
                  <a:schemeClr val="bg1"/>
                </a:solidFill>
              </a:rPr>
              <a:t>Aufgaben</a:t>
            </a:r>
          </a:p>
        </p:txBody>
      </p:sp>
      <p:sp>
        <p:nvSpPr>
          <p:cNvPr id="13" name="Textfeld 12">
            <a:extLst>
              <a:ext uri="{FF2B5EF4-FFF2-40B4-BE49-F238E27FC236}">
                <a16:creationId xmlns:a16="http://schemas.microsoft.com/office/drawing/2014/main" id="{97791C97-1FCE-DC6B-8490-29F693037F82}"/>
              </a:ext>
            </a:extLst>
          </p:cNvPr>
          <p:cNvSpPr txBox="1"/>
          <p:nvPr/>
        </p:nvSpPr>
        <p:spPr>
          <a:xfrm>
            <a:off x="938784" y="4454628"/>
            <a:ext cx="2011297" cy="1477328"/>
          </a:xfrm>
          <a:prstGeom prst="rect">
            <a:avLst/>
          </a:prstGeom>
          <a:solidFill>
            <a:schemeClr val="bg1">
              <a:lumMod val="75000"/>
            </a:schemeClr>
          </a:solidFill>
          <a:ln>
            <a:solidFill>
              <a:schemeClr val="tx1">
                <a:lumMod val="50000"/>
                <a:lumOff val="50000"/>
              </a:schemeClr>
            </a:solidFill>
          </a:ln>
        </p:spPr>
        <p:txBody>
          <a:bodyPr wrap="square" rtlCol="0">
            <a:spAutoFit/>
          </a:bodyPr>
          <a:lstStyle/>
          <a:p>
            <a:r>
              <a:rPr lang="de-DE" dirty="0"/>
              <a:t>RA stellt über sein </a:t>
            </a:r>
          </a:p>
          <a:p>
            <a:r>
              <a:rPr lang="de-DE" dirty="0"/>
              <a:t>Antrag auf  Fristverlängerung per </a:t>
            </a:r>
            <a:r>
              <a:rPr lang="de-DE" dirty="0" err="1"/>
              <a:t>beA</a:t>
            </a:r>
            <a:endParaRPr lang="de-DE" dirty="0"/>
          </a:p>
          <a:p>
            <a:endParaRPr lang="de-DE" dirty="0"/>
          </a:p>
        </p:txBody>
      </p:sp>
      <p:pic>
        <p:nvPicPr>
          <p:cNvPr id="17" name="Grafik 16">
            <a:extLst>
              <a:ext uri="{FF2B5EF4-FFF2-40B4-BE49-F238E27FC236}">
                <a16:creationId xmlns:a16="http://schemas.microsoft.com/office/drawing/2014/main" id="{B2864A9C-4FFE-DE82-040A-99FDE6AC5617}"/>
              </a:ext>
            </a:extLst>
          </p:cNvPr>
          <p:cNvPicPr>
            <a:picLocks noChangeAspect="1"/>
          </p:cNvPicPr>
          <p:nvPr/>
        </p:nvPicPr>
        <p:blipFill>
          <a:blip r:embed="rId5"/>
          <a:stretch>
            <a:fillRect/>
          </a:stretch>
        </p:blipFill>
        <p:spPr>
          <a:xfrm>
            <a:off x="3570198" y="1511026"/>
            <a:ext cx="1150823" cy="1108201"/>
          </a:xfrm>
          <a:prstGeom prst="rect">
            <a:avLst/>
          </a:prstGeom>
          <a:effectLst>
            <a:outerShdw blurRad="63500" sx="102000" sy="102000" algn="ctr" rotWithShape="0">
              <a:prstClr val="black">
                <a:alpha val="40000"/>
              </a:prstClr>
            </a:outerShdw>
          </a:effectLst>
        </p:spPr>
      </p:pic>
      <p:pic>
        <p:nvPicPr>
          <p:cNvPr id="18" name="Grafik 17">
            <a:extLst>
              <a:ext uri="{FF2B5EF4-FFF2-40B4-BE49-F238E27FC236}">
                <a16:creationId xmlns:a16="http://schemas.microsoft.com/office/drawing/2014/main" id="{67F31734-0C4C-6E34-834A-12F8F4D071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33342" y="1494177"/>
            <a:ext cx="971943" cy="1162520"/>
          </a:xfrm>
          <a:prstGeom prst="rect">
            <a:avLst/>
          </a:prstGeom>
        </p:spPr>
      </p:pic>
      <p:pic>
        <p:nvPicPr>
          <p:cNvPr id="1030" name="Picture 6" descr="Memo schreiben Symbol Umrissvektor. Textnachricht 15108416 Vektor Kunst bei  Vecteezy">
            <a:extLst>
              <a:ext uri="{FF2B5EF4-FFF2-40B4-BE49-F238E27FC236}">
                <a16:creationId xmlns:a16="http://schemas.microsoft.com/office/drawing/2014/main" id="{A0A486D5-AF7D-2EFB-3377-83F1AF24DDB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5177" y="2853946"/>
            <a:ext cx="1150108" cy="123647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0" name="Picture 6" descr="Memo schreiben Symbol Umrissvektor. Textnachricht 15108416 Vektor Kunst bei  Vecteezy">
            <a:extLst>
              <a:ext uri="{FF2B5EF4-FFF2-40B4-BE49-F238E27FC236}">
                <a16:creationId xmlns:a16="http://schemas.microsoft.com/office/drawing/2014/main" id="{FD95EB2A-2E4A-729C-8808-B802BA03F19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14395" y="2864418"/>
            <a:ext cx="1150108" cy="115010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32" name="Picture 8" descr="Akte - Illustrationen und Vektorgrafiken - iStock">
            <a:extLst>
              <a:ext uri="{FF2B5EF4-FFF2-40B4-BE49-F238E27FC236}">
                <a16:creationId xmlns:a16="http://schemas.microsoft.com/office/drawing/2014/main" id="{1CCA904E-5D2B-4B3F-65FA-0621A173E0B7}"/>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7297" t="25530" r="13774" b="24157"/>
          <a:stretch/>
        </p:blipFill>
        <p:spPr bwMode="auto">
          <a:xfrm>
            <a:off x="7412510" y="3114675"/>
            <a:ext cx="978516" cy="738595"/>
          </a:xfrm>
          <a:prstGeom prst="rect">
            <a:avLst/>
          </a:prstGeom>
          <a:noFill/>
          <a:extLst>
            <a:ext uri="{909E8E84-426E-40DD-AFC4-6F175D3DCCD1}">
              <a14:hiddenFill xmlns:a14="http://schemas.microsoft.com/office/drawing/2010/main">
                <a:solidFill>
                  <a:srgbClr val="FFFFFF"/>
                </a:solidFill>
              </a14:hiddenFill>
            </a:ext>
          </a:extLst>
        </p:spPr>
      </p:pic>
      <p:sp>
        <p:nvSpPr>
          <p:cNvPr id="25" name="Richtungspfeil 8">
            <a:extLst>
              <a:ext uri="{FF2B5EF4-FFF2-40B4-BE49-F238E27FC236}">
                <a16:creationId xmlns:a16="http://schemas.microsoft.com/office/drawing/2014/main" id="{0FE809E2-B1B6-E182-CAA9-A0636C02C8E1}"/>
              </a:ext>
            </a:extLst>
          </p:cNvPr>
          <p:cNvSpPr/>
          <p:nvPr/>
        </p:nvSpPr>
        <p:spPr>
          <a:xfrm>
            <a:off x="8664196" y="2227849"/>
            <a:ext cx="1405155" cy="346363"/>
          </a:xfrm>
          <a:prstGeom prst="homePlate">
            <a:avLst/>
          </a:prstGeom>
          <a:gradFill flip="none" rotWithShape="1">
            <a:gsLst>
              <a:gs pos="0">
                <a:schemeClr val="accent1">
                  <a:lumMod val="5000"/>
                  <a:lumOff val="95000"/>
                </a:schemeClr>
              </a:gs>
              <a:gs pos="0">
                <a:schemeClr val="accent1">
                  <a:lumMod val="45000"/>
                  <a:lumOff val="55000"/>
                </a:schemeClr>
              </a:gs>
              <a:gs pos="45000">
                <a:schemeClr val="accent1"/>
              </a:gs>
              <a:gs pos="0">
                <a:schemeClr val="accent1">
                  <a:lumMod val="30000"/>
                  <a:lumOff val="7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Aufgabe</a:t>
            </a:r>
          </a:p>
        </p:txBody>
      </p:sp>
      <p:sp>
        <p:nvSpPr>
          <p:cNvPr id="26" name="Textfeld 25">
            <a:extLst>
              <a:ext uri="{FF2B5EF4-FFF2-40B4-BE49-F238E27FC236}">
                <a16:creationId xmlns:a16="http://schemas.microsoft.com/office/drawing/2014/main" id="{7523896E-CB34-775E-2A2C-E0572CFBAF9C}"/>
              </a:ext>
            </a:extLst>
          </p:cNvPr>
          <p:cNvSpPr txBox="1"/>
          <p:nvPr/>
        </p:nvSpPr>
        <p:spPr>
          <a:xfrm>
            <a:off x="3541372" y="4318066"/>
            <a:ext cx="1278322" cy="2031325"/>
          </a:xfrm>
          <a:prstGeom prst="rect">
            <a:avLst/>
          </a:prstGeom>
          <a:solidFill>
            <a:schemeClr val="bg1">
              <a:lumMod val="75000"/>
            </a:schemeClr>
          </a:solidFill>
          <a:ln>
            <a:solidFill>
              <a:schemeClr val="tx1">
                <a:lumMod val="50000"/>
                <a:lumOff val="50000"/>
              </a:schemeClr>
            </a:solidFill>
          </a:ln>
        </p:spPr>
        <p:txBody>
          <a:bodyPr wrap="square" rtlCol="0">
            <a:spAutoFit/>
          </a:bodyPr>
          <a:lstStyle/>
          <a:p>
            <a:r>
              <a:rPr lang="de-DE" dirty="0"/>
              <a:t>Antrag geht mit einer Nachricht in der EKP ein</a:t>
            </a:r>
          </a:p>
          <a:p>
            <a:endParaRPr lang="de-DE" dirty="0"/>
          </a:p>
          <a:p>
            <a:endParaRPr lang="de-DE" dirty="0"/>
          </a:p>
        </p:txBody>
      </p:sp>
      <p:sp>
        <p:nvSpPr>
          <p:cNvPr id="27" name="Textfeld 26">
            <a:extLst>
              <a:ext uri="{FF2B5EF4-FFF2-40B4-BE49-F238E27FC236}">
                <a16:creationId xmlns:a16="http://schemas.microsoft.com/office/drawing/2014/main" id="{F65AFA47-48F9-E055-9D54-D49478417B70}"/>
              </a:ext>
            </a:extLst>
          </p:cNvPr>
          <p:cNvSpPr txBox="1"/>
          <p:nvPr/>
        </p:nvSpPr>
        <p:spPr>
          <a:xfrm>
            <a:off x="5279207" y="4342450"/>
            <a:ext cx="1319224" cy="2031325"/>
          </a:xfrm>
          <a:prstGeom prst="rect">
            <a:avLst/>
          </a:prstGeom>
          <a:solidFill>
            <a:schemeClr val="bg1">
              <a:lumMod val="75000"/>
            </a:schemeClr>
          </a:solidFill>
          <a:ln>
            <a:solidFill>
              <a:schemeClr val="tx1">
                <a:lumMod val="50000"/>
                <a:lumOff val="50000"/>
              </a:schemeClr>
            </a:solidFill>
          </a:ln>
        </p:spPr>
        <p:txBody>
          <a:bodyPr wrap="square" rtlCol="0">
            <a:spAutoFit/>
          </a:bodyPr>
          <a:lstStyle/>
          <a:p>
            <a:r>
              <a:rPr lang="de-DE" dirty="0"/>
              <a:t>EKP erstellt der zuständigen Geschäfts-stelle eine Aufgabe</a:t>
            </a:r>
          </a:p>
          <a:p>
            <a:endParaRPr lang="de-DE" dirty="0"/>
          </a:p>
        </p:txBody>
      </p:sp>
      <p:sp>
        <p:nvSpPr>
          <p:cNvPr id="28" name="Textfeld 27">
            <a:extLst>
              <a:ext uri="{FF2B5EF4-FFF2-40B4-BE49-F238E27FC236}">
                <a16:creationId xmlns:a16="http://schemas.microsoft.com/office/drawing/2014/main" id="{9BCF77C1-4446-B28A-E2C6-E46C50494227}"/>
              </a:ext>
            </a:extLst>
          </p:cNvPr>
          <p:cNvSpPr txBox="1"/>
          <p:nvPr/>
        </p:nvSpPr>
        <p:spPr>
          <a:xfrm>
            <a:off x="7023790" y="4282655"/>
            <a:ext cx="1278322" cy="2308324"/>
          </a:xfrm>
          <a:prstGeom prst="rect">
            <a:avLst/>
          </a:prstGeom>
          <a:solidFill>
            <a:schemeClr val="bg1">
              <a:lumMod val="75000"/>
            </a:schemeClr>
          </a:solidFill>
          <a:ln>
            <a:solidFill>
              <a:schemeClr val="tx1">
                <a:lumMod val="50000"/>
                <a:lumOff val="50000"/>
              </a:schemeClr>
            </a:solidFill>
          </a:ln>
        </p:spPr>
        <p:txBody>
          <a:bodyPr wrap="square" rtlCol="0">
            <a:spAutoFit/>
          </a:bodyPr>
          <a:lstStyle/>
          <a:p>
            <a:r>
              <a:rPr lang="de-DE" dirty="0"/>
              <a:t>Geschäfts-stelle öffnet die Aufgabe u. übernimmt den Antrag des RA in die eAkte...</a:t>
            </a:r>
          </a:p>
        </p:txBody>
      </p:sp>
      <p:sp>
        <p:nvSpPr>
          <p:cNvPr id="29" name="Textfeld 28">
            <a:extLst>
              <a:ext uri="{FF2B5EF4-FFF2-40B4-BE49-F238E27FC236}">
                <a16:creationId xmlns:a16="http://schemas.microsoft.com/office/drawing/2014/main" id="{CC01A04A-0775-F3A6-5DEA-53A1E529ACBF}"/>
              </a:ext>
            </a:extLst>
          </p:cNvPr>
          <p:cNvSpPr txBox="1"/>
          <p:nvPr/>
        </p:nvSpPr>
        <p:spPr>
          <a:xfrm>
            <a:off x="8682054" y="4318065"/>
            <a:ext cx="1278322" cy="2031325"/>
          </a:xfrm>
          <a:prstGeom prst="rect">
            <a:avLst/>
          </a:prstGeom>
          <a:solidFill>
            <a:schemeClr val="bg1">
              <a:lumMod val="75000"/>
            </a:schemeClr>
          </a:solidFill>
          <a:ln>
            <a:solidFill>
              <a:schemeClr val="tx1">
                <a:lumMod val="50000"/>
                <a:lumOff val="50000"/>
              </a:schemeClr>
            </a:solidFill>
          </a:ln>
        </p:spPr>
        <p:txBody>
          <a:bodyPr wrap="square" rtlCol="0">
            <a:spAutoFit/>
          </a:bodyPr>
          <a:lstStyle/>
          <a:p>
            <a:r>
              <a:rPr lang="de-DE" dirty="0"/>
              <a:t>… und sendet eine Aufgabe an die/den Richter/in</a:t>
            </a:r>
          </a:p>
          <a:p>
            <a:endParaRPr lang="de-DE" dirty="0"/>
          </a:p>
          <a:p>
            <a:endParaRPr lang="de-DE" dirty="0"/>
          </a:p>
        </p:txBody>
      </p:sp>
      <p:sp>
        <p:nvSpPr>
          <p:cNvPr id="30" name="Textfeld 29">
            <a:extLst>
              <a:ext uri="{FF2B5EF4-FFF2-40B4-BE49-F238E27FC236}">
                <a16:creationId xmlns:a16="http://schemas.microsoft.com/office/drawing/2014/main" id="{AD01753B-E92B-DA07-0660-60AD33ABD798}"/>
              </a:ext>
            </a:extLst>
          </p:cNvPr>
          <p:cNvSpPr txBox="1"/>
          <p:nvPr/>
        </p:nvSpPr>
        <p:spPr>
          <a:xfrm>
            <a:off x="10356319" y="4282655"/>
            <a:ext cx="1278322" cy="2031325"/>
          </a:xfrm>
          <a:prstGeom prst="rect">
            <a:avLst/>
          </a:prstGeom>
          <a:solidFill>
            <a:schemeClr val="bg1">
              <a:lumMod val="75000"/>
            </a:schemeClr>
          </a:solidFill>
          <a:ln>
            <a:solidFill>
              <a:schemeClr val="tx1">
                <a:lumMod val="50000"/>
                <a:lumOff val="50000"/>
              </a:schemeClr>
            </a:solidFill>
          </a:ln>
        </p:spPr>
        <p:txBody>
          <a:bodyPr wrap="square" rtlCol="0">
            <a:spAutoFit/>
          </a:bodyPr>
          <a:lstStyle/>
          <a:p>
            <a:r>
              <a:rPr lang="de-DE" dirty="0"/>
              <a:t>Richter/in öffnet die Aufgabe und entscheidet über den Antrag</a:t>
            </a:r>
          </a:p>
        </p:txBody>
      </p:sp>
    </p:spTree>
    <p:extLst>
      <p:ext uri="{BB962C8B-B14F-4D97-AF65-F5344CB8AC3E}">
        <p14:creationId xmlns:p14="http://schemas.microsoft.com/office/powerpoint/2010/main" val="2423828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7" presetClass="path" presetSubtype="0" accel="50000" decel="50000" fill="hold" nodeType="clickEffect">
                                  <p:stCondLst>
                                    <p:cond delay="0"/>
                                  </p:stCondLst>
                                  <p:childTnLst>
                                    <p:animMotion origin="layout" path="M 5E-6 0 L 0.04376 0.03125 C 0.05287 0.03843 0.0668 0.04282 0.08139 0.04282 C 0.09766 0.04282 0.11094 0.03843 0.12019 0.03125 L 0.16472 0 " pathEditMode="relative" rAng="0" ptsTypes="AAAAA">
                                      <p:cBhvr>
                                        <p:cTn id="16" dur="2000" fill="hold"/>
                                        <p:tgtEl>
                                          <p:spTgt spid="1030"/>
                                        </p:tgtEl>
                                        <p:attrNameLst>
                                          <p:attrName>ppt_x</p:attrName>
                                          <p:attrName>ppt_y</p:attrName>
                                        </p:attrNameLst>
                                      </p:cBhvr>
                                      <p:rCtr x="8229" y="2130"/>
                                    </p:animMotion>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1030"/>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37" presetClass="path" presetSubtype="0" accel="50000" decel="50000" fill="hold" nodeType="clickEffect">
                                  <p:stCondLst>
                                    <p:cond delay="0"/>
                                  </p:stCondLst>
                                  <p:childTnLst>
                                    <p:animMotion origin="layout" path="M 0.00039 -1.48148E-6 L 0.0694 0.04537 C 0.08385 0.05648 0.10521 0.06296 0.12825 0.06296 C 0.15429 0.06296 0.17474 0.05648 0.18919 0.04537 L 0.25911 -1.48148E-6 " pathEditMode="relative" rAng="0" ptsTypes="AAAAA">
                                      <p:cBhvr>
                                        <p:cTn id="38" dur="2000" fill="hold"/>
                                        <p:tgtEl>
                                          <p:spTgt spid="20"/>
                                        </p:tgtEl>
                                        <p:attrNameLst>
                                          <p:attrName>ppt_x</p:attrName>
                                          <p:attrName>ppt_y</p:attrName>
                                        </p:attrNameLst>
                                      </p:cBhvr>
                                      <p:rCtr x="12930" y="3148"/>
                                    </p:animMotion>
                                  </p:childTnLst>
                                </p:cTn>
                              </p:par>
                              <p:par>
                                <p:cTn id="39" presetID="1" presetClass="entr" presetSubtype="0" fill="hold" nodeType="withEffect">
                                  <p:stCondLst>
                                    <p:cond delay="0"/>
                                  </p:stCondLst>
                                  <p:childTnLst>
                                    <p:set>
                                      <p:cBhvr>
                                        <p:cTn id="40" dur="1" fill="hold">
                                          <p:stCondLst>
                                            <p:cond delay="0"/>
                                          </p:stCondLst>
                                        </p:cTn>
                                        <p:tgtEl>
                                          <p:spTgt spid="103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20"/>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032"/>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37" presetClass="path" presetSubtype="0" accel="50000" decel="50000" fill="hold" nodeType="clickEffect">
                                  <p:stCondLst>
                                    <p:cond delay="0"/>
                                  </p:stCondLst>
                                  <p:childTnLst>
                                    <p:animMotion origin="layout" path="M 1.11022E-16 0.00046 L 0.06523 0.03055 C 0.07878 0.03796 0.09961 0.04282 0.12096 0.04282 C 0.14557 0.04282 0.16536 0.03796 0.17904 0.03055 L 0.2457 0.00046 " pathEditMode="relative" rAng="0" ptsTypes="AAAAA">
                                      <p:cBhvr>
                                        <p:cTn id="64" dur="2000" fill="hold"/>
                                        <p:tgtEl>
                                          <p:spTgt spid="24"/>
                                        </p:tgtEl>
                                        <p:attrNameLst>
                                          <p:attrName>ppt_x</p:attrName>
                                          <p:attrName>ppt_y</p:attrName>
                                        </p:attrNameLst>
                                      </p:cBhvr>
                                      <p:rCtr x="12279" y="2106"/>
                                    </p:animMotion>
                                  </p:childTnLst>
                                </p:cTn>
                              </p:par>
                              <p:par>
                                <p:cTn id="65" presetID="1" presetClass="entr" presetSubtype="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25" grpId="0" animBg="1"/>
      <p:bldP spid="26" grpId="0" animBg="1"/>
      <p:bldP spid="27" grpId="0" animBg="1"/>
      <p:bldP spid="28" grpId="0" animBg="1"/>
      <p:bldP spid="29" grpId="0" animBg="1"/>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5E0D1A38-962F-DF09-D4E8-C4A771C1B4B3}"/>
              </a:ext>
            </a:extLst>
          </p:cNvPr>
          <p:cNvPicPr>
            <a:picLocks noChangeAspect="1"/>
          </p:cNvPicPr>
          <p:nvPr/>
        </p:nvPicPr>
        <p:blipFill rotWithShape="1">
          <a:blip r:embed="rId2"/>
          <a:srcRect t="3810" r="64484" b="63598"/>
          <a:stretch/>
        </p:blipFill>
        <p:spPr bwMode="auto">
          <a:xfrm>
            <a:off x="9763299" y="3126243"/>
            <a:ext cx="1405155" cy="1074759"/>
          </a:xfrm>
          <a:prstGeom prst="rect">
            <a:avLst/>
          </a:prstGeom>
          <a:ln>
            <a:noFill/>
          </a:ln>
          <a:extLst>
            <a:ext uri="{53640926-AAD7-44D8-BBD7-CCE9431645EC}">
              <a14:shadowObscured xmlns:a14="http://schemas.microsoft.com/office/drawing/2010/main"/>
            </a:ext>
          </a:extLst>
        </p:spPr>
      </p:pic>
      <p:sp>
        <p:nvSpPr>
          <p:cNvPr id="2" name="Titel 1">
            <a:extLst>
              <a:ext uri="{FF2B5EF4-FFF2-40B4-BE49-F238E27FC236}">
                <a16:creationId xmlns:a16="http://schemas.microsoft.com/office/drawing/2014/main" id="{5D7C83A0-3BAE-430E-0B08-8BB0C6CE1D0A}"/>
              </a:ext>
            </a:extLst>
          </p:cNvPr>
          <p:cNvSpPr>
            <a:spLocks noGrp="1"/>
          </p:cNvSpPr>
          <p:nvPr>
            <p:ph type="title"/>
          </p:nvPr>
        </p:nvSpPr>
        <p:spPr>
          <a:xfrm>
            <a:off x="652854" y="307500"/>
            <a:ext cx="10515600" cy="828948"/>
          </a:xfrm>
        </p:spPr>
        <p:txBody>
          <a:bodyPr/>
          <a:lstStyle/>
          <a:p>
            <a:pPr algn="ctr"/>
            <a:r>
              <a:rPr lang="de-DE" u="sng" dirty="0"/>
              <a:t>Geschäftsprozess Antrag – eAkte (II)</a:t>
            </a:r>
          </a:p>
        </p:txBody>
      </p:sp>
      <p:pic>
        <p:nvPicPr>
          <p:cNvPr id="6" name="Grafik 5">
            <a:extLst>
              <a:ext uri="{FF2B5EF4-FFF2-40B4-BE49-F238E27FC236}">
                <a16:creationId xmlns:a16="http://schemas.microsoft.com/office/drawing/2014/main" id="{43D95621-0B42-F4F5-F0F8-A2C2F3DDCE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0611" y="1419926"/>
            <a:ext cx="971686" cy="1171739"/>
          </a:xfrm>
          <a:prstGeom prst="rect">
            <a:avLst/>
          </a:prstGeom>
        </p:spPr>
      </p:pic>
      <p:pic>
        <p:nvPicPr>
          <p:cNvPr id="7" name="Grafik 6">
            <a:extLst>
              <a:ext uri="{FF2B5EF4-FFF2-40B4-BE49-F238E27FC236}">
                <a16:creationId xmlns:a16="http://schemas.microsoft.com/office/drawing/2014/main" id="{8F827D9C-3760-644F-91D0-AD76C4213A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5972" y="1424690"/>
            <a:ext cx="971686" cy="1162212"/>
          </a:xfrm>
          <a:prstGeom prst="rect">
            <a:avLst/>
          </a:prstGeom>
        </p:spPr>
      </p:pic>
      <p:sp>
        <p:nvSpPr>
          <p:cNvPr id="9" name="Richtungspfeil 8">
            <a:extLst>
              <a:ext uri="{FF2B5EF4-FFF2-40B4-BE49-F238E27FC236}">
                <a16:creationId xmlns:a16="http://schemas.microsoft.com/office/drawing/2014/main" id="{BD9D34CF-4B44-C0B4-3551-75FEB9FF8E8A}"/>
              </a:ext>
            </a:extLst>
          </p:cNvPr>
          <p:cNvSpPr/>
          <p:nvPr/>
        </p:nvSpPr>
        <p:spPr>
          <a:xfrm>
            <a:off x="3380707" y="2222098"/>
            <a:ext cx="1640560" cy="346363"/>
          </a:xfrm>
          <a:prstGeom prst="homePlate">
            <a:avLst/>
          </a:prstGeom>
          <a:gradFill flip="none" rotWithShape="1">
            <a:gsLst>
              <a:gs pos="0">
                <a:schemeClr val="accent1">
                  <a:lumMod val="5000"/>
                  <a:lumOff val="95000"/>
                </a:schemeClr>
              </a:gs>
              <a:gs pos="0">
                <a:schemeClr val="accent1">
                  <a:lumMod val="45000"/>
                  <a:lumOff val="55000"/>
                </a:schemeClr>
              </a:gs>
              <a:gs pos="45000">
                <a:schemeClr val="accent1"/>
              </a:gs>
              <a:gs pos="0">
                <a:schemeClr val="accent1">
                  <a:lumMod val="30000"/>
                  <a:lumOff val="7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Aufgabe</a:t>
            </a:r>
          </a:p>
        </p:txBody>
      </p:sp>
      <p:sp>
        <p:nvSpPr>
          <p:cNvPr id="11" name="Textfeld 10">
            <a:extLst>
              <a:ext uri="{FF2B5EF4-FFF2-40B4-BE49-F238E27FC236}">
                <a16:creationId xmlns:a16="http://schemas.microsoft.com/office/drawing/2014/main" id="{F6B30D66-7772-61C0-7B89-C0BC105017D9}"/>
              </a:ext>
            </a:extLst>
          </p:cNvPr>
          <p:cNvSpPr txBox="1"/>
          <p:nvPr/>
        </p:nvSpPr>
        <p:spPr>
          <a:xfrm>
            <a:off x="296874" y="4461547"/>
            <a:ext cx="1405155" cy="2031325"/>
          </a:xfrm>
          <a:prstGeom prst="rect">
            <a:avLst/>
          </a:prstGeom>
          <a:solidFill>
            <a:schemeClr val="bg1">
              <a:lumMod val="75000"/>
            </a:schemeClr>
          </a:solidFill>
          <a:ln>
            <a:solidFill>
              <a:schemeClr val="tx1">
                <a:lumMod val="50000"/>
                <a:lumOff val="50000"/>
              </a:schemeClr>
            </a:solidFill>
          </a:ln>
        </p:spPr>
        <p:txBody>
          <a:bodyPr wrap="square" rtlCol="0">
            <a:spAutoFit/>
          </a:bodyPr>
          <a:lstStyle/>
          <a:p>
            <a:r>
              <a:rPr lang="de-DE" dirty="0"/>
              <a:t>Richter/in hat sich die Aufgabe </a:t>
            </a:r>
            <a:r>
              <a:rPr lang="de-DE" dirty="0" err="1"/>
              <a:t>ge</a:t>
            </a:r>
            <a:r>
              <a:rPr lang="de-DE" dirty="0"/>
              <a:t>- öffnet und entscheidet über den Antrag……</a:t>
            </a:r>
          </a:p>
        </p:txBody>
      </p:sp>
      <p:pic>
        <p:nvPicPr>
          <p:cNvPr id="12" name="Grafik 11">
            <a:extLst>
              <a:ext uri="{FF2B5EF4-FFF2-40B4-BE49-F238E27FC236}">
                <a16:creationId xmlns:a16="http://schemas.microsoft.com/office/drawing/2014/main" id="{B419D61C-11CF-F0E6-D04B-4886B378B3E8}"/>
              </a:ext>
            </a:extLst>
          </p:cNvPr>
          <p:cNvPicPr>
            <a:picLocks noChangeAspect="1"/>
          </p:cNvPicPr>
          <p:nvPr/>
        </p:nvPicPr>
        <p:blipFill rotWithShape="1">
          <a:blip r:embed="rId2"/>
          <a:srcRect t="3810" r="64484" b="63598"/>
          <a:stretch/>
        </p:blipFill>
        <p:spPr bwMode="auto">
          <a:xfrm>
            <a:off x="5540919" y="3126243"/>
            <a:ext cx="1405155" cy="1071257"/>
          </a:xfrm>
          <a:prstGeom prst="rect">
            <a:avLst/>
          </a:prstGeom>
          <a:ln>
            <a:noFill/>
          </a:ln>
          <a:extLst>
            <a:ext uri="{53640926-AAD7-44D8-BBD7-CCE9431645EC}">
              <a14:shadowObscured xmlns:a14="http://schemas.microsoft.com/office/drawing/2010/main"/>
            </a:ext>
          </a:extLst>
        </p:spPr>
      </p:pic>
      <p:sp>
        <p:nvSpPr>
          <p:cNvPr id="13" name="Textfeld 12">
            <a:extLst>
              <a:ext uri="{FF2B5EF4-FFF2-40B4-BE49-F238E27FC236}">
                <a16:creationId xmlns:a16="http://schemas.microsoft.com/office/drawing/2014/main" id="{ED7C227A-80A6-9FE2-13D3-D3FBB4E19B70}"/>
              </a:ext>
            </a:extLst>
          </p:cNvPr>
          <p:cNvSpPr txBox="1"/>
          <p:nvPr/>
        </p:nvSpPr>
        <p:spPr>
          <a:xfrm>
            <a:off x="5525216" y="4349635"/>
            <a:ext cx="1405154" cy="2308324"/>
          </a:xfrm>
          <a:prstGeom prst="rect">
            <a:avLst/>
          </a:prstGeom>
          <a:solidFill>
            <a:schemeClr val="bg1">
              <a:lumMod val="75000"/>
            </a:schemeClr>
          </a:solidFill>
          <a:ln>
            <a:solidFill>
              <a:schemeClr val="tx1">
                <a:lumMod val="50000"/>
                <a:lumOff val="50000"/>
              </a:schemeClr>
            </a:solidFill>
          </a:ln>
        </p:spPr>
        <p:txBody>
          <a:bodyPr wrap="square" rtlCol="0">
            <a:spAutoFit/>
          </a:bodyPr>
          <a:lstStyle/>
          <a:p>
            <a:r>
              <a:rPr lang="de-DE" dirty="0"/>
              <a:t>Geschäfts-stelle öffnet die Aufgabe und führt die Verfügung aus.</a:t>
            </a:r>
          </a:p>
          <a:p>
            <a:endParaRPr lang="de-DE" dirty="0"/>
          </a:p>
          <a:p>
            <a:endParaRPr lang="de-DE" dirty="0"/>
          </a:p>
        </p:txBody>
      </p:sp>
      <p:sp>
        <p:nvSpPr>
          <p:cNvPr id="14" name="Textfeld 13">
            <a:extLst>
              <a:ext uri="{FF2B5EF4-FFF2-40B4-BE49-F238E27FC236}">
                <a16:creationId xmlns:a16="http://schemas.microsoft.com/office/drawing/2014/main" id="{563216CA-5134-0D73-A61B-E344D12AF2CC}"/>
              </a:ext>
            </a:extLst>
          </p:cNvPr>
          <p:cNvSpPr txBox="1"/>
          <p:nvPr/>
        </p:nvSpPr>
        <p:spPr>
          <a:xfrm>
            <a:off x="3498409" y="4072637"/>
            <a:ext cx="1405155" cy="2585323"/>
          </a:xfrm>
          <a:prstGeom prst="rect">
            <a:avLst/>
          </a:prstGeom>
          <a:solidFill>
            <a:schemeClr val="bg1">
              <a:lumMod val="75000"/>
            </a:schemeClr>
          </a:solidFill>
          <a:ln>
            <a:solidFill>
              <a:schemeClr val="tx1">
                <a:lumMod val="50000"/>
                <a:lumOff val="50000"/>
              </a:schemeClr>
            </a:solidFill>
          </a:ln>
        </p:spPr>
        <p:txBody>
          <a:bodyPr wrap="square" rtlCol="0">
            <a:spAutoFit/>
          </a:bodyPr>
          <a:lstStyle/>
          <a:p>
            <a:r>
              <a:rPr lang="de-DE" dirty="0"/>
              <a:t>Zum Abschluss Aufgabe an die Geschäfts-stelle zur Ausführung d. Verfügung</a:t>
            </a:r>
          </a:p>
          <a:p>
            <a:endParaRPr lang="de-DE" dirty="0"/>
          </a:p>
        </p:txBody>
      </p:sp>
      <p:sp>
        <p:nvSpPr>
          <p:cNvPr id="15" name="Textfeld 14">
            <a:extLst>
              <a:ext uri="{FF2B5EF4-FFF2-40B4-BE49-F238E27FC236}">
                <a16:creationId xmlns:a16="http://schemas.microsoft.com/office/drawing/2014/main" id="{6F692E49-2848-F43E-A997-F4EDB6D980E8}"/>
              </a:ext>
            </a:extLst>
          </p:cNvPr>
          <p:cNvSpPr txBox="1"/>
          <p:nvPr/>
        </p:nvSpPr>
        <p:spPr>
          <a:xfrm>
            <a:off x="7552022" y="4072636"/>
            <a:ext cx="1549109" cy="2585323"/>
          </a:xfrm>
          <a:prstGeom prst="rect">
            <a:avLst/>
          </a:prstGeom>
          <a:solidFill>
            <a:schemeClr val="bg1">
              <a:lumMod val="75000"/>
            </a:schemeClr>
          </a:solidFill>
          <a:ln>
            <a:solidFill>
              <a:schemeClr val="tx1">
                <a:lumMod val="50000"/>
                <a:lumOff val="50000"/>
              </a:schemeClr>
            </a:solidFill>
          </a:ln>
        </p:spPr>
        <p:txBody>
          <a:bodyPr wrap="square" rtlCol="0">
            <a:spAutoFit/>
          </a:bodyPr>
          <a:lstStyle/>
          <a:p>
            <a:r>
              <a:rPr lang="de-DE" dirty="0"/>
              <a:t>Geschäfts-stelle legt das Verfahren auf Wiedervor- </a:t>
            </a:r>
            <a:r>
              <a:rPr lang="de-DE" dirty="0" err="1"/>
              <a:t>lage</a:t>
            </a:r>
            <a:endParaRPr lang="de-DE" dirty="0"/>
          </a:p>
          <a:p>
            <a:r>
              <a:rPr lang="de-DE" dirty="0"/>
              <a:t>(Frist setzen)</a:t>
            </a:r>
          </a:p>
          <a:p>
            <a:endParaRPr lang="de-DE" dirty="0"/>
          </a:p>
          <a:p>
            <a:endParaRPr lang="de-DE" dirty="0"/>
          </a:p>
          <a:p>
            <a:endParaRPr lang="de-DE" dirty="0"/>
          </a:p>
        </p:txBody>
      </p:sp>
      <p:pic>
        <p:nvPicPr>
          <p:cNvPr id="1026" name="Picture 2" descr="Kalender - Illustrationen und Vektorgrafiken - iStock">
            <a:extLst>
              <a:ext uri="{FF2B5EF4-FFF2-40B4-BE49-F238E27FC236}">
                <a16:creationId xmlns:a16="http://schemas.microsoft.com/office/drawing/2014/main" id="{6B27384D-07DA-7D65-8A37-A0F2C7B8D36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6197" t="11787" r="11945" b="15238"/>
          <a:stretch/>
        </p:blipFill>
        <p:spPr bwMode="auto">
          <a:xfrm>
            <a:off x="9821882" y="1634242"/>
            <a:ext cx="1127724" cy="1201913"/>
          </a:xfrm>
          <a:prstGeom prst="rect">
            <a:avLst/>
          </a:prstGeom>
          <a:noFill/>
          <a:extLst>
            <a:ext uri="{909E8E84-426E-40DD-AFC4-6F175D3DCCD1}">
              <a14:hiddenFill xmlns:a14="http://schemas.microsoft.com/office/drawing/2010/main">
                <a:solidFill>
                  <a:srgbClr val="FFFFFF"/>
                </a:solidFill>
              </a14:hiddenFill>
            </a:ext>
          </a:extLst>
        </p:spPr>
      </p:pic>
      <p:sp>
        <p:nvSpPr>
          <p:cNvPr id="16" name="Richtungspfeil 8">
            <a:extLst>
              <a:ext uri="{FF2B5EF4-FFF2-40B4-BE49-F238E27FC236}">
                <a16:creationId xmlns:a16="http://schemas.microsoft.com/office/drawing/2014/main" id="{64F0A41C-9D5C-D10D-6A0E-B32744C79C47}"/>
              </a:ext>
            </a:extLst>
          </p:cNvPr>
          <p:cNvSpPr/>
          <p:nvPr/>
        </p:nvSpPr>
        <p:spPr>
          <a:xfrm>
            <a:off x="7371641" y="2222097"/>
            <a:ext cx="1760897" cy="346363"/>
          </a:xfrm>
          <a:prstGeom prst="homePlate">
            <a:avLst/>
          </a:prstGeom>
          <a:gradFill flip="none" rotWithShape="1">
            <a:gsLst>
              <a:gs pos="0">
                <a:schemeClr val="accent1">
                  <a:lumMod val="5000"/>
                  <a:lumOff val="95000"/>
                </a:schemeClr>
              </a:gs>
              <a:gs pos="0">
                <a:schemeClr val="accent1">
                  <a:lumMod val="45000"/>
                  <a:lumOff val="55000"/>
                </a:schemeClr>
              </a:gs>
              <a:gs pos="45000">
                <a:schemeClr val="accent1"/>
              </a:gs>
              <a:gs pos="0">
                <a:schemeClr val="accent1">
                  <a:lumMod val="30000"/>
                  <a:lumOff val="7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 Wiedervorlage</a:t>
            </a:r>
          </a:p>
        </p:txBody>
      </p:sp>
      <p:pic>
        <p:nvPicPr>
          <p:cNvPr id="5" name="Grafik 4">
            <a:extLst>
              <a:ext uri="{FF2B5EF4-FFF2-40B4-BE49-F238E27FC236}">
                <a16:creationId xmlns:a16="http://schemas.microsoft.com/office/drawing/2014/main" id="{D5B03766-51DE-B767-819F-942DD3BD5DDC}"/>
              </a:ext>
            </a:extLst>
          </p:cNvPr>
          <p:cNvPicPr>
            <a:picLocks noChangeAspect="1"/>
          </p:cNvPicPr>
          <p:nvPr/>
        </p:nvPicPr>
        <p:blipFill rotWithShape="1">
          <a:blip r:embed="rId2"/>
          <a:srcRect t="3810" r="64484" b="63598"/>
          <a:stretch/>
        </p:blipFill>
        <p:spPr bwMode="auto">
          <a:xfrm>
            <a:off x="1276015" y="3011094"/>
            <a:ext cx="1405155" cy="1071257"/>
          </a:xfrm>
          <a:prstGeom prst="rect">
            <a:avLst/>
          </a:prstGeom>
          <a:ln>
            <a:noFill/>
          </a:ln>
          <a:extLst>
            <a:ext uri="{53640926-AAD7-44D8-BBD7-CCE9431645EC}">
              <a14:shadowObscured xmlns:a14="http://schemas.microsoft.com/office/drawing/2010/main"/>
            </a:ext>
          </a:extLst>
        </p:spPr>
      </p:pic>
      <p:sp>
        <p:nvSpPr>
          <p:cNvPr id="10" name="Textfeld 9">
            <a:extLst>
              <a:ext uri="{FF2B5EF4-FFF2-40B4-BE49-F238E27FC236}">
                <a16:creationId xmlns:a16="http://schemas.microsoft.com/office/drawing/2014/main" id="{756C9D4C-4B2E-8EC2-6384-05025AD53EA8}"/>
              </a:ext>
            </a:extLst>
          </p:cNvPr>
          <p:cNvSpPr txBox="1"/>
          <p:nvPr/>
        </p:nvSpPr>
        <p:spPr>
          <a:xfrm>
            <a:off x="1846009" y="4461548"/>
            <a:ext cx="1278322" cy="2031325"/>
          </a:xfrm>
          <a:prstGeom prst="rect">
            <a:avLst/>
          </a:prstGeom>
          <a:solidFill>
            <a:schemeClr val="bg1">
              <a:lumMod val="75000"/>
            </a:schemeClr>
          </a:solidFill>
          <a:ln>
            <a:solidFill>
              <a:schemeClr val="tx1">
                <a:lumMod val="50000"/>
                <a:lumOff val="50000"/>
              </a:schemeClr>
            </a:solidFill>
          </a:ln>
        </p:spPr>
        <p:txBody>
          <a:bodyPr wrap="square" rtlCol="0">
            <a:spAutoFit/>
          </a:bodyPr>
          <a:lstStyle/>
          <a:p>
            <a:r>
              <a:rPr lang="de-DE" dirty="0"/>
              <a:t>….. und erstellt eine Verfügung</a:t>
            </a:r>
          </a:p>
          <a:p>
            <a:endParaRPr lang="de-DE" dirty="0"/>
          </a:p>
          <a:p>
            <a:endParaRPr lang="de-DE" dirty="0"/>
          </a:p>
          <a:p>
            <a:endParaRPr lang="de-DE" dirty="0"/>
          </a:p>
        </p:txBody>
      </p:sp>
      <p:sp>
        <p:nvSpPr>
          <p:cNvPr id="18" name="Textfeld 17">
            <a:extLst>
              <a:ext uri="{FF2B5EF4-FFF2-40B4-BE49-F238E27FC236}">
                <a16:creationId xmlns:a16="http://schemas.microsoft.com/office/drawing/2014/main" id="{BCF82D91-6A96-CBFD-E0BA-0C254439F847}"/>
              </a:ext>
            </a:extLst>
          </p:cNvPr>
          <p:cNvSpPr txBox="1"/>
          <p:nvPr/>
        </p:nvSpPr>
        <p:spPr>
          <a:xfrm>
            <a:off x="9821881" y="4436438"/>
            <a:ext cx="1654613" cy="2308324"/>
          </a:xfrm>
          <a:prstGeom prst="rect">
            <a:avLst/>
          </a:prstGeom>
          <a:solidFill>
            <a:schemeClr val="bg1">
              <a:lumMod val="75000"/>
            </a:schemeClr>
          </a:solidFill>
          <a:ln>
            <a:solidFill>
              <a:schemeClr val="tx1">
                <a:lumMod val="50000"/>
                <a:lumOff val="50000"/>
              </a:schemeClr>
            </a:solidFill>
          </a:ln>
        </p:spPr>
        <p:txBody>
          <a:bodyPr wrap="square" rtlCol="0">
            <a:spAutoFit/>
          </a:bodyPr>
          <a:lstStyle/>
          <a:p>
            <a:r>
              <a:rPr lang="de-DE" dirty="0"/>
              <a:t>Nach Fristablauf sendet die Geschäftsstelle wieder eine Aufgabe an die/den Richter/in</a:t>
            </a:r>
          </a:p>
        </p:txBody>
      </p:sp>
    </p:spTree>
    <p:extLst>
      <p:ext uri="{BB962C8B-B14F-4D97-AF65-F5344CB8AC3E}">
        <p14:creationId xmlns:p14="http://schemas.microsoft.com/office/powerpoint/2010/main" val="3466256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7" presetClass="path" presetSubtype="0" accel="50000" decel="50000" fill="hold" nodeType="clickEffect">
                                  <p:stCondLst>
                                    <p:cond delay="0"/>
                                  </p:stCondLst>
                                  <p:childTnLst>
                                    <p:animMotion origin="layout" path="M -0.00169 0.00069 L 0.08555 0.03796 C 0.10365 0.04653 0.13099 0.05116 0.15964 0.05116 C 0.19206 0.05116 0.21823 0.04653 0.23633 0.03796 L 0.3237 0.00069 " pathEditMode="relative" rAng="0" ptsTypes="AAAAA">
                                      <p:cBhvr>
                                        <p:cTn id="30" dur="2000" fill="hold"/>
                                        <p:tgtEl>
                                          <p:spTgt spid="5"/>
                                        </p:tgtEl>
                                        <p:attrNameLst>
                                          <p:attrName>ppt_x</p:attrName>
                                          <p:attrName>ppt_y</p:attrName>
                                        </p:attrNameLst>
                                      </p:cBhvr>
                                      <p:rCtr x="16263" y="2523"/>
                                    </p:animMotion>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5"/>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37" presetClass="path" presetSubtype="0" accel="50000" decel="50000" fill="hold" nodeType="withEffect">
                                  <p:stCondLst>
                                    <p:cond delay="0"/>
                                  </p:stCondLst>
                                  <p:childTnLst>
                                    <p:animMotion origin="layout" path="M 0.00078 0.0007 L 0.0793 0.03357 C 0.09596 0.04097 0.1207 0.0463 0.147 0.0463 C 0.17643 0.0463 0.20013 0.04097 0.2168 0.03357 L 0.29661 0.0007 " pathEditMode="relative" rAng="0" ptsTypes="AAAAA">
                                      <p:cBhvr>
                                        <p:cTn id="48" dur="2000" fill="hold"/>
                                        <p:tgtEl>
                                          <p:spTgt spid="12"/>
                                        </p:tgtEl>
                                        <p:attrNameLst>
                                          <p:attrName>ppt_x</p:attrName>
                                          <p:attrName>ppt_y</p:attrName>
                                        </p:attrNameLst>
                                      </p:cBhvr>
                                      <p:rCtr x="14792" y="2269"/>
                                    </p:animMotion>
                                  </p:childTnLst>
                                </p:cTn>
                              </p:par>
                              <p:par>
                                <p:cTn id="49" presetID="1" presetClass="entr" presetSubtype="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4" grpId="0" animBg="1"/>
      <p:bldP spid="15" grpId="0" animBg="1"/>
      <p:bldP spid="16" grpId="0" animBg="1"/>
      <p:bldP spid="10" grpId="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44684" y="581892"/>
            <a:ext cx="9209116" cy="640080"/>
          </a:xfrm>
        </p:spPr>
        <p:txBody>
          <a:bodyPr>
            <a:normAutofit fontScale="90000"/>
          </a:bodyPr>
          <a:lstStyle/>
          <a:p>
            <a:r>
              <a:rPr lang="de-DE" b="1" u="sng" dirty="0"/>
              <a:t>Aufgabenverteilung eAkte</a:t>
            </a:r>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6938" y="3075741"/>
            <a:ext cx="971686" cy="1171739"/>
          </a:xfrm>
          <a:prstGeom prst="rect">
            <a:avLst/>
          </a:prstGeom>
        </p:spPr>
      </p:pic>
      <p:pic>
        <p:nvPicPr>
          <p:cNvPr id="5" name="Grafi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2074" y="3085268"/>
            <a:ext cx="971686" cy="1162212"/>
          </a:xfrm>
          <a:prstGeom prst="rect">
            <a:avLst/>
          </a:prstGeom>
        </p:spPr>
      </p:pic>
      <p:sp>
        <p:nvSpPr>
          <p:cNvPr id="6" name="Richtungspfeil 5"/>
          <p:cNvSpPr/>
          <p:nvPr/>
        </p:nvSpPr>
        <p:spPr>
          <a:xfrm>
            <a:off x="938462" y="2264762"/>
            <a:ext cx="3031958" cy="759163"/>
          </a:xfrm>
          <a:prstGeom prst="homePlate">
            <a:avLst/>
          </a:prstGeom>
          <a:gradFill flip="none" rotWithShape="1">
            <a:gsLst>
              <a:gs pos="0">
                <a:schemeClr val="accent1">
                  <a:lumMod val="5000"/>
                  <a:lumOff val="95000"/>
                </a:schemeClr>
              </a:gs>
              <a:gs pos="0">
                <a:schemeClr val="accent1">
                  <a:lumMod val="45000"/>
                  <a:lumOff val="55000"/>
                </a:schemeClr>
              </a:gs>
              <a:gs pos="45000">
                <a:schemeClr val="accent1"/>
              </a:gs>
              <a:gs pos="0">
                <a:schemeClr val="accent1">
                  <a:lumMod val="30000"/>
                  <a:lumOff val="7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(elektr.) Posteingänge</a:t>
            </a:r>
          </a:p>
        </p:txBody>
      </p:sp>
      <p:sp>
        <p:nvSpPr>
          <p:cNvPr id="7" name="Richtungspfeil 6"/>
          <p:cNvSpPr/>
          <p:nvPr/>
        </p:nvSpPr>
        <p:spPr>
          <a:xfrm>
            <a:off x="938462" y="3321436"/>
            <a:ext cx="3031958" cy="759163"/>
          </a:xfrm>
          <a:prstGeom prst="homePlate">
            <a:avLst/>
          </a:prstGeom>
          <a:gradFill flip="none" rotWithShape="1">
            <a:gsLst>
              <a:gs pos="0">
                <a:schemeClr val="accent1">
                  <a:lumMod val="5000"/>
                  <a:lumOff val="95000"/>
                </a:schemeClr>
              </a:gs>
              <a:gs pos="0">
                <a:schemeClr val="accent1">
                  <a:lumMod val="45000"/>
                  <a:lumOff val="55000"/>
                </a:schemeClr>
              </a:gs>
              <a:gs pos="45000">
                <a:schemeClr val="accent1"/>
              </a:gs>
              <a:gs pos="0">
                <a:schemeClr val="accent1">
                  <a:lumMod val="30000"/>
                  <a:lumOff val="7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WV-Liste</a:t>
            </a:r>
          </a:p>
        </p:txBody>
      </p:sp>
      <p:sp>
        <p:nvSpPr>
          <p:cNvPr id="8" name="Richtungspfeil 7"/>
          <p:cNvSpPr/>
          <p:nvPr/>
        </p:nvSpPr>
        <p:spPr>
          <a:xfrm>
            <a:off x="938462" y="4378110"/>
            <a:ext cx="3031958" cy="759163"/>
          </a:xfrm>
          <a:prstGeom prst="homePlate">
            <a:avLst/>
          </a:prstGeom>
          <a:gradFill flip="none" rotWithShape="1">
            <a:gsLst>
              <a:gs pos="0">
                <a:schemeClr val="accent1">
                  <a:lumMod val="5000"/>
                  <a:lumOff val="95000"/>
                </a:schemeClr>
              </a:gs>
              <a:gs pos="0">
                <a:schemeClr val="accent1">
                  <a:lumMod val="45000"/>
                  <a:lumOff val="55000"/>
                </a:schemeClr>
              </a:gs>
              <a:gs pos="45000">
                <a:schemeClr val="accent1"/>
              </a:gs>
              <a:gs pos="0">
                <a:schemeClr val="accent1">
                  <a:lumMod val="30000"/>
                  <a:lumOff val="7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Aufgaben</a:t>
            </a:r>
          </a:p>
        </p:txBody>
      </p:sp>
      <p:sp>
        <p:nvSpPr>
          <p:cNvPr id="9" name="Richtungspfeil 8"/>
          <p:cNvSpPr/>
          <p:nvPr/>
        </p:nvSpPr>
        <p:spPr>
          <a:xfrm>
            <a:off x="6474574" y="2635620"/>
            <a:ext cx="3031958" cy="983657"/>
          </a:xfrm>
          <a:prstGeom prst="homePlate">
            <a:avLst/>
          </a:prstGeom>
          <a:gradFill flip="none" rotWithShape="1">
            <a:gsLst>
              <a:gs pos="0">
                <a:schemeClr val="accent1">
                  <a:lumMod val="5000"/>
                  <a:lumOff val="95000"/>
                </a:schemeClr>
              </a:gs>
              <a:gs pos="0">
                <a:schemeClr val="accent1">
                  <a:lumMod val="45000"/>
                  <a:lumOff val="55000"/>
                </a:schemeClr>
              </a:gs>
              <a:gs pos="45000">
                <a:schemeClr val="accent1"/>
              </a:gs>
              <a:gs pos="0">
                <a:schemeClr val="accent1">
                  <a:lumMod val="30000"/>
                  <a:lumOff val="7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Aufgaben</a:t>
            </a:r>
          </a:p>
          <a:p>
            <a:pPr algn="ctr"/>
            <a:endParaRPr lang="de-DE" dirty="0"/>
          </a:p>
          <a:p>
            <a:pPr algn="ctr"/>
            <a:endParaRPr lang="de-DE" dirty="0"/>
          </a:p>
        </p:txBody>
      </p:sp>
      <p:sp>
        <p:nvSpPr>
          <p:cNvPr id="12" name="Richtungspfeil 11"/>
          <p:cNvSpPr/>
          <p:nvPr/>
        </p:nvSpPr>
        <p:spPr>
          <a:xfrm rot="10800000">
            <a:off x="6033837" y="3765116"/>
            <a:ext cx="3031958" cy="1035483"/>
          </a:xfrm>
          <a:prstGeom prst="homePlate">
            <a:avLst/>
          </a:prstGeom>
          <a:gradFill flip="none" rotWithShape="1">
            <a:gsLst>
              <a:gs pos="0">
                <a:schemeClr val="accent1">
                  <a:lumMod val="5000"/>
                  <a:lumOff val="95000"/>
                </a:schemeClr>
              </a:gs>
              <a:gs pos="0">
                <a:schemeClr val="accent1">
                  <a:lumMod val="45000"/>
                  <a:lumOff val="55000"/>
                </a:schemeClr>
              </a:gs>
              <a:gs pos="45000">
                <a:schemeClr val="accent1"/>
              </a:gs>
              <a:gs pos="0">
                <a:schemeClr val="accent1">
                  <a:lumMod val="30000"/>
                  <a:lumOff val="7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Textfeld 2"/>
          <p:cNvSpPr txBox="1"/>
          <p:nvPr/>
        </p:nvSpPr>
        <p:spPr>
          <a:xfrm>
            <a:off x="7191925" y="3878148"/>
            <a:ext cx="1077731" cy="369332"/>
          </a:xfrm>
          <a:prstGeom prst="rect">
            <a:avLst/>
          </a:prstGeom>
          <a:noFill/>
        </p:spPr>
        <p:txBody>
          <a:bodyPr wrap="none" rtlCol="0">
            <a:spAutoFit/>
          </a:bodyPr>
          <a:lstStyle/>
          <a:p>
            <a:r>
              <a:rPr lang="de-DE" dirty="0">
                <a:solidFill>
                  <a:schemeClr val="bg1"/>
                </a:solidFill>
              </a:rPr>
              <a:t>Aufgaben</a:t>
            </a:r>
          </a:p>
        </p:txBody>
      </p:sp>
      <p:sp>
        <p:nvSpPr>
          <p:cNvPr id="10" name="Rechteck 9"/>
          <p:cNvSpPr/>
          <p:nvPr/>
        </p:nvSpPr>
        <p:spPr>
          <a:xfrm>
            <a:off x="6490033" y="3023925"/>
            <a:ext cx="2481513" cy="461665"/>
          </a:xfrm>
          <a:prstGeom prst="rect">
            <a:avLst/>
          </a:prstGeom>
          <a:noFill/>
        </p:spPr>
        <p:txBody>
          <a:bodyPr wrap="square" lIns="91440" tIns="45720" rIns="91440" bIns="45720">
            <a:spAutoFit/>
          </a:bodyPr>
          <a:lstStyle/>
          <a:p>
            <a:pPr algn="ctr"/>
            <a:r>
              <a:rPr lang="de-DE" sz="2400" b="1" cap="none" spc="0" dirty="0">
                <a:ln w="22225">
                  <a:solidFill>
                    <a:srgbClr val="C00000"/>
                  </a:solidFill>
                  <a:prstDash val="solid"/>
                </a:ln>
                <a:solidFill>
                  <a:srgbClr val="FF0000"/>
                </a:solidFill>
                <a:effectLst/>
              </a:rPr>
              <a:t>immer persönlich</a:t>
            </a:r>
          </a:p>
        </p:txBody>
      </p:sp>
      <p:sp>
        <p:nvSpPr>
          <p:cNvPr id="13" name="Rechteck 12"/>
          <p:cNvSpPr/>
          <p:nvPr/>
        </p:nvSpPr>
        <p:spPr>
          <a:xfrm>
            <a:off x="6474574" y="4282858"/>
            <a:ext cx="2481513" cy="461665"/>
          </a:xfrm>
          <a:prstGeom prst="rect">
            <a:avLst/>
          </a:prstGeom>
          <a:noFill/>
        </p:spPr>
        <p:txBody>
          <a:bodyPr wrap="square" lIns="91440" tIns="45720" rIns="91440" bIns="45720">
            <a:spAutoFit/>
          </a:bodyPr>
          <a:lstStyle/>
          <a:p>
            <a:pPr algn="ctr"/>
            <a:r>
              <a:rPr lang="de-DE" sz="2400" b="1" cap="none" spc="0" dirty="0">
                <a:ln w="22225">
                  <a:solidFill>
                    <a:srgbClr val="C00000"/>
                  </a:solidFill>
                  <a:prstDash val="solid"/>
                </a:ln>
                <a:solidFill>
                  <a:srgbClr val="FF0000"/>
                </a:solidFill>
                <a:effectLst/>
              </a:rPr>
              <a:t>immer an die OE</a:t>
            </a:r>
          </a:p>
        </p:txBody>
      </p:sp>
    </p:spTree>
    <p:extLst>
      <p:ext uri="{BB962C8B-B14F-4D97-AF65-F5344CB8AC3E}">
        <p14:creationId xmlns:p14="http://schemas.microsoft.com/office/powerpoint/2010/main" val="4114338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658</Words>
  <Application>Microsoft Office PowerPoint</Application>
  <PresentationFormat>Breitbild</PresentationFormat>
  <Paragraphs>76</Paragraphs>
  <Slides>13</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13</vt:i4>
      </vt:variant>
    </vt:vector>
  </HeadingPairs>
  <TitlesOfParts>
    <vt:vector size="18" baseType="lpstr">
      <vt:lpstr>Aptos</vt:lpstr>
      <vt:lpstr>Aptos Display</vt:lpstr>
      <vt:lpstr>Arial</vt:lpstr>
      <vt:lpstr>BerlinTypeOffice-Regular</vt:lpstr>
      <vt:lpstr>Office</vt:lpstr>
      <vt:lpstr>eIP – Einführung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Geschäftsprozess Antrag – eAkte (I)</vt:lpstr>
      <vt:lpstr>Geschäftsprozess Antrag – eAkte (II)</vt:lpstr>
      <vt:lpstr>Aufgabenverteilung eAkte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Sarabinski-Klepel, Ilka</dc:creator>
  <cp:lastModifiedBy>Sarabinski-Klepel, Ilka</cp:lastModifiedBy>
  <cp:revision>1</cp:revision>
  <dcterms:created xsi:type="dcterms:W3CDTF">2026-02-05T13:44:58Z</dcterms:created>
  <dcterms:modified xsi:type="dcterms:W3CDTF">2026-02-05T13:51:16Z</dcterms:modified>
</cp:coreProperties>
</file>