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4D3E6"/>
    <a:srgbClr val="F0C688"/>
    <a:srgbClr val="EED48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5" autoAdjust="0"/>
    <p:restoredTop sz="94660"/>
  </p:normalViewPr>
  <p:slideViewPr>
    <p:cSldViewPr snapToGrid="0">
      <p:cViewPr varScale="1">
        <p:scale>
          <a:sx n="62" d="100"/>
          <a:sy n="62" d="100"/>
        </p:scale>
        <p:origin x="72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D92DE-5D27-4010-91AF-5931C8CFB02A}" type="datetimeFigureOut">
              <a:rPr lang="de-DE" smtClean="0"/>
              <a:t>31.08.2026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AC420-1AAA-473A-B39B-358EE2F44E1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83987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D92DE-5D27-4010-91AF-5931C8CFB02A}" type="datetimeFigureOut">
              <a:rPr lang="de-DE" smtClean="0"/>
              <a:t>31.08.2026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AC420-1AAA-473A-B39B-358EE2F44E1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337383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D92DE-5D27-4010-91AF-5931C8CFB02A}" type="datetimeFigureOut">
              <a:rPr lang="de-DE" smtClean="0"/>
              <a:t>31.08.2026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AC420-1AAA-473A-B39B-358EE2F44E1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611107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D92DE-5D27-4010-91AF-5931C8CFB02A}" type="datetimeFigureOut">
              <a:rPr lang="de-DE" smtClean="0"/>
              <a:t>31.08.2026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AC420-1AAA-473A-B39B-358EE2F44E1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47693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D92DE-5D27-4010-91AF-5931C8CFB02A}" type="datetimeFigureOut">
              <a:rPr lang="de-DE" smtClean="0"/>
              <a:t>31.08.2026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AC420-1AAA-473A-B39B-358EE2F44E1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09715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D92DE-5D27-4010-91AF-5931C8CFB02A}" type="datetimeFigureOut">
              <a:rPr lang="de-DE" smtClean="0"/>
              <a:t>31.08.2026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AC420-1AAA-473A-B39B-358EE2F44E1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922183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D92DE-5D27-4010-91AF-5931C8CFB02A}" type="datetimeFigureOut">
              <a:rPr lang="de-DE" smtClean="0"/>
              <a:t>31.08.2026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AC420-1AAA-473A-B39B-358EE2F44E1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090714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D92DE-5D27-4010-91AF-5931C8CFB02A}" type="datetimeFigureOut">
              <a:rPr lang="de-DE" smtClean="0"/>
              <a:t>31.08.2026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AC420-1AAA-473A-B39B-358EE2F44E1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932534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D92DE-5D27-4010-91AF-5931C8CFB02A}" type="datetimeFigureOut">
              <a:rPr lang="de-DE" smtClean="0"/>
              <a:t>31.08.2026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AC420-1AAA-473A-B39B-358EE2F44E1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550593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D92DE-5D27-4010-91AF-5931C8CFB02A}" type="datetimeFigureOut">
              <a:rPr lang="de-DE" smtClean="0"/>
              <a:t>31.08.2026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AC420-1AAA-473A-B39B-358EE2F44E1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213784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D92DE-5D27-4010-91AF-5931C8CFB02A}" type="datetimeFigureOut">
              <a:rPr lang="de-DE" smtClean="0"/>
              <a:t>31.08.2026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AC420-1AAA-473A-B39B-358EE2F44E1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38949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2D92DE-5D27-4010-91AF-5931C8CFB02A}" type="datetimeFigureOut">
              <a:rPr lang="de-DE" smtClean="0"/>
              <a:t>31.08.2026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4AC420-1AAA-473A-B39B-358EE2F44E1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987190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19AF392C-13D6-178A-A061-0590570825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871" y="0"/>
            <a:ext cx="10017243" cy="6858000"/>
          </a:xfrm>
          <a:prstGeom prst="rect">
            <a:avLst/>
          </a:prstGeom>
        </p:spPr>
      </p:pic>
      <p:sp>
        <p:nvSpPr>
          <p:cNvPr id="4" name="Abgerundetes Rechteck 3"/>
          <p:cNvSpPr/>
          <p:nvPr/>
        </p:nvSpPr>
        <p:spPr>
          <a:xfrm>
            <a:off x="1973896" y="1187038"/>
            <a:ext cx="8367715" cy="1297027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de-DE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Rechtsgrundlage für Erhebung und Einzug von Gerichtskosten</a:t>
            </a:r>
          </a:p>
        </p:txBody>
      </p:sp>
      <p:sp>
        <p:nvSpPr>
          <p:cNvPr id="2" name="Abgerundetes Rechteck 1"/>
          <p:cNvSpPr/>
          <p:nvPr/>
        </p:nvSpPr>
        <p:spPr>
          <a:xfrm>
            <a:off x="2988912" y="336883"/>
            <a:ext cx="6472988" cy="914400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Kosten im Zivilprozess</a:t>
            </a:r>
          </a:p>
        </p:txBody>
      </p:sp>
      <p:sp>
        <p:nvSpPr>
          <p:cNvPr id="3" name="Abgerundetes Rechteck 2"/>
          <p:cNvSpPr/>
          <p:nvPr/>
        </p:nvSpPr>
        <p:spPr>
          <a:xfrm>
            <a:off x="2020405" y="2806035"/>
            <a:ext cx="8274695" cy="3084882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Gebühren dürfen nur aufgrund eines Gesetzes erhoben werden. </a:t>
            </a:r>
          </a:p>
          <a:p>
            <a:pPr algn="ctr"/>
            <a:r>
              <a:rPr lang="de-DE" sz="28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Fehlt eine bestimmte Gebührennorm, unterbleibt die Gebührenerhebung, Analogien und Ableitungen sind selbst bei einer offenkundigen Gesetzeslücke nicht zulässig.</a:t>
            </a:r>
          </a:p>
        </p:txBody>
      </p:sp>
      <p:sp>
        <p:nvSpPr>
          <p:cNvPr id="7" name="Gefaltete Ecke 6"/>
          <p:cNvSpPr/>
          <p:nvPr/>
        </p:nvSpPr>
        <p:spPr>
          <a:xfrm rot="20218608">
            <a:off x="9896161" y="2854678"/>
            <a:ext cx="1895088" cy="1828800"/>
          </a:xfrm>
          <a:prstGeom prst="foldedCorner">
            <a:avLst/>
          </a:prstGeom>
          <a:solidFill>
            <a:srgbClr val="E9DA69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 b="1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Art. 20 III GG</a:t>
            </a:r>
            <a:endParaRPr lang="de-DE" sz="2000" b="1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10" name="Gefaltete Ecke 9"/>
          <p:cNvSpPr/>
          <p:nvPr/>
        </p:nvSpPr>
        <p:spPr>
          <a:xfrm rot="580966">
            <a:off x="340607" y="4502385"/>
            <a:ext cx="1985041" cy="1828800"/>
          </a:xfrm>
          <a:prstGeom prst="foldedCorner">
            <a:avLst/>
          </a:prstGeom>
          <a:solidFill>
            <a:srgbClr val="E9DA69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 b="1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hier also keine Auslegung möglich</a:t>
            </a:r>
            <a:endParaRPr lang="de-DE" sz="2000" b="1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FDE56DF6-645C-0586-FC33-9C9B40D029F3}"/>
              </a:ext>
            </a:extLst>
          </p:cNvPr>
          <p:cNvSpPr/>
          <p:nvPr/>
        </p:nvSpPr>
        <p:spPr>
          <a:xfrm rot="16200000">
            <a:off x="-3321389" y="3337662"/>
            <a:ext cx="6858000" cy="1877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de-DE" dirty="0">
                <a:solidFill>
                  <a:schemeClr val="accent5">
                    <a:lumMod val="50000"/>
                  </a:schemeClr>
                </a:solidFill>
              </a:rPr>
              <a:t>Unterstützt mit KI (</a:t>
            </a:r>
            <a:r>
              <a:rPr lang="de-DE" dirty="0" err="1">
                <a:solidFill>
                  <a:schemeClr val="accent5">
                    <a:lumMod val="50000"/>
                  </a:schemeClr>
                </a:solidFill>
              </a:rPr>
              <a:t>ChatGPT</a:t>
            </a:r>
            <a:r>
              <a:rPr lang="de-DE" dirty="0">
                <a:solidFill>
                  <a:schemeClr val="accent5">
                    <a:lumMod val="50000"/>
                  </a:schemeClr>
                </a:solidFill>
              </a:rPr>
              <a:t>)</a:t>
            </a:r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1FCD6FE8-54E2-818C-2A45-E5F99423EF10}"/>
              </a:ext>
            </a:extLst>
          </p:cNvPr>
          <p:cNvSpPr/>
          <p:nvPr/>
        </p:nvSpPr>
        <p:spPr>
          <a:xfrm>
            <a:off x="10895307" y="6553001"/>
            <a:ext cx="1310435" cy="304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de-DE" dirty="0">
                <a:solidFill>
                  <a:schemeClr val="accent5">
                    <a:lumMod val="50000"/>
                  </a:schemeClr>
                </a:solidFill>
              </a:rPr>
              <a:t>KG-Ref.AF </a:t>
            </a:r>
          </a:p>
        </p:txBody>
      </p:sp>
      <p:pic>
        <p:nvPicPr>
          <p:cNvPr id="12" name="Grafik 11" descr="image001">
            <a:extLst>
              <a:ext uri="{FF2B5EF4-FFF2-40B4-BE49-F238E27FC236}">
                <a16:creationId xmlns:a16="http://schemas.microsoft.com/office/drawing/2014/main" id="{1D949B76-8FEC-9815-FFEA-1A7AE524EF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4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15284" y="93644"/>
            <a:ext cx="976716" cy="6698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42664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 animBg="1"/>
      <p:bldP spid="7" grpId="0" animBg="1"/>
      <p:bldP spid="10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5BD41721-6712-D501-82EA-0C228029EC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871" y="0"/>
            <a:ext cx="10017243" cy="6858000"/>
          </a:xfrm>
          <a:prstGeom prst="rect">
            <a:avLst/>
          </a:prstGeom>
        </p:spPr>
      </p:pic>
      <p:sp>
        <p:nvSpPr>
          <p:cNvPr id="2" name="Abgerundetes Rechteck 1"/>
          <p:cNvSpPr/>
          <p:nvPr/>
        </p:nvSpPr>
        <p:spPr>
          <a:xfrm>
            <a:off x="2988912" y="336883"/>
            <a:ext cx="6472988" cy="914400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Kosten im Zivilprozess</a:t>
            </a:r>
          </a:p>
        </p:txBody>
      </p:sp>
      <p:sp>
        <p:nvSpPr>
          <p:cNvPr id="3" name="Abgerundetes Rechteck 2"/>
          <p:cNvSpPr/>
          <p:nvPr/>
        </p:nvSpPr>
        <p:spPr>
          <a:xfrm>
            <a:off x="4691668" y="1860666"/>
            <a:ext cx="6682185" cy="9144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</a:t>
            </a:r>
            <a:r>
              <a:rPr lang="de-DE" sz="2800" dirty="0">
                <a:solidFill>
                  <a:schemeClr val="tx1"/>
                </a:solidFill>
              </a:rPr>
              <a:t>erichts</a:t>
            </a:r>
            <a:r>
              <a:rPr lang="de-DE" sz="2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</a:t>
            </a:r>
            <a:r>
              <a:rPr lang="de-DE" sz="2800" dirty="0">
                <a:solidFill>
                  <a:schemeClr val="tx1"/>
                </a:solidFill>
              </a:rPr>
              <a:t>osten</a:t>
            </a:r>
            <a:r>
              <a:rPr lang="de-DE" sz="2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</a:t>
            </a:r>
            <a:r>
              <a:rPr lang="de-DE" sz="2800" dirty="0">
                <a:solidFill>
                  <a:schemeClr val="tx1"/>
                </a:solidFill>
              </a:rPr>
              <a:t>esetz</a:t>
            </a:r>
          </a:p>
          <a:p>
            <a:pPr algn="ctr"/>
            <a:r>
              <a:rPr lang="de-DE" sz="2400" dirty="0">
                <a:solidFill>
                  <a:schemeClr val="tx1"/>
                </a:solidFill>
              </a:rPr>
              <a:t>(§ 1 Abs. 1 Satz 1 Nr. 1 GKG)</a:t>
            </a:r>
          </a:p>
        </p:txBody>
      </p:sp>
      <p:sp>
        <p:nvSpPr>
          <p:cNvPr id="10" name="Gefaltete Ecke 9"/>
          <p:cNvSpPr/>
          <p:nvPr/>
        </p:nvSpPr>
        <p:spPr>
          <a:xfrm rot="20284996">
            <a:off x="10513912" y="1492644"/>
            <a:ext cx="1359795" cy="1357946"/>
          </a:xfrm>
          <a:prstGeom prst="foldedCorner">
            <a:avLst/>
          </a:prstGeom>
          <a:solidFill>
            <a:srgbClr val="E9DA69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 b="1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GKG</a:t>
            </a:r>
            <a:endParaRPr lang="de-DE" sz="2000" b="1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11" name="Abgerundetes Rechteck 10"/>
          <p:cNvSpPr/>
          <p:nvPr/>
        </p:nvSpPr>
        <p:spPr>
          <a:xfrm>
            <a:off x="1189050" y="1687552"/>
            <a:ext cx="4087017" cy="1312587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Gebühren und Auslagen im Zivilprozess</a:t>
            </a:r>
          </a:p>
        </p:txBody>
      </p:sp>
      <p:sp>
        <p:nvSpPr>
          <p:cNvPr id="15" name="Abgerundetes Rechteck 14"/>
          <p:cNvSpPr/>
          <p:nvPr/>
        </p:nvSpPr>
        <p:spPr>
          <a:xfrm>
            <a:off x="4587395" y="4563677"/>
            <a:ext cx="6786458" cy="132582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dirty="0">
                <a:solidFill>
                  <a:schemeClr val="tx1"/>
                </a:solidFill>
              </a:rPr>
              <a:t>Kostenverfügung (</a:t>
            </a:r>
            <a:r>
              <a:rPr lang="de-DE" sz="2400" dirty="0" err="1">
                <a:solidFill>
                  <a:schemeClr val="tx1"/>
                </a:solidFill>
              </a:rPr>
              <a:t>KostVfg</a:t>
            </a:r>
            <a:r>
              <a:rPr lang="de-DE" sz="2400" dirty="0">
                <a:solidFill>
                  <a:schemeClr val="tx1"/>
                </a:solidFill>
              </a:rPr>
              <a:t>) und Durchführungsbestimmungen zum Gesetz </a:t>
            </a:r>
          </a:p>
          <a:p>
            <a:pPr algn="ctr"/>
            <a:r>
              <a:rPr lang="de-DE" sz="2400" dirty="0">
                <a:solidFill>
                  <a:schemeClr val="tx1"/>
                </a:solidFill>
              </a:rPr>
              <a:t>über die Prozesskostenhilfe (DB-PKH)</a:t>
            </a:r>
          </a:p>
        </p:txBody>
      </p:sp>
      <p:sp>
        <p:nvSpPr>
          <p:cNvPr id="14" name="Abgerundetes Rechteck 13"/>
          <p:cNvSpPr/>
          <p:nvPr/>
        </p:nvSpPr>
        <p:spPr>
          <a:xfrm>
            <a:off x="4562741" y="3090971"/>
            <a:ext cx="6811111" cy="1324539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</a:t>
            </a:r>
            <a:r>
              <a:rPr lang="de-DE" sz="2800" dirty="0">
                <a:solidFill>
                  <a:schemeClr val="tx1"/>
                </a:solidFill>
              </a:rPr>
              <a:t>ustiz</a:t>
            </a:r>
            <a:r>
              <a:rPr lang="de-DE" sz="2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</a:t>
            </a:r>
            <a:r>
              <a:rPr lang="de-DE" sz="2800" dirty="0">
                <a:solidFill>
                  <a:schemeClr val="tx1"/>
                </a:solidFill>
              </a:rPr>
              <a:t>ergütungs- und - </a:t>
            </a:r>
            <a:r>
              <a:rPr lang="de-DE" sz="28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  <a:r>
              <a:rPr lang="de-DE" sz="2800" dirty="0" err="1">
                <a:solidFill>
                  <a:schemeClr val="tx1"/>
                </a:solidFill>
              </a:rPr>
              <a:t>ntschädigungs</a:t>
            </a:r>
            <a:r>
              <a:rPr lang="de-DE" sz="28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</a:t>
            </a:r>
            <a:r>
              <a:rPr lang="de-DE" sz="2800" dirty="0" err="1">
                <a:solidFill>
                  <a:schemeClr val="tx1"/>
                </a:solidFill>
              </a:rPr>
              <a:t>esetz</a:t>
            </a:r>
            <a:r>
              <a:rPr lang="de-DE" sz="2800" dirty="0">
                <a:solidFill>
                  <a:schemeClr val="tx1"/>
                </a:solidFill>
              </a:rPr>
              <a:t> </a:t>
            </a:r>
          </a:p>
          <a:p>
            <a:pPr algn="ctr"/>
            <a:r>
              <a:rPr lang="de-DE" sz="2400" dirty="0">
                <a:solidFill>
                  <a:schemeClr val="tx1"/>
                </a:solidFill>
              </a:rPr>
              <a:t>(§ 1 Abs. 1 und 2 JVEG)</a:t>
            </a:r>
          </a:p>
        </p:txBody>
      </p:sp>
      <p:sp>
        <p:nvSpPr>
          <p:cNvPr id="4" name="Abgerundetes Rechteck 3"/>
          <p:cNvSpPr/>
          <p:nvPr/>
        </p:nvSpPr>
        <p:spPr>
          <a:xfrm>
            <a:off x="1189050" y="3058756"/>
            <a:ext cx="4087017" cy="1324539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Auslagen für Zeugen, Sachverständige und Dolmetscher</a:t>
            </a:r>
          </a:p>
        </p:txBody>
      </p:sp>
      <p:sp>
        <p:nvSpPr>
          <p:cNvPr id="13" name="Abgerundetes Rechteck 12"/>
          <p:cNvSpPr/>
          <p:nvPr/>
        </p:nvSpPr>
        <p:spPr>
          <a:xfrm>
            <a:off x="1189050" y="4564958"/>
            <a:ext cx="4087017" cy="1324539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Regelungen für Ansatz und Einzug der Kosten</a:t>
            </a:r>
          </a:p>
          <a:p>
            <a:pPr algn="ctr"/>
            <a:r>
              <a:rPr lang="de-DE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(Verfahrensvorschriften)</a:t>
            </a:r>
          </a:p>
        </p:txBody>
      </p:sp>
      <p:sp>
        <p:nvSpPr>
          <p:cNvPr id="16" name="Gefaltete Ecke 15"/>
          <p:cNvSpPr/>
          <p:nvPr/>
        </p:nvSpPr>
        <p:spPr>
          <a:xfrm rot="21105584">
            <a:off x="10627911" y="3102232"/>
            <a:ext cx="1359795" cy="1357946"/>
          </a:xfrm>
          <a:prstGeom prst="foldedCorner">
            <a:avLst/>
          </a:prstGeom>
          <a:solidFill>
            <a:srgbClr val="E9DA69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 b="1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JVEG</a:t>
            </a:r>
            <a:endParaRPr lang="de-DE" sz="2000" b="1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17" name="Gefaltete Ecke 16"/>
          <p:cNvSpPr/>
          <p:nvPr/>
        </p:nvSpPr>
        <p:spPr>
          <a:xfrm rot="704510">
            <a:off x="10693955" y="4710443"/>
            <a:ext cx="1359795" cy="1357946"/>
          </a:xfrm>
          <a:prstGeom prst="foldedCorner">
            <a:avLst/>
          </a:prstGeom>
          <a:solidFill>
            <a:srgbClr val="E9DA69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 b="1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 err="1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KostVfg</a:t>
            </a:r>
            <a:endParaRPr lang="de-DE" sz="2000" b="1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25E39E7F-6A73-31F4-A5CE-47B951D18BEF}"/>
              </a:ext>
            </a:extLst>
          </p:cNvPr>
          <p:cNvSpPr/>
          <p:nvPr/>
        </p:nvSpPr>
        <p:spPr>
          <a:xfrm rot="16200000">
            <a:off x="-3321389" y="3337662"/>
            <a:ext cx="6858000" cy="1877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de-DE" dirty="0">
                <a:solidFill>
                  <a:schemeClr val="accent5">
                    <a:lumMod val="50000"/>
                  </a:schemeClr>
                </a:solidFill>
              </a:rPr>
              <a:t>Unterstützt mit KI (</a:t>
            </a:r>
            <a:r>
              <a:rPr lang="de-DE" dirty="0" err="1">
                <a:solidFill>
                  <a:schemeClr val="accent5">
                    <a:lumMod val="50000"/>
                  </a:schemeClr>
                </a:solidFill>
              </a:rPr>
              <a:t>ChatGPT</a:t>
            </a:r>
            <a:r>
              <a:rPr lang="de-DE" dirty="0">
                <a:solidFill>
                  <a:schemeClr val="accent5">
                    <a:lumMod val="50000"/>
                  </a:schemeClr>
                </a:solidFill>
              </a:rPr>
              <a:t>)</a:t>
            </a: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E3C4BB2F-BFF2-98ED-2D48-09F55A64EA1A}"/>
              </a:ext>
            </a:extLst>
          </p:cNvPr>
          <p:cNvSpPr/>
          <p:nvPr/>
        </p:nvSpPr>
        <p:spPr>
          <a:xfrm>
            <a:off x="10895307" y="6553001"/>
            <a:ext cx="1310435" cy="304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de-DE" dirty="0">
                <a:solidFill>
                  <a:schemeClr val="accent5">
                    <a:lumMod val="50000"/>
                  </a:schemeClr>
                </a:solidFill>
              </a:rPr>
              <a:t>KG-Ref.AF </a:t>
            </a:r>
          </a:p>
        </p:txBody>
      </p:sp>
      <p:pic>
        <p:nvPicPr>
          <p:cNvPr id="12" name="Grafik 11" descr="image001">
            <a:extLst>
              <a:ext uri="{FF2B5EF4-FFF2-40B4-BE49-F238E27FC236}">
                <a16:creationId xmlns:a16="http://schemas.microsoft.com/office/drawing/2014/main" id="{591D5C70-8906-ABF6-3EED-F12474D4E4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4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15284" y="93644"/>
            <a:ext cx="976716" cy="6698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26800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0" grpId="0" animBg="1"/>
      <p:bldP spid="11" grpId="0" animBg="1"/>
      <p:bldP spid="15" grpId="0" animBg="1"/>
      <p:bldP spid="14" grpId="0" animBg="1"/>
      <p:bldP spid="4" grpId="0" animBg="1"/>
      <p:bldP spid="13" grpId="0" animBg="1"/>
      <p:bldP spid="16" grpId="0" animBg="1"/>
      <p:bldP spid="1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>
            <a:extLst>
              <a:ext uri="{FF2B5EF4-FFF2-40B4-BE49-F238E27FC236}">
                <a16:creationId xmlns:a16="http://schemas.microsoft.com/office/drawing/2014/main" id="{A680D837-D041-36E1-BD1B-F4EA623B87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871" y="0"/>
            <a:ext cx="10017243" cy="6858000"/>
          </a:xfrm>
          <a:prstGeom prst="rect">
            <a:avLst/>
          </a:prstGeom>
        </p:spPr>
      </p:pic>
      <p:sp>
        <p:nvSpPr>
          <p:cNvPr id="2" name="Abgerundetes Rechteck 1"/>
          <p:cNvSpPr/>
          <p:nvPr/>
        </p:nvSpPr>
        <p:spPr>
          <a:xfrm>
            <a:off x="2988912" y="336883"/>
            <a:ext cx="6472988" cy="914400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Kosten im Zivilprozess</a:t>
            </a:r>
          </a:p>
        </p:txBody>
      </p:sp>
      <p:sp>
        <p:nvSpPr>
          <p:cNvPr id="3" name="Abgerundetes Rechteck 2"/>
          <p:cNvSpPr/>
          <p:nvPr/>
        </p:nvSpPr>
        <p:spPr>
          <a:xfrm>
            <a:off x="2097214" y="2837039"/>
            <a:ext cx="8367714" cy="145360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800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de-DE" sz="28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Das GKG regelt die Entstehung der Kostenansprüche (Gebühren + Auslagen), bestimmt deren Höhe sowie Fälligkeit und benennt die Kostenschuldner.</a:t>
            </a:r>
            <a:br>
              <a:rPr lang="de-DE" sz="28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de-DE" sz="2800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Abgerundetes Rechteck 3"/>
          <p:cNvSpPr/>
          <p:nvPr/>
        </p:nvSpPr>
        <p:spPr>
          <a:xfrm>
            <a:off x="2041548" y="1608495"/>
            <a:ext cx="8367715" cy="914400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Gerichtskostengesetz</a:t>
            </a:r>
          </a:p>
        </p:txBody>
      </p:sp>
      <p:sp>
        <p:nvSpPr>
          <p:cNvPr id="7" name="Gefaltete Ecke 6"/>
          <p:cNvSpPr/>
          <p:nvPr/>
        </p:nvSpPr>
        <p:spPr>
          <a:xfrm rot="21061098">
            <a:off x="10312133" y="1691805"/>
            <a:ext cx="1369489" cy="1263404"/>
          </a:xfrm>
          <a:prstGeom prst="foldedCorner">
            <a:avLst/>
          </a:prstGeom>
          <a:solidFill>
            <a:srgbClr val="E9DA69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 b="1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=GKG</a:t>
            </a:r>
            <a:endParaRPr lang="de-DE" sz="2000" b="1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11" name="Abgerundetes Rechteck 10"/>
          <p:cNvSpPr/>
          <p:nvPr/>
        </p:nvSpPr>
        <p:spPr>
          <a:xfrm>
            <a:off x="2097214" y="4438650"/>
            <a:ext cx="8367714" cy="213360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Erhoben werden nach Anlage 1 zum GKG wertabhängige Gebühren („Wertgebühren“), </a:t>
            </a:r>
          </a:p>
          <a:p>
            <a:pPr algn="ctr"/>
            <a:r>
              <a:rPr lang="de-DE" sz="28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Festgebühren, bare Auslagen bzw. Pauschalen für solche. </a:t>
            </a:r>
          </a:p>
        </p:txBody>
      </p:sp>
      <p:sp>
        <p:nvSpPr>
          <p:cNvPr id="10" name="Gefaltete Ecke 9"/>
          <p:cNvSpPr/>
          <p:nvPr/>
        </p:nvSpPr>
        <p:spPr>
          <a:xfrm rot="704588">
            <a:off x="834192" y="4775536"/>
            <a:ext cx="1548062" cy="1459828"/>
          </a:xfrm>
          <a:prstGeom prst="foldedCorner">
            <a:avLst/>
          </a:prstGeom>
          <a:solidFill>
            <a:srgbClr val="E9DA69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 b="1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0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dem  Kosten</a:t>
            </a:r>
          </a:p>
          <a:p>
            <a:pPr algn="ctr"/>
            <a:r>
              <a:rPr lang="de-DE" sz="20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-verzeichnis</a:t>
            </a:r>
            <a:br>
              <a:rPr lang="de-DE" sz="20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</a:br>
            <a:endParaRPr lang="de-DE" sz="2000" b="1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5" name="Ovale Legende 4"/>
          <p:cNvSpPr/>
          <p:nvPr/>
        </p:nvSpPr>
        <p:spPr>
          <a:xfrm>
            <a:off x="9329738" y="4229100"/>
            <a:ext cx="2728912" cy="1528763"/>
          </a:xfrm>
          <a:prstGeom prst="wedgeEllipseCallou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Das sehen wir uns mal an….!!!</a:t>
            </a: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B41E173A-E042-8B30-E0ED-058414B94A03}"/>
              </a:ext>
            </a:extLst>
          </p:cNvPr>
          <p:cNvSpPr/>
          <p:nvPr/>
        </p:nvSpPr>
        <p:spPr>
          <a:xfrm rot="16200000">
            <a:off x="-3321389" y="3337662"/>
            <a:ext cx="6858000" cy="1877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de-DE" dirty="0">
                <a:solidFill>
                  <a:schemeClr val="accent5">
                    <a:lumMod val="50000"/>
                  </a:schemeClr>
                </a:solidFill>
              </a:rPr>
              <a:t>Unterstützt mit KI (</a:t>
            </a:r>
            <a:r>
              <a:rPr lang="de-DE" dirty="0" err="1">
                <a:solidFill>
                  <a:schemeClr val="accent5">
                    <a:lumMod val="50000"/>
                  </a:schemeClr>
                </a:solidFill>
              </a:rPr>
              <a:t>ChatGPT</a:t>
            </a:r>
            <a:r>
              <a:rPr lang="de-DE" dirty="0">
                <a:solidFill>
                  <a:schemeClr val="accent5">
                    <a:lumMod val="50000"/>
                  </a:schemeClr>
                </a:solidFill>
              </a:rPr>
              <a:t>)</a:t>
            </a:r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FC3BA823-E1E1-D240-4E36-BEDDFBD228E2}"/>
              </a:ext>
            </a:extLst>
          </p:cNvPr>
          <p:cNvSpPr/>
          <p:nvPr/>
        </p:nvSpPr>
        <p:spPr>
          <a:xfrm>
            <a:off x="10895307" y="6553001"/>
            <a:ext cx="1310435" cy="304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de-DE" dirty="0">
                <a:solidFill>
                  <a:schemeClr val="accent5">
                    <a:lumMod val="50000"/>
                  </a:schemeClr>
                </a:solidFill>
              </a:rPr>
              <a:t>KG-Ref.AF </a:t>
            </a:r>
          </a:p>
        </p:txBody>
      </p:sp>
      <p:pic>
        <p:nvPicPr>
          <p:cNvPr id="13" name="Grafik 12" descr="image001">
            <a:extLst>
              <a:ext uri="{FF2B5EF4-FFF2-40B4-BE49-F238E27FC236}">
                <a16:creationId xmlns:a16="http://schemas.microsoft.com/office/drawing/2014/main" id="{8D5A22AE-7607-6450-7394-01EB0BB45B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4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15284" y="93644"/>
            <a:ext cx="976716" cy="6698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71135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7" grpId="0" animBg="1"/>
      <p:bldP spid="11" grpId="0" animBg="1"/>
      <p:bldP spid="10" grpId="0" animBg="1"/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0229AC57-02B5-3D3B-2ECF-3BE45A3DB5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4366" y="0"/>
            <a:ext cx="10017243" cy="6858000"/>
          </a:xfrm>
          <a:prstGeom prst="rect">
            <a:avLst/>
          </a:prstGeom>
        </p:spPr>
      </p:pic>
      <p:sp>
        <p:nvSpPr>
          <p:cNvPr id="14" name="Abgerundetes Rechteck 13"/>
          <p:cNvSpPr/>
          <p:nvPr/>
        </p:nvSpPr>
        <p:spPr>
          <a:xfrm>
            <a:off x="5252788" y="4436640"/>
            <a:ext cx="5796449" cy="150089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dirty="0">
                <a:solidFill>
                  <a:schemeClr val="accent5">
                    <a:lumMod val="50000"/>
                  </a:schemeClr>
                </a:solidFill>
              </a:rPr>
              <a:t>-stehen für bare Ausgaben des Gerichts, </a:t>
            </a:r>
            <a:br>
              <a:rPr lang="de-DE" sz="20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de-DE" sz="2000" dirty="0">
                <a:solidFill>
                  <a:schemeClr val="accent5">
                    <a:lumMod val="50000"/>
                  </a:schemeClr>
                </a:solidFill>
              </a:rPr>
              <a:t>d.h. tatsächlich entstandene und vom Gericht </a:t>
            </a:r>
          </a:p>
          <a:p>
            <a:pPr algn="ctr"/>
            <a:r>
              <a:rPr lang="de-DE" sz="2000" dirty="0">
                <a:solidFill>
                  <a:schemeClr val="accent5">
                    <a:lumMod val="50000"/>
                  </a:schemeClr>
                </a:solidFill>
              </a:rPr>
              <a:t>verauslagte Beträge oder Pauschalen für </a:t>
            </a:r>
          </a:p>
          <a:p>
            <a:pPr algn="ctr"/>
            <a:r>
              <a:rPr lang="de-DE" sz="2000" dirty="0">
                <a:solidFill>
                  <a:schemeClr val="accent5">
                    <a:lumMod val="50000"/>
                  </a:schemeClr>
                </a:solidFill>
              </a:rPr>
              <a:t>verfahrensbezogene gerichtliche Aufwendungen</a:t>
            </a:r>
          </a:p>
        </p:txBody>
      </p:sp>
      <p:sp>
        <p:nvSpPr>
          <p:cNvPr id="2" name="Abgerundetes Rechteck 1"/>
          <p:cNvSpPr/>
          <p:nvPr/>
        </p:nvSpPr>
        <p:spPr>
          <a:xfrm>
            <a:off x="2988912" y="336883"/>
            <a:ext cx="6472988" cy="914400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Kosten im Zivilprozess</a:t>
            </a:r>
          </a:p>
        </p:txBody>
      </p:sp>
      <p:sp>
        <p:nvSpPr>
          <p:cNvPr id="3" name="Abgerundetes Rechteck 2"/>
          <p:cNvSpPr/>
          <p:nvPr/>
        </p:nvSpPr>
        <p:spPr>
          <a:xfrm>
            <a:off x="4346731" y="2626425"/>
            <a:ext cx="6223457" cy="91440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dirty="0">
                <a:solidFill>
                  <a:schemeClr val="accent5">
                    <a:lumMod val="50000"/>
                  </a:schemeClr>
                </a:solidFill>
              </a:rPr>
              <a:t>-stehen für konkrete gerichtliche </a:t>
            </a:r>
          </a:p>
          <a:p>
            <a:pPr algn="ctr"/>
            <a:r>
              <a:rPr lang="de-DE" sz="2400" dirty="0">
                <a:solidFill>
                  <a:schemeClr val="accent5">
                    <a:lumMod val="50000"/>
                  </a:schemeClr>
                </a:solidFill>
              </a:rPr>
              <a:t>Leistungen/ Entscheidungen</a:t>
            </a:r>
          </a:p>
        </p:txBody>
      </p:sp>
      <p:sp>
        <p:nvSpPr>
          <p:cNvPr id="10" name="Gefaltete Ecke 9"/>
          <p:cNvSpPr/>
          <p:nvPr/>
        </p:nvSpPr>
        <p:spPr>
          <a:xfrm rot="932616">
            <a:off x="10135838" y="953504"/>
            <a:ext cx="1807781" cy="1648703"/>
          </a:xfrm>
          <a:prstGeom prst="foldedCorner">
            <a:avLst/>
          </a:prstGeom>
          <a:solidFill>
            <a:srgbClr val="E9DA69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 b="1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Klageverfahren KV-Nr. 1210 = Verfahren im allgemeinen</a:t>
            </a:r>
          </a:p>
        </p:txBody>
      </p:sp>
      <p:sp>
        <p:nvSpPr>
          <p:cNvPr id="11" name="Abgerundetes Rechteck 10"/>
          <p:cNvSpPr/>
          <p:nvPr/>
        </p:nvSpPr>
        <p:spPr>
          <a:xfrm>
            <a:off x="1558114" y="1464139"/>
            <a:ext cx="4087017" cy="1312587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Gebührentatbestände</a:t>
            </a:r>
          </a:p>
        </p:txBody>
      </p:sp>
      <p:sp>
        <p:nvSpPr>
          <p:cNvPr id="4" name="Abgerundetes Rechteck 3"/>
          <p:cNvSpPr/>
          <p:nvPr/>
        </p:nvSpPr>
        <p:spPr>
          <a:xfrm>
            <a:off x="1530777" y="3669826"/>
            <a:ext cx="4087017" cy="1324539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Auslagentatbestände</a:t>
            </a:r>
          </a:p>
        </p:txBody>
      </p:sp>
      <p:sp>
        <p:nvSpPr>
          <p:cNvPr id="17" name="Gefaltete Ecke 16"/>
          <p:cNvSpPr/>
          <p:nvPr/>
        </p:nvSpPr>
        <p:spPr>
          <a:xfrm rot="704510">
            <a:off x="1853229" y="5154304"/>
            <a:ext cx="1359795" cy="1357946"/>
          </a:xfrm>
          <a:prstGeom prst="foldedCorner">
            <a:avLst/>
          </a:prstGeom>
          <a:solidFill>
            <a:srgbClr val="E9DA69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 b="1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16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KV-Nr. 9005 = nach dem JVEG </a:t>
            </a:r>
          </a:p>
        </p:txBody>
      </p:sp>
      <p:sp>
        <p:nvSpPr>
          <p:cNvPr id="18" name="Gefaltete Ecke 17"/>
          <p:cNvSpPr/>
          <p:nvPr/>
        </p:nvSpPr>
        <p:spPr>
          <a:xfrm>
            <a:off x="10356685" y="2341347"/>
            <a:ext cx="1610917" cy="1481152"/>
          </a:xfrm>
          <a:prstGeom prst="foldedCorner">
            <a:avLst/>
          </a:prstGeom>
          <a:solidFill>
            <a:srgbClr val="E9DA69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Zwangs</a:t>
            </a:r>
          </a:p>
          <a:p>
            <a:pPr algn="ctr"/>
            <a:r>
              <a:rPr lang="de-DE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-vollstreckung </a:t>
            </a:r>
          </a:p>
          <a:p>
            <a:pPr algn="ctr"/>
            <a:r>
              <a:rPr lang="de-DE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KV-Nr. 2111</a:t>
            </a:r>
          </a:p>
        </p:txBody>
      </p:sp>
      <p:sp>
        <p:nvSpPr>
          <p:cNvPr id="22" name="Gefaltete Ecke 21"/>
          <p:cNvSpPr/>
          <p:nvPr/>
        </p:nvSpPr>
        <p:spPr>
          <a:xfrm rot="21232390">
            <a:off x="9167541" y="5128772"/>
            <a:ext cx="1475724" cy="1387094"/>
          </a:xfrm>
          <a:prstGeom prst="foldedCorner">
            <a:avLst/>
          </a:prstGeom>
          <a:solidFill>
            <a:srgbClr val="E9DA69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 b="1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16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KV-Nr. 9002 = Pauschale für Zustellungen</a:t>
            </a:r>
          </a:p>
        </p:txBody>
      </p:sp>
      <p:sp>
        <p:nvSpPr>
          <p:cNvPr id="21" name="Gefaltete Ecke 20"/>
          <p:cNvSpPr/>
          <p:nvPr/>
        </p:nvSpPr>
        <p:spPr>
          <a:xfrm rot="704510">
            <a:off x="4572891" y="5321437"/>
            <a:ext cx="1359795" cy="1357946"/>
          </a:xfrm>
          <a:prstGeom prst="foldedCorner">
            <a:avLst/>
          </a:prstGeom>
          <a:solidFill>
            <a:srgbClr val="E9DA69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 b="1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16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für SV und Zeugen</a:t>
            </a:r>
          </a:p>
        </p:txBody>
      </p:sp>
      <p:sp>
        <p:nvSpPr>
          <p:cNvPr id="20" name="Gefaltete Ecke 19"/>
          <p:cNvSpPr/>
          <p:nvPr/>
        </p:nvSpPr>
        <p:spPr>
          <a:xfrm rot="704510">
            <a:off x="3186739" y="5215734"/>
            <a:ext cx="1359795" cy="1357946"/>
          </a:xfrm>
          <a:prstGeom prst="foldedCorner">
            <a:avLst/>
          </a:prstGeom>
          <a:solidFill>
            <a:srgbClr val="E9DA69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 b="1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16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zu zahlende Beträge wie z.B. </a:t>
            </a:r>
            <a:r>
              <a:rPr lang="de-DE" sz="1600" b="1" dirty="0" err="1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Entschädi</a:t>
            </a:r>
            <a:endParaRPr lang="de-DE" sz="1600" b="1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16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-</a:t>
            </a:r>
            <a:r>
              <a:rPr lang="de-DE" sz="1600" b="1" dirty="0" err="1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gungen</a:t>
            </a:r>
            <a:r>
              <a:rPr lang="de-DE" sz="16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 </a:t>
            </a:r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17890D2D-6686-BDDA-6CF0-AF58A9FE14A6}"/>
              </a:ext>
            </a:extLst>
          </p:cNvPr>
          <p:cNvSpPr/>
          <p:nvPr/>
        </p:nvSpPr>
        <p:spPr>
          <a:xfrm rot="16200000">
            <a:off x="-3321389" y="3337662"/>
            <a:ext cx="6858000" cy="1877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de-DE" dirty="0">
                <a:solidFill>
                  <a:schemeClr val="accent5">
                    <a:lumMod val="50000"/>
                  </a:schemeClr>
                </a:solidFill>
              </a:rPr>
              <a:t>Unterstützt mit KI (</a:t>
            </a:r>
            <a:r>
              <a:rPr lang="de-DE" dirty="0" err="1">
                <a:solidFill>
                  <a:schemeClr val="accent5">
                    <a:lumMod val="50000"/>
                  </a:schemeClr>
                </a:solidFill>
              </a:rPr>
              <a:t>ChatGPT</a:t>
            </a:r>
            <a:r>
              <a:rPr lang="de-DE" dirty="0">
                <a:solidFill>
                  <a:schemeClr val="accent5">
                    <a:lumMod val="50000"/>
                  </a:schemeClr>
                </a:solidFill>
              </a:rPr>
              <a:t>)</a:t>
            </a: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D147FF99-AD51-DA56-2924-3F73634DEEB0}"/>
              </a:ext>
            </a:extLst>
          </p:cNvPr>
          <p:cNvSpPr/>
          <p:nvPr/>
        </p:nvSpPr>
        <p:spPr>
          <a:xfrm>
            <a:off x="10895307" y="6553001"/>
            <a:ext cx="1310435" cy="304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de-DE" dirty="0">
                <a:solidFill>
                  <a:schemeClr val="accent5">
                    <a:lumMod val="50000"/>
                  </a:schemeClr>
                </a:solidFill>
              </a:rPr>
              <a:t>KG-Ref.AF </a:t>
            </a:r>
          </a:p>
        </p:txBody>
      </p:sp>
      <p:pic>
        <p:nvPicPr>
          <p:cNvPr id="9" name="Grafik 8" descr="image001">
            <a:extLst>
              <a:ext uri="{FF2B5EF4-FFF2-40B4-BE49-F238E27FC236}">
                <a16:creationId xmlns:a16="http://schemas.microsoft.com/office/drawing/2014/main" id="{EACE579D-CCB9-B01F-0DD9-EAE8D0B5FB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4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15284" y="93644"/>
            <a:ext cx="976716" cy="6698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18460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3" grpId="0" animBg="1"/>
      <p:bldP spid="10" grpId="0" animBg="1"/>
      <p:bldP spid="11" grpId="0" animBg="1"/>
      <p:bldP spid="4" grpId="0" animBg="1"/>
      <p:bldP spid="17" grpId="0" animBg="1"/>
      <p:bldP spid="18" grpId="0" animBg="1"/>
      <p:bldP spid="22" grpId="0" animBg="1"/>
      <p:bldP spid="21" grpId="0" animBg="1"/>
      <p:bldP spid="2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>
            <a:extLst>
              <a:ext uri="{FF2B5EF4-FFF2-40B4-BE49-F238E27FC236}">
                <a16:creationId xmlns:a16="http://schemas.microsoft.com/office/drawing/2014/main" id="{4D74918F-B992-2842-40D6-E41C8484C7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8041" y="34414"/>
            <a:ext cx="10017243" cy="6858000"/>
          </a:xfrm>
          <a:prstGeom prst="rect">
            <a:avLst/>
          </a:prstGeom>
        </p:spPr>
      </p:pic>
      <p:sp>
        <p:nvSpPr>
          <p:cNvPr id="14" name="Abgerundetes Rechteck 13"/>
          <p:cNvSpPr/>
          <p:nvPr/>
        </p:nvSpPr>
        <p:spPr>
          <a:xfrm>
            <a:off x="7259917" y="3804083"/>
            <a:ext cx="3669663" cy="271450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24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Gebühren werden - soweit sie sich nach dem Streitwert richten – der Gebührentabelle der Anlage 2 zum GKG entnommen. </a:t>
            </a:r>
          </a:p>
        </p:txBody>
      </p:sp>
      <p:sp>
        <p:nvSpPr>
          <p:cNvPr id="2" name="Abgerundetes Rechteck 1"/>
          <p:cNvSpPr/>
          <p:nvPr/>
        </p:nvSpPr>
        <p:spPr>
          <a:xfrm>
            <a:off x="2988912" y="336883"/>
            <a:ext cx="6472988" cy="914400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Kosten im Zivilprozess</a:t>
            </a:r>
          </a:p>
        </p:txBody>
      </p:sp>
      <p:sp>
        <p:nvSpPr>
          <p:cNvPr id="3" name="Abgerundetes Rechteck 2"/>
          <p:cNvSpPr/>
          <p:nvPr/>
        </p:nvSpPr>
        <p:spPr>
          <a:xfrm>
            <a:off x="7226659" y="1475301"/>
            <a:ext cx="3668648" cy="2104763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24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Gerichtskosten entstehen </a:t>
            </a:r>
          </a:p>
          <a:p>
            <a:r>
              <a:rPr lang="de-DE" sz="24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ausschließlich nach dem </a:t>
            </a:r>
          </a:p>
          <a:p>
            <a:r>
              <a:rPr lang="de-DE" sz="24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Kostenverzeichnis der Anlage 1 zum GKG.</a:t>
            </a:r>
            <a:br>
              <a:rPr lang="de-DE" sz="24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de-DE" sz="24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Gefaltete Ecke 9"/>
          <p:cNvSpPr/>
          <p:nvPr/>
        </p:nvSpPr>
        <p:spPr>
          <a:xfrm>
            <a:off x="10046178" y="509428"/>
            <a:ext cx="1807781" cy="2294460"/>
          </a:xfrm>
          <a:prstGeom prst="foldedCorner">
            <a:avLst/>
          </a:prstGeom>
          <a:solidFill>
            <a:srgbClr val="E9DA69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Alle Tatbestände </a:t>
            </a:r>
            <a:r>
              <a:rPr lang="de-DE" sz="14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(z.B. Klageantrag, Aktenversendung),</a:t>
            </a:r>
          </a:p>
          <a:p>
            <a:pPr algn="ctr"/>
            <a:r>
              <a:rPr lang="de-DE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welche Gebühren oder Auslagen  </a:t>
            </a:r>
          </a:p>
        </p:txBody>
      </p:sp>
      <p:sp>
        <p:nvSpPr>
          <p:cNvPr id="11" name="Abgerundetes Rechteck 10"/>
          <p:cNvSpPr/>
          <p:nvPr/>
        </p:nvSpPr>
        <p:spPr>
          <a:xfrm>
            <a:off x="1107813" y="1685820"/>
            <a:ext cx="4087017" cy="1312587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Kostenverzeichnis - </a:t>
            </a:r>
            <a:r>
              <a:rPr lang="de-DE" sz="2800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Anlage 1 </a:t>
            </a:r>
            <a:r>
              <a:rPr lang="de-DE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zum GKG</a:t>
            </a:r>
          </a:p>
        </p:txBody>
      </p:sp>
      <p:sp>
        <p:nvSpPr>
          <p:cNvPr id="4" name="Abgerundetes Rechteck 3"/>
          <p:cNvSpPr/>
          <p:nvPr/>
        </p:nvSpPr>
        <p:spPr>
          <a:xfrm>
            <a:off x="1198041" y="3836796"/>
            <a:ext cx="4087017" cy="1324539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Gebührentabelle – </a:t>
            </a:r>
          </a:p>
          <a:p>
            <a:pPr algn="ctr"/>
            <a:r>
              <a:rPr lang="de-DE" sz="2800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Anlage 2 </a:t>
            </a:r>
            <a:r>
              <a:rPr lang="de-DE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zum GKG</a:t>
            </a:r>
          </a:p>
        </p:txBody>
      </p:sp>
      <p:sp>
        <p:nvSpPr>
          <p:cNvPr id="18" name="Gefaltete Ecke 17"/>
          <p:cNvSpPr/>
          <p:nvPr/>
        </p:nvSpPr>
        <p:spPr>
          <a:xfrm rot="21344799">
            <a:off x="10213045" y="2447740"/>
            <a:ext cx="1848368" cy="1780026"/>
          </a:xfrm>
          <a:prstGeom prst="foldedCorner">
            <a:avLst/>
          </a:prstGeom>
          <a:solidFill>
            <a:srgbClr val="E9DA69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b="1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endParaRPr lang="de-DE" b="1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auslösen können, sind dort abschließend aufgeführt. </a:t>
            </a:r>
            <a:br>
              <a:rPr lang="de-DE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</a:br>
            <a:endParaRPr lang="de-DE" b="1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5" name="Abgerundetes Rechteck 4"/>
          <p:cNvSpPr/>
          <p:nvPr/>
        </p:nvSpPr>
        <p:spPr>
          <a:xfrm>
            <a:off x="4929433" y="1775260"/>
            <a:ext cx="2139885" cy="1133709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800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de-DE" sz="28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 3 Abs. 2 GKG</a:t>
            </a:r>
            <a:br>
              <a:rPr lang="de-DE" sz="2000" dirty="0">
                <a:solidFill>
                  <a:schemeClr val="accent1">
                    <a:lumMod val="50000"/>
                  </a:schemeClr>
                </a:solidFill>
              </a:rPr>
            </a:br>
            <a:endParaRPr lang="de-DE" sz="20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6" name="Abgerundetes Rechteck 15"/>
          <p:cNvSpPr/>
          <p:nvPr/>
        </p:nvSpPr>
        <p:spPr>
          <a:xfrm>
            <a:off x="5000003" y="3968304"/>
            <a:ext cx="2139885" cy="1133709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gem. § 34 I  GKG</a:t>
            </a:r>
            <a:endParaRPr lang="de-DE" sz="20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EC7B6E46-26DB-4445-2E94-41E4C5280EF7}"/>
              </a:ext>
            </a:extLst>
          </p:cNvPr>
          <p:cNvSpPr/>
          <p:nvPr/>
        </p:nvSpPr>
        <p:spPr>
          <a:xfrm rot="16200000">
            <a:off x="-3321389" y="3337662"/>
            <a:ext cx="6858000" cy="1877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de-DE" dirty="0">
                <a:solidFill>
                  <a:schemeClr val="accent5">
                    <a:lumMod val="50000"/>
                  </a:schemeClr>
                </a:solidFill>
              </a:rPr>
              <a:t>Unterstützt mit KI (</a:t>
            </a:r>
            <a:r>
              <a:rPr lang="de-DE" dirty="0" err="1">
                <a:solidFill>
                  <a:schemeClr val="accent5">
                    <a:lumMod val="50000"/>
                  </a:schemeClr>
                </a:solidFill>
              </a:rPr>
              <a:t>ChatGPT</a:t>
            </a:r>
            <a:r>
              <a:rPr lang="de-DE" dirty="0">
                <a:solidFill>
                  <a:schemeClr val="accent5">
                    <a:lumMod val="50000"/>
                  </a:schemeClr>
                </a:solidFill>
              </a:rPr>
              <a:t>)</a:t>
            </a: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F699C0BE-59AF-81ED-1FAA-A3595DF0BD28}"/>
              </a:ext>
            </a:extLst>
          </p:cNvPr>
          <p:cNvSpPr/>
          <p:nvPr/>
        </p:nvSpPr>
        <p:spPr>
          <a:xfrm>
            <a:off x="10895307" y="6553001"/>
            <a:ext cx="1310435" cy="304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de-DE" dirty="0">
                <a:solidFill>
                  <a:schemeClr val="accent5">
                    <a:lumMod val="50000"/>
                  </a:schemeClr>
                </a:solidFill>
              </a:rPr>
              <a:t>KG-Ref.AF </a:t>
            </a:r>
          </a:p>
        </p:txBody>
      </p:sp>
      <p:pic>
        <p:nvPicPr>
          <p:cNvPr id="12" name="Grafik 11" descr="image001">
            <a:extLst>
              <a:ext uri="{FF2B5EF4-FFF2-40B4-BE49-F238E27FC236}">
                <a16:creationId xmlns:a16="http://schemas.microsoft.com/office/drawing/2014/main" id="{04D5061E-A34A-72D6-7A9C-A658A278F1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4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15284" y="93644"/>
            <a:ext cx="976716" cy="6698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3304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3" grpId="0" animBg="1"/>
      <p:bldP spid="10" grpId="0" animBg="1"/>
      <p:bldP spid="11" grpId="0" animBg="1"/>
      <p:bldP spid="4" grpId="0" animBg="1"/>
      <p:bldP spid="18" grpId="0" animBg="1"/>
      <p:bldP spid="5" grpId="0" animBg="1"/>
      <p:bldP spid="1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49C18AD5-8A4C-9496-E751-C62A5A8B73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871" y="0"/>
            <a:ext cx="10017243" cy="6858000"/>
          </a:xfrm>
          <a:prstGeom prst="rect">
            <a:avLst/>
          </a:prstGeom>
        </p:spPr>
      </p:pic>
      <p:sp>
        <p:nvSpPr>
          <p:cNvPr id="14" name="Abgerundetes Rechteck 13"/>
          <p:cNvSpPr/>
          <p:nvPr/>
        </p:nvSpPr>
        <p:spPr>
          <a:xfrm>
            <a:off x="6606553" y="2187057"/>
            <a:ext cx="2504724" cy="609404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KV-Nr.</a:t>
            </a:r>
          </a:p>
        </p:txBody>
      </p:sp>
      <p:sp>
        <p:nvSpPr>
          <p:cNvPr id="2" name="Abgerundetes Rechteck 1"/>
          <p:cNvSpPr/>
          <p:nvPr/>
        </p:nvSpPr>
        <p:spPr>
          <a:xfrm>
            <a:off x="2988912" y="336883"/>
            <a:ext cx="6472988" cy="914400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Kosten im Zivilprozess</a:t>
            </a:r>
          </a:p>
        </p:txBody>
      </p:sp>
      <p:sp>
        <p:nvSpPr>
          <p:cNvPr id="3" name="Abgerundetes Rechteck 2"/>
          <p:cNvSpPr/>
          <p:nvPr/>
        </p:nvSpPr>
        <p:spPr>
          <a:xfrm>
            <a:off x="3117077" y="2194529"/>
            <a:ext cx="3229391" cy="611489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Gebührentatbestand</a:t>
            </a:r>
          </a:p>
        </p:txBody>
      </p:sp>
      <p:sp>
        <p:nvSpPr>
          <p:cNvPr id="10" name="Gefaltete Ecke 9"/>
          <p:cNvSpPr/>
          <p:nvPr/>
        </p:nvSpPr>
        <p:spPr>
          <a:xfrm>
            <a:off x="1348215" y="122490"/>
            <a:ext cx="1807781" cy="1648703"/>
          </a:xfrm>
          <a:prstGeom prst="foldedCorner">
            <a:avLst/>
          </a:prstGeom>
          <a:solidFill>
            <a:srgbClr val="00B0F0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 b="1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Für Kosten in Zivilsachen relevante </a:t>
            </a:r>
          </a:p>
          <a:p>
            <a:pPr algn="ctr"/>
            <a:r>
              <a:rPr lang="de-DE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KV-Nr.</a:t>
            </a:r>
          </a:p>
        </p:txBody>
      </p:sp>
      <p:sp>
        <p:nvSpPr>
          <p:cNvPr id="11" name="Abgerundetes Rechteck 10"/>
          <p:cNvSpPr/>
          <p:nvPr/>
        </p:nvSpPr>
        <p:spPr>
          <a:xfrm>
            <a:off x="3965761" y="1390682"/>
            <a:ext cx="4087017" cy="618000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Kostenverzeichnis</a:t>
            </a:r>
          </a:p>
        </p:txBody>
      </p:sp>
      <p:sp>
        <p:nvSpPr>
          <p:cNvPr id="17" name="Gefaltete Ecke 16"/>
          <p:cNvSpPr/>
          <p:nvPr/>
        </p:nvSpPr>
        <p:spPr>
          <a:xfrm>
            <a:off x="1468588" y="1918397"/>
            <a:ext cx="1039457" cy="1016770"/>
          </a:xfrm>
          <a:prstGeom prst="foldedCorner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Teil 1</a:t>
            </a:r>
          </a:p>
        </p:txBody>
      </p:sp>
      <p:sp>
        <p:nvSpPr>
          <p:cNvPr id="21" name="Gefaltete Ecke 20"/>
          <p:cNvSpPr/>
          <p:nvPr/>
        </p:nvSpPr>
        <p:spPr>
          <a:xfrm rot="704510">
            <a:off x="1572209" y="4486640"/>
            <a:ext cx="1359795" cy="1357946"/>
          </a:xfrm>
          <a:prstGeom prst="foldedCorner">
            <a:avLst/>
          </a:prstGeom>
          <a:solidFill>
            <a:srgbClr val="00B0F0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 b="1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000" b="1" dirty="0" err="1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Hauptab</a:t>
            </a:r>
            <a:r>
              <a:rPr lang="de-DE" sz="20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-</a:t>
            </a:r>
          </a:p>
          <a:p>
            <a:pPr algn="ctr"/>
            <a:r>
              <a:rPr lang="de-DE" sz="20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schnitt 2</a:t>
            </a:r>
          </a:p>
          <a:p>
            <a:pPr algn="ctr"/>
            <a:r>
              <a:rPr lang="de-DE" sz="2000" b="1" dirty="0" err="1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Prozeßverfahren</a:t>
            </a:r>
            <a:endParaRPr lang="de-DE" sz="2000" b="1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20" name="Gefaltete Ecke 19"/>
          <p:cNvSpPr/>
          <p:nvPr/>
        </p:nvSpPr>
        <p:spPr>
          <a:xfrm rot="21153159">
            <a:off x="1696268" y="2878858"/>
            <a:ext cx="1359795" cy="1357946"/>
          </a:xfrm>
          <a:prstGeom prst="foldedCorner">
            <a:avLst/>
          </a:prstGeom>
          <a:solidFill>
            <a:srgbClr val="00B0F0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 b="1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000" b="1" dirty="0" err="1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Hauptab</a:t>
            </a:r>
            <a:r>
              <a:rPr lang="de-DE" sz="20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-</a:t>
            </a:r>
          </a:p>
          <a:p>
            <a:pPr algn="ctr"/>
            <a:r>
              <a:rPr lang="de-DE" sz="20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schnitt 1</a:t>
            </a:r>
          </a:p>
          <a:p>
            <a:pPr algn="ctr"/>
            <a:r>
              <a:rPr lang="de-DE" sz="2000" b="1" dirty="0" err="1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Vereinf</a:t>
            </a:r>
            <a:r>
              <a:rPr lang="de-DE" sz="20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, Verf.</a:t>
            </a:r>
          </a:p>
        </p:txBody>
      </p:sp>
      <p:sp>
        <p:nvSpPr>
          <p:cNvPr id="19" name="Rechteck 18"/>
          <p:cNvSpPr/>
          <p:nvPr/>
        </p:nvSpPr>
        <p:spPr>
          <a:xfrm>
            <a:off x="6624162" y="2935167"/>
            <a:ext cx="2504724" cy="55336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>
                <a:solidFill>
                  <a:schemeClr val="tx1"/>
                </a:solidFill>
              </a:rPr>
              <a:t>1100</a:t>
            </a:r>
          </a:p>
        </p:txBody>
      </p:sp>
      <p:sp>
        <p:nvSpPr>
          <p:cNvPr id="23" name="Rechteck 22"/>
          <p:cNvSpPr/>
          <p:nvPr/>
        </p:nvSpPr>
        <p:spPr>
          <a:xfrm>
            <a:off x="3117074" y="4064164"/>
            <a:ext cx="3229391" cy="55336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>
                <a:solidFill>
                  <a:schemeClr val="accent1">
                    <a:lumMod val="50000"/>
                  </a:schemeClr>
                </a:solidFill>
              </a:rPr>
              <a:t>Erster Rechtszug</a:t>
            </a:r>
          </a:p>
        </p:txBody>
      </p:sp>
      <p:sp>
        <p:nvSpPr>
          <p:cNvPr id="24" name="Rechteck 23"/>
          <p:cNvSpPr/>
          <p:nvPr/>
        </p:nvSpPr>
        <p:spPr>
          <a:xfrm>
            <a:off x="6606553" y="4064163"/>
            <a:ext cx="2504724" cy="55336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>
                <a:solidFill>
                  <a:schemeClr val="accent1">
                    <a:lumMod val="50000"/>
                  </a:schemeClr>
                </a:solidFill>
              </a:rPr>
              <a:t>1210-1211</a:t>
            </a:r>
          </a:p>
        </p:txBody>
      </p:sp>
      <p:sp>
        <p:nvSpPr>
          <p:cNvPr id="25" name="Rechteck 24"/>
          <p:cNvSpPr/>
          <p:nvPr/>
        </p:nvSpPr>
        <p:spPr>
          <a:xfrm>
            <a:off x="3117075" y="4818525"/>
            <a:ext cx="3229391" cy="55336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>
                <a:solidFill>
                  <a:schemeClr val="accent1">
                    <a:lumMod val="50000"/>
                  </a:schemeClr>
                </a:solidFill>
              </a:rPr>
              <a:t>Berufung</a:t>
            </a:r>
          </a:p>
        </p:txBody>
      </p:sp>
      <p:sp>
        <p:nvSpPr>
          <p:cNvPr id="26" name="Rechteck 25"/>
          <p:cNvSpPr/>
          <p:nvPr/>
        </p:nvSpPr>
        <p:spPr>
          <a:xfrm>
            <a:off x="6606553" y="4818525"/>
            <a:ext cx="2504724" cy="55336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>
                <a:solidFill>
                  <a:schemeClr val="accent1">
                    <a:lumMod val="50000"/>
                  </a:schemeClr>
                </a:solidFill>
              </a:rPr>
              <a:t>1220-1223</a:t>
            </a:r>
          </a:p>
        </p:txBody>
      </p:sp>
      <p:sp>
        <p:nvSpPr>
          <p:cNvPr id="27" name="Rechteck 26"/>
          <p:cNvSpPr/>
          <p:nvPr/>
        </p:nvSpPr>
        <p:spPr>
          <a:xfrm>
            <a:off x="3117076" y="2935168"/>
            <a:ext cx="3229391" cy="55336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>
                <a:solidFill>
                  <a:schemeClr val="tx1"/>
                </a:solidFill>
              </a:rPr>
              <a:t>Mahnverfahren</a:t>
            </a:r>
          </a:p>
        </p:txBody>
      </p:sp>
      <p:sp>
        <p:nvSpPr>
          <p:cNvPr id="18" name="Gefaltete Ecke 17"/>
          <p:cNvSpPr/>
          <p:nvPr/>
        </p:nvSpPr>
        <p:spPr>
          <a:xfrm rot="20630676">
            <a:off x="9091167" y="4791889"/>
            <a:ext cx="1447034" cy="1384041"/>
          </a:xfrm>
          <a:prstGeom prst="foldedCorner">
            <a:avLst/>
          </a:prstGeom>
          <a:solidFill>
            <a:srgbClr val="F0A4B1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 b="1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…noch wach?? </a:t>
            </a: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00F5E7A9-F81C-153B-22D4-F668E9DBCCDE}"/>
              </a:ext>
            </a:extLst>
          </p:cNvPr>
          <p:cNvSpPr/>
          <p:nvPr/>
        </p:nvSpPr>
        <p:spPr>
          <a:xfrm rot="16200000">
            <a:off x="-3321389" y="3337662"/>
            <a:ext cx="6858000" cy="1877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de-DE" dirty="0">
                <a:solidFill>
                  <a:schemeClr val="accent5">
                    <a:lumMod val="50000"/>
                  </a:schemeClr>
                </a:solidFill>
              </a:rPr>
              <a:t>Unterstützt mit KI (</a:t>
            </a:r>
            <a:r>
              <a:rPr lang="de-DE" dirty="0" err="1">
                <a:solidFill>
                  <a:schemeClr val="accent5">
                    <a:lumMod val="50000"/>
                  </a:schemeClr>
                </a:solidFill>
              </a:rPr>
              <a:t>ChatGPT</a:t>
            </a:r>
            <a:r>
              <a:rPr lang="de-DE" dirty="0">
                <a:solidFill>
                  <a:schemeClr val="accent5">
                    <a:lumMod val="50000"/>
                  </a:schemeClr>
                </a:solidFill>
              </a:rPr>
              <a:t>)</a:t>
            </a:r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7F9422A7-57CD-9C02-8D4D-4D1967EE6D7D}"/>
              </a:ext>
            </a:extLst>
          </p:cNvPr>
          <p:cNvSpPr/>
          <p:nvPr/>
        </p:nvSpPr>
        <p:spPr>
          <a:xfrm>
            <a:off x="10895307" y="6553001"/>
            <a:ext cx="1310435" cy="304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de-DE" dirty="0">
                <a:solidFill>
                  <a:schemeClr val="accent5">
                    <a:lumMod val="50000"/>
                  </a:schemeClr>
                </a:solidFill>
              </a:rPr>
              <a:t>KG-Ref.AF </a:t>
            </a:r>
          </a:p>
        </p:txBody>
      </p:sp>
      <p:pic>
        <p:nvPicPr>
          <p:cNvPr id="7" name="Grafik 6" descr="image001">
            <a:extLst>
              <a:ext uri="{FF2B5EF4-FFF2-40B4-BE49-F238E27FC236}">
                <a16:creationId xmlns:a16="http://schemas.microsoft.com/office/drawing/2014/main" id="{0BE3527A-EAC3-334B-4D21-294D73A5D2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4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15284" y="93644"/>
            <a:ext cx="976716" cy="6698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6073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3" grpId="0" animBg="1"/>
      <p:bldP spid="10" grpId="0" animBg="1"/>
      <p:bldP spid="11" grpId="0" animBg="1"/>
      <p:bldP spid="17" grpId="0" animBg="1"/>
      <p:bldP spid="21" grpId="0" animBg="1"/>
      <p:bldP spid="20" grpId="0" animBg="1"/>
      <p:bldP spid="19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1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59D3E2F6-8C9F-FDFE-B461-AB9BA5A6CF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871" y="0"/>
            <a:ext cx="10017243" cy="6858000"/>
          </a:xfrm>
          <a:prstGeom prst="rect">
            <a:avLst/>
          </a:prstGeom>
        </p:spPr>
      </p:pic>
      <p:sp>
        <p:nvSpPr>
          <p:cNvPr id="14" name="Abgerundetes Rechteck 13"/>
          <p:cNvSpPr/>
          <p:nvPr/>
        </p:nvSpPr>
        <p:spPr>
          <a:xfrm>
            <a:off x="6606553" y="2187057"/>
            <a:ext cx="2504724" cy="609404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KV-Nr.</a:t>
            </a:r>
          </a:p>
        </p:txBody>
      </p:sp>
      <p:sp>
        <p:nvSpPr>
          <p:cNvPr id="2" name="Abgerundetes Rechteck 1"/>
          <p:cNvSpPr/>
          <p:nvPr/>
        </p:nvSpPr>
        <p:spPr>
          <a:xfrm>
            <a:off x="2988912" y="336883"/>
            <a:ext cx="6472988" cy="914400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Kosten im Zivilprozess</a:t>
            </a:r>
          </a:p>
        </p:txBody>
      </p:sp>
      <p:sp>
        <p:nvSpPr>
          <p:cNvPr id="3" name="Abgerundetes Rechteck 2"/>
          <p:cNvSpPr/>
          <p:nvPr/>
        </p:nvSpPr>
        <p:spPr>
          <a:xfrm>
            <a:off x="3117077" y="2194529"/>
            <a:ext cx="3229391" cy="611489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Gebührentatbestand</a:t>
            </a:r>
          </a:p>
        </p:txBody>
      </p:sp>
      <p:sp>
        <p:nvSpPr>
          <p:cNvPr id="10" name="Gefaltete Ecke 9"/>
          <p:cNvSpPr/>
          <p:nvPr/>
        </p:nvSpPr>
        <p:spPr>
          <a:xfrm rot="454393">
            <a:off x="1009306" y="328992"/>
            <a:ext cx="1807781" cy="1648703"/>
          </a:xfrm>
          <a:prstGeom prst="foldedCorner">
            <a:avLst/>
          </a:prstGeom>
          <a:solidFill>
            <a:srgbClr val="00B0F0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 b="1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Für Kosten in Zivilsachen relevante </a:t>
            </a:r>
          </a:p>
          <a:p>
            <a:pPr algn="ctr"/>
            <a:r>
              <a:rPr lang="de-DE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KV-Nr.</a:t>
            </a:r>
          </a:p>
        </p:txBody>
      </p:sp>
      <p:sp>
        <p:nvSpPr>
          <p:cNvPr id="11" name="Abgerundetes Rechteck 10"/>
          <p:cNvSpPr/>
          <p:nvPr/>
        </p:nvSpPr>
        <p:spPr>
          <a:xfrm>
            <a:off x="3965761" y="1390682"/>
            <a:ext cx="4087017" cy="618000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Kostenverzeichnis</a:t>
            </a:r>
          </a:p>
        </p:txBody>
      </p:sp>
      <p:sp>
        <p:nvSpPr>
          <p:cNvPr id="17" name="Gefaltete Ecke 16"/>
          <p:cNvSpPr/>
          <p:nvPr/>
        </p:nvSpPr>
        <p:spPr>
          <a:xfrm>
            <a:off x="1529643" y="2124960"/>
            <a:ext cx="1039457" cy="1016770"/>
          </a:xfrm>
          <a:prstGeom prst="foldedCorner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Teil 1</a:t>
            </a:r>
          </a:p>
        </p:txBody>
      </p:sp>
      <p:sp>
        <p:nvSpPr>
          <p:cNvPr id="19" name="Rechteck 18"/>
          <p:cNvSpPr/>
          <p:nvPr/>
        </p:nvSpPr>
        <p:spPr>
          <a:xfrm>
            <a:off x="6606111" y="3212683"/>
            <a:ext cx="2504724" cy="55336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>
                <a:solidFill>
                  <a:schemeClr val="tx1"/>
                </a:solidFill>
              </a:rPr>
              <a:t>1410-1412</a:t>
            </a:r>
          </a:p>
        </p:txBody>
      </p:sp>
      <p:sp>
        <p:nvSpPr>
          <p:cNvPr id="23" name="Rechteck 22"/>
          <p:cNvSpPr/>
          <p:nvPr/>
        </p:nvSpPr>
        <p:spPr>
          <a:xfrm>
            <a:off x="3117074" y="4021189"/>
            <a:ext cx="3229391" cy="55336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>
                <a:solidFill>
                  <a:schemeClr val="tx1"/>
                </a:solidFill>
              </a:rPr>
              <a:t>Berufung</a:t>
            </a:r>
          </a:p>
        </p:txBody>
      </p:sp>
      <p:sp>
        <p:nvSpPr>
          <p:cNvPr id="24" name="Rechteck 23"/>
          <p:cNvSpPr/>
          <p:nvPr/>
        </p:nvSpPr>
        <p:spPr>
          <a:xfrm>
            <a:off x="6606111" y="4021189"/>
            <a:ext cx="2504724" cy="55336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>
                <a:solidFill>
                  <a:schemeClr val="tx1"/>
                </a:solidFill>
              </a:rPr>
              <a:t>1420-1423</a:t>
            </a:r>
          </a:p>
        </p:txBody>
      </p:sp>
      <p:sp>
        <p:nvSpPr>
          <p:cNvPr id="25" name="Rechteck 24"/>
          <p:cNvSpPr/>
          <p:nvPr/>
        </p:nvSpPr>
        <p:spPr>
          <a:xfrm>
            <a:off x="3117075" y="4818525"/>
            <a:ext cx="3229391" cy="55336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>
                <a:solidFill>
                  <a:schemeClr val="tx1"/>
                </a:solidFill>
              </a:rPr>
              <a:t>Beschwerden</a:t>
            </a:r>
          </a:p>
        </p:txBody>
      </p:sp>
      <p:sp>
        <p:nvSpPr>
          <p:cNvPr id="26" name="Rechteck 25"/>
          <p:cNvSpPr/>
          <p:nvPr/>
        </p:nvSpPr>
        <p:spPr>
          <a:xfrm>
            <a:off x="6606111" y="4774818"/>
            <a:ext cx="2504724" cy="55336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>
                <a:solidFill>
                  <a:schemeClr val="tx1"/>
                </a:solidFill>
              </a:rPr>
              <a:t>1430-31</a:t>
            </a:r>
          </a:p>
        </p:txBody>
      </p:sp>
      <p:sp>
        <p:nvSpPr>
          <p:cNvPr id="27" name="Rechteck 26"/>
          <p:cNvSpPr/>
          <p:nvPr/>
        </p:nvSpPr>
        <p:spPr>
          <a:xfrm>
            <a:off x="3117073" y="3218268"/>
            <a:ext cx="3229391" cy="55336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>
                <a:solidFill>
                  <a:schemeClr val="tx1"/>
                </a:solidFill>
              </a:rPr>
              <a:t>Erster Rechtszug</a:t>
            </a:r>
          </a:p>
        </p:txBody>
      </p:sp>
      <p:sp>
        <p:nvSpPr>
          <p:cNvPr id="18" name="Gefaltete Ecke 17"/>
          <p:cNvSpPr/>
          <p:nvPr/>
        </p:nvSpPr>
        <p:spPr>
          <a:xfrm rot="150544">
            <a:off x="1369475" y="4416231"/>
            <a:ext cx="1359795" cy="1357946"/>
          </a:xfrm>
          <a:prstGeom prst="foldedCorner">
            <a:avLst/>
          </a:prstGeom>
          <a:solidFill>
            <a:srgbClr val="00B0F0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 b="1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000" b="1" dirty="0" err="1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Hauptab</a:t>
            </a:r>
            <a:r>
              <a:rPr lang="de-DE" sz="20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-</a:t>
            </a:r>
          </a:p>
          <a:p>
            <a:pPr algn="ctr"/>
            <a:r>
              <a:rPr lang="de-DE" sz="20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schnitt 4</a:t>
            </a:r>
          </a:p>
        </p:txBody>
      </p:sp>
      <p:sp>
        <p:nvSpPr>
          <p:cNvPr id="22" name="Gefaltete Ecke 21"/>
          <p:cNvSpPr/>
          <p:nvPr/>
        </p:nvSpPr>
        <p:spPr>
          <a:xfrm rot="21153159">
            <a:off x="1105045" y="3117583"/>
            <a:ext cx="1616301" cy="1357946"/>
          </a:xfrm>
          <a:prstGeom prst="foldedCorner">
            <a:avLst/>
          </a:prstGeom>
          <a:solidFill>
            <a:srgbClr val="00B0F0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 b="1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0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Arrest und einstweilige Verfügung</a:t>
            </a: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1CFBDEF9-7342-28C4-E0A3-EF906822800A}"/>
              </a:ext>
            </a:extLst>
          </p:cNvPr>
          <p:cNvSpPr/>
          <p:nvPr/>
        </p:nvSpPr>
        <p:spPr>
          <a:xfrm rot="16200000">
            <a:off x="-3321389" y="3337662"/>
            <a:ext cx="6858000" cy="1877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de-DE" dirty="0">
                <a:solidFill>
                  <a:schemeClr val="accent5">
                    <a:lumMod val="50000"/>
                  </a:schemeClr>
                </a:solidFill>
              </a:rPr>
              <a:t>Unterstützt mit KI (</a:t>
            </a:r>
            <a:r>
              <a:rPr lang="de-DE" dirty="0" err="1">
                <a:solidFill>
                  <a:schemeClr val="accent5">
                    <a:lumMod val="50000"/>
                  </a:schemeClr>
                </a:solidFill>
              </a:rPr>
              <a:t>ChatGPT</a:t>
            </a:r>
            <a:r>
              <a:rPr lang="de-DE" dirty="0">
                <a:solidFill>
                  <a:schemeClr val="accent5">
                    <a:lumMod val="50000"/>
                  </a:schemeClr>
                </a:solidFill>
              </a:rPr>
              <a:t>)</a:t>
            </a:r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682E9ED9-84A4-3AE1-1CF2-9FFAA3879328}"/>
              </a:ext>
            </a:extLst>
          </p:cNvPr>
          <p:cNvSpPr/>
          <p:nvPr/>
        </p:nvSpPr>
        <p:spPr>
          <a:xfrm>
            <a:off x="10895307" y="6553001"/>
            <a:ext cx="1310435" cy="304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de-DE" dirty="0">
                <a:solidFill>
                  <a:schemeClr val="accent5">
                    <a:lumMod val="50000"/>
                  </a:schemeClr>
                </a:solidFill>
              </a:rPr>
              <a:t>KG-Ref.AF </a:t>
            </a:r>
          </a:p>
        </p:txBody>
      </p:sp>
      <p:pic>
        <p:nvPicPr>
          <p:cNvPr id="7" name="Grafik 6" descr="image001">
            <a:extLst>
              <a:ext uri="{FF2B5EF4-FFF2-40B4-BE49-F238E27FC236}">
                <a16:creationId xmlns:a16="http://schemas.microsoft.com/office/drawing/2014/main" id="{999416C2-DB78-69D2-9267-5CACD4FD1B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4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15284" y="93644"/>
            <a:ext cx="976716" cy="6698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07393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3" grpId="0" animBg="1"/>
      <p:bldP spid="10" grpId="0" animBg="1"/>
      <p:bldP spid="11" grpId="0" animBg="1"/>
      <p:bldP spid="17" grpId="0" animBg="1"/>
      <p:bldP spid="19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18" grpId="0" animBg="1"/>
      <p:bldP spid="2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F48AB6B9-3F93-48AB-20F2-20C43D4988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871" y="0"/>
            <a:ext cx="10017243" cy="6858000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</p:pic>
      <p:sp>
        <p:nvSpPr>
          <p:cNvPr id="14" name="Abgerundetes Rechteck 13"/>
          <p:cNvSpPr/>
          <p:nvPr/>
        </p:nvSpPr>
        <p:spPr>
          <a:xfrm>
            <a:off x="6606553" y="2187057"/>
            <a:ext cx="2504724" cy="609404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KV-Nr.</a:t>
            </a:r>
          </a:p>
        </p:txBody>
      </p:sp>
      <p:sp>
        <p:nvSpPr>
          <p:cNvPr id="2" name="Abgerundetes Rechteck 1"/>
          <p:cNvSpPr/>
          <p:nvPr/>
        </p:nvSpPr>
        <p:spPr>
          <a:xfrm>
            <a:off x="2988912" y="336883"/>
            <a:ext cx="6472988" cy="914400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Kosten im Zivilprozess</a:t>
            </a:r>
          </a:p>
        </p:txBody>
      </p:sp>
      <p:sp>
        <p:nvSpPr>
          <p:cNvPr id="3" name="Abgerundetes Rechteck 2"/>
          <p:cNvSpPr/>
          <p:nvPr/>
        </p:nvSpPr>
        <p:spPr>
          <a:xfrm>
            <a:off x="3117077" y="2194529"/>
            <a:ext cx="3229391" cy="611489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Gebührentatbestand</a:t>
            </a:r>
          </a:p>
        </p:txBody>
      </p:sp>
      <p:sp>
        <p:nvSpPr>
          <p:cNvPr id="10" name="Gefaltete Ecke 9"/>
          <p:cNvSpPr/>
          <p:nvPr/>
        </p:nvSpPr>
        <p:spPr>
          <a:xfrm rot="454393">
            <a:off x="1009306" y="328992"/>
            <a:ext cx="1807781" cy="1648703"/>
          </a:xfrm>
          <a:prstGeom prst="foldedCorner">
            <a:avLst/>
          </a:prstGeom>
          <a:solidFill>
            <a:srgbClr val="00B0F0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 b="1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Für Kosten in Zivilsachen relevante </a:t>
            </a:r>
          </a:p>
          <a:p>
            <a:pPr algn="ctr"/>
            <a:r>
              <a:rPr lang="de-DE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KV-Nr.</a:t>
            </a:r>
          </a:p>
        </p:txBody>
      </p:sp>
      <p:sp>
        <p:nvSpPr>
          <p:cNvPr id="11" name="Abgerundetes Rechteck 10"/>
          <p:cNvSpPr/>
          <p:nvPr/>
        </p:nvSpPr>
        <p:spPr>
          <a:xfrm>
            <a:off x="3965761" y="1390682"/>
            <a:ext cx="4087017" cy="618000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Kostenverzeichnis</a:t>
            </a:r>
          </a:p>
        </p:txBody>
      </p:sp>
      <p:sp>
        <p:nvSpPr>
          <p:cNvPr id="17" name="Gefaltete Ecke 16"/>
          <p:cNvSpPr/>
          <p:nvPr/>
        </p:nvSpPr>
        <p:spPr>
          <a:xfrm>
            <a:off x="1600614" y="2106105"/>
            <a:ext cx="1039457" cy="1016770"/>
          </a:xfrm>
          <a:prstGeom prst="foldedCorner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Teil 1</a:t>
            </a:r>
          </a:p>
        </p:txBody>
      </p:sp>
      <p:sp>
        <p:nvSpPr>
          <p:cNvPr id="19" name="Rechteck 18"/>
          <p:cNvSpPr/>
          <p:nvPr/>
        </p:nvSpPr>
        <p:spPr>
          <a:xfrm>
            <a:off x="6606111" y="3212683"/>
            <a:ext cx="2504724" cy="55336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>
                <a:solidFill>
                  <a:schemeClr val="tx1"/>
                </a:solidFill>
              </a:rPr>
              <a:t>1610</a:t>
            </a:r>
          </a:p>
        </p:txBody>
      </p:sp>
      <p:sp>
        <p:nvSpPr>
          <p:cNvPr id="23" name="Rechteck 22"/>
          <p:cNvSpPr/>
          <p:nvPr/>
        </p:nvSpPr>
        <p:spPr>
          <a:xfrm>
            <a:off x="3117074" y="4740127"/>
            <a:ext cx="3229391" cy="13430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>
                <a:solidFill>
                  <a:schemeClr val="tx1"/>
                </a:solidFill>
              </a:rPr>
              <a:t>Abschluss eines gerichtlichen Vergleichs über nicht gerichtlich anhängige Gegenstände</a:t>
            </a:r>
          </a:p>
        </p:txBody>
      </p:sp>
      <p:sp>
        <p:nvSpPr>
          <p:cNvPr id="24" name="Rechteck 23"/>
          <p:cNvSpPr/>
          <p:nvPr/>
        </p:nvSpPr>
        <p:spPr>
          <a:xfrm>
            <a:off x="6606111" y="4760916"/>
            <a:ext cx="2504724" cy="132223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>
                <a:solidFill>
                  <a:schemeClr val="tx1"/>
                </a:solidFill>
              </a:rPr>
              <a:t>1900</a:t>
            </a:r>
          </a:p>
        </p:txBody>
      </p:sp>
      <p:sp>
        <p:nvSpPr>
          <p:cNvPr id="27" name="Rechteck 26"/>
          <p:cNvSpPr/>
          <p:nvPr/>
        </p:nvSpPr>
        <p:spPr>
          <a:xfrm>
            <a:off x="3117074" y="3212683"/>
            <a:ext cx="3229391" cy="5645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>
                <a:solidFill>
                  <a:schemeClr val="tx1"/>
                </a:solidFill>
              </a:rPr>
              <a:t>Selbständiges Beweisverfahren</a:t>
            </a:r>
          </a:p>
        </p:txBody>
      </p:sp>
      <p:sp>
        <p:nvSpPr>
          <p:cNvPr id="18" name="Gefaltete Ecke 17"/>
          <p:cNvSpPr/>
          <p:nvPr/>
        </p:nvSpPr>
        <p:spPr>
          <a:xfrm rot="150544">
            <a:off x="1674069" y="2957634"/>
            <a:ext cx="1359795" cy="1357946"/>
          </a:xfrm>
          <a:prstGeom prst="foldedCorner">
            <a:avLst/>
          </a:prstGeom>
          <a:solidFill>
            <a:srgbClr val="00B0F0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 b="1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000" b="1" dirty="0" err="1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Hauptab</a:t>
            </a:r>
            <a:r>
              <a:rPr lang="de-DE" sz="20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-</a:t>
            </a:r>
          </a:p>
          <a:p>
            <a:pPr algn="ctr"/>
            <a:r>
              <a:rPr lang="de-DE" sz="20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schnitt 6</a:t>
            </a:r>
          </a:p>
        </p:txBody>
      </p:sp>
      <p:sp>
        <p:nvSpPr>
          <p:cNvPr id="20" name="Gefaltete Ecke 19"/>
          <p:cNvSpPr/>
          <p:nvPr/>
        </p:nvSpPr>
        <p:spPr>
          <a:xfrm rot="21153159">
            <a:off x="9193105" y="2904350"/>
            <a:ext cx="1359795" cy="1357946"/>
          </a:xfrm>
          <a:prstGeom prst="foldedCorner">
            <a:avLst/>
          </a:prstGeom>
          <a:solidFill>
            <a:srgbClr val="74D3E6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 b="1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0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Sonstige</a:t>
            </a:r>
          </a:p>
          <a:p>
            <a:pPr algn="ctr"/>
            <a:r>
              <a:rPr lang="de-DE" sz="20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Verfahren</a:t>
            </a:r>
          </a:p>
        </p:txBody>
      </p:sp>
      <p:sp>
        <p:nvSpPr>
          <p:cNvPr id="21" name="Gefaltete Ecke 20"/>
          <p:cNvSpPr/>
          <p:nvPr/>
        </p:nvSpPr>
        <p:spPr>
          <a:xfrm rot="21364722">
            <a:off x="1598383" y="4775073"/>
            <a:ext cx="1359795" cy="1357946"/>
          </a:xfrm>
          <a:prstGeom prst="foldedCorner">
            <a:avLst/>
          </a:prstGeom>
          <a:solidFill>
            <a:srgbClr val="00B0F0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 b="1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000" b="1" dirty="0" err="1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Hauptab</a:t>
            </a:r>
            <a:r>
              <a:rPr lang="de-DE" sz="20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-</a:t>
            </a:r>
          </a:p>
          <a:p>
            <a:pPr algn="ctr"/>
            <a:r>
              <a:rPr lang="de-DE" sz="20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schnitt 9</a:t>
            </a:r>
          </a:p>
        </p:txBody>
      </p:sp>
      <p:sp>
        <p:nvSpPr>
          <p:cNvPr id="22" name="Gefaltete Ecke 21"/>
          <p:cNvSpPr/>
          <p:nvPr/>
        </p:nvSpPr>
        <p:spPr>
          <a:xfrm rot="570993">
            <a:off x="9193104" y="4790030"/>
            <a:ext cx="1359795" cy="1357946"/>
          </a:xfrm>
          <a:prstGeom prst="foldedCorner">
            <a:avLst/>
          </a:prstGeom>
          <a:solidFill>
            <a:srgbClr val="74D3E6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 b="1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0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Besondere</a:t>
            </a:r>
          </a:p>
          <a:p>
            <a:pPr algn="ctr"/>
            <a:r>
              <a:rPr lang="de-DE" sz="20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Gebühren</a:t>
            </a: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3E46C402-8D13-2146-6708-EBAE20F95500}"/>
              </a:ext>
            </a:extLst>
          </p:cNvPr>
          <p:cNvSpPr/>
          <p:nvPr/>
        </p:nvSpPr>
        <p:spPr>
          <a:xfrm rot="16200000">
            <a:off x="-3321389" y="3337662"/>
            <a:ext cx="6858000" cy="1877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de-DE" dirty="0">
                <a:solidFill>
                  <a:schemeClr val="accent5">
                    <a:lumMod val="50000"/>
                  </a:schemeClr>
                </a:solidFill>
              </a:rPr>
              <a:t>Unterstützt mit KI (</a:t>
            </a:r>
            <a:r>
              <a:rPr lang="de-DE" dirty="0" err="1">
                <a:solidFill>
                  <a:schemeClr val="accent5">
                    <a:lumMod val="50000"/>
                  </a:schemeClr>
                </a:solidFill>
              </a:rPr>
              <a:t>ChatGPT</a:t>
            </a:r>
            <a:r>
              <a:rPr lang="de-DE" dirty="0">
                <a:solidFill>
                  <a:schemeClr val="accent5">
                    <a:lumMod val="50000"/>
                  </a:schemeClr>
                </a:solidFill>
              </a:rPr>
              <a:t>)</a:t>
            </a:r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F7936986-3BE5-5375-5BF2-42C48110CA3B}"/>
              </a:ext>
            </a:extLst>
          </p:cNvPr>
          <p:cNvSpPr/>
          <p:nvPr/>
        </p:nvSpPr>
        <p:spPr>
          <a:xfrm>
            <a:off x="10895307" y="6553001"/>
            <a:ext cx="1310435" cy="304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de-DE" dirty="0">
                <a:solidFill>
                  <a:schemeClr val="accent5">
                    <a:lumMod val="50000"/>
                  </a:schemeClr>
                </a:solidFill>
              </a:rPr>
              <a:t>KG-Ref.AF </a:t>
            </a:r>
          </a:p>
        </p:txBody>
      </p:sp>
      <p:pic>
        <p:nvPicPr>
          <p:cNvPr id="7" name="Grafik 6" descr="image001">
            <a:extLst>
              <a:ext uri="{FF2B5EF4-FFF2-40B4-BE49-F238E27FC236}">
                <a16:creationId xmlns:a16="http://schemas.microsoft.com/office/drawing/2014/main" id="{C8AD2C8E-0C03-FB01-1A1D-C6AB7624DE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4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15284" y="93644"/>
            <a:ext cx="976716" cy="6698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39963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3" grpId="0" animBg="1"/>
      <p:bldP spid="10" grpId="0" animBg="1"/>
      <p:bldP spid="11" grpId="0" animBg="1"/>
      <p:bldP spid="17" grpId="0" animBg="1"/>
      <p:bldP spid="19" grpId="0" animBg="1"/>
      <p:bldP spid="23" grpId="0" animBg="1"/>
      <p:bldP spid="24" grpId="0" animBg="1"/>
      <p:bldP spid="27" grpId="0" animBg="1"/>
      <p:bldP spid="18" grpId="0" animBg="1"/>
      <p:bldP spid="20" grpId="0" animBg="1"/>
      <p:bldP spid="21" grpId="0" animBg="1"/>
      <p:bldP spid="2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173CF80E-8361-158D-77B5-D52C3BCB6B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871" y="0"/>
            <a:ext cx="10017243" cy="6858000"/>
          </a:xfrm>
          <a:prstGeom prst="rect">
            <a:avLst/>
          </a:prstGeom>
        </p:spPr>
      </p:pic>
      <p:sp>
        <p:nvSpPr>
          <p:cNvPr id="14" name="Abgerundetes Rechteck 13"/>
          <p:cNvSpPr/>
          <p:nvPr/>
        </p:nvSpPr>
        <p:spPr>
          <a:xfrm>
            <a:off x="6606553" y="2187057"/>
            <a:ext cx="2504724" cy="609404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KV-Nr.</a:t>
            </a:r>
          </a:p>
        </p:txBody>
      </p:sp>
      <p:sp>
        <p:nvSpPr>
          <p:cNvPr id="2" name="Abgerundetes Rechteck 1"/>
          <p:cNvSpPr/>
          <p:nvPr/>
        </p:nvSpPr>
        <p:spPr>
          <a:xfrm>
            <a:off x="2988912" y="336883"/>
            <a:ext cx="6472988" cy="914400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Kosten im Zivilprozess</a:t>
            </a:r>
          </a:p>
        </p:txBody>
      </p:sp>
      <p:sp>
        <p:nvSpPr>
          <p:cNvPr id="3" name="Abgerundetes Rechteck 2"/>
          <p:cNvSpPr/>
          <p:nvPr/>
        </p:nvSpPr>
        <p:spPr>
          <a:xfrm>
            <a:off x="3117077" y="2194529"/>
            <a:ext cx="3229391" cy="611489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Gebührentatbestand</a:t>
            </a:r>
          </a:p>
        </p:txBody>
      </p:sp>
      <p:sp>
        <p:nvSpPr>
          <p:cNvPr id="10" name="Gefaltete Ecke 9"/>
          <p:cNvSpPr/>
          <p:nvPr/>
        </p:nvSpPr>
        <p:spPr>
          <a:xfrm rot="454393">
            <a:off x="1009306" y="328992"/>
            <a:ext cx="1807781" cy="1648703"/>
          </a:xfrm>
          <a:prstGeom prst="foldedCorner">
            <a:avLst/>
          </a:prstGeom>
          <a:solidFill>
            <a:srgbClr val="00B0F0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 b="1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Für Kosten in Zivilsachen relevante </a:t>
            </a:r>
          </a:p>
          <a:p>
            <a:pPr algn="ctr"/>
            <a:r>
              <a:rPr lang="de-DE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KV-Nr.</a:t>
            </a:r>
          </a:p>
        </p:txBody>
      </p:sp>
      <p:sp>
        <p:nvSpPr>
          <p:cNvPr id="11" name="Abgerundetes Rechteck 10"/>
          <p:cNvSpPr/>
          <p:nvPr/>
        </p:nvSpPr>
        <p:spPr>
          <a:xfrm>
            <a:off x="3965761" y="1390682"/>
            <a:ext cx="4087017" cy="618000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Kostenverzeichnis</a:t>
            </a:r>
          </a:p>
        </p:txBody>
      </p:sp>
      <p:sp>
        <p:nvSpPr>
          <p:cNvPr id="17" name="Gefaltete Ecke 16"/>
          <p:cNvSpPr/>
          <p:nvPr/>
        </p:nvSpPr>
        <p:spPr>
          <a:xfrm>
            <a:off x="1215164" y="2182165"/>
            <a:ext cx="1039457" cy="1016770"/>
          </a:xfrm>
          <a:prstGeom prst="foldedCorner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Teil 2</a:t>
            </a:r>
          </a:p>
        </p:txBody>
      </p:sp>
      <p:sp>
        <p:nvSpPr>
          <p:cNvPr id="19" name="Rechteck 18"/>
          <p:cNvSpPr/>
          <p:nvPr/>
        </p:nvSpPr>
        <p:spPr>
          <a:xfrm>
            <a:off x="6606111" y="3212683"/>
            <a:ext cx="2504724" cy="147428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>
                <a:solidFill>
                  <a:schemeClr val="tx1"/>
                </a:solidFill>
              </a:rPr>
              <a:t>2110-2116</a:t>
            </a:r>
          </a:p>
        </p:txBody>
      </p:sp>
      <p:sp>
        <p:nvSpPr>
          <p:cNvPr id="23" name="Rechteck 22"/>
          <p:cNvSpPr/>
          <p:nvPr/>
        </p:nvSpPr>
        <p:spPr>
          <a:xfrm>
            <a:off x="3117074" y="5257800"/>
            <a:ext cx="3229391" cy="82535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>
                <a:solidFill>
                  <a:schemeClr val="tx1"/>
                </a:solidFill>
              </a:rPr>
              <a:t>Auslagen</a:t>
            </a:r>
          </a:p>
        </p:txBody>
      </p:sp>
      <p:sp>
        <p:nvSpPr>
          <p:cNvPr id="24" name="Rechteck 23"/>
          <p:cNvSpPr/>
          <p:nvPr/>
        </p:nvSpPr>
        <p:spPr>
          <a:xfrm>
            <a:off x="6606111" y="5257800"/>
            <a:ext cx="2504724" cy="82535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>
                <a:solidFill>
                  <a:schemeClr val="tx1"/>
                </a:solidFill>
              </a:rPr>
              <a:t>9000, 9002, 9003,</a:t>
            </a:r>
          </a:p>
          <a:p>
            <a:pPr algn="ctr"/>
            <a:r>
              <a:rPr lang="de-DE" sz="2000" b="1" dirty="0">
                <a:solidFill>
                  <a:schemeClr val="tx1"/>
                </a:solidFill>
              </a:rPr>
              <a:t>9005, 9019</a:t>
            </a:r>
          </a:p>
        </p:txBody>
      </p:sp>
      <p:sp>
        <p:nvSpPr>
          <p:cNvPr id="27" name="Rechteck 26"/>
          <p:cNvSpPr/>
          <p:nvPr/>
        </p:nvSpPr>
        <p:spPr>
          <a:xfrm>
            <a:off x="3184758" y="3212682"/>
            <a:ext cx="3229391" cy="147428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>
                <a:solidFill>
                  <a:schemeClr val="tx1"/>
                </a:solidFill>
              </a:rPr>
              <a:t>Zwangsvollstreckung nach der ZPO</a:t>
            </a:r>
          </a:p>
        </p:txBody>
      </p:sp>
      <p:sp>
        <p:nvSpPr>
          <p:cNvPr id="18" name="Gefaltete Ecke 17"/>
          <p:cNvSpPr/>
          <p:nvPr/>
        </p:nvSpPr>
        <p:spPr>
          <a:xfrm rot="150544">
            <a:off x="1674069" y="2957634"/>
            <a:ext cx="1359795" cy="1357946"/>
          </a:xfrm>
          <a:prstGeom prst="foldedCorner">
            <a:avLst/>
          </a:prstGeom>
          <a:solidFill>
            <a:srgbClr val="00B0F0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 b="1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000" b="1" dirty="0" err="1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Hauptab</a:t>
            </a:r>
            <a:r>
              <a:rPr lang="de-DE" sz="20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-</a:t>
            </a:r>
          </a:p>
          <a:p>
            <a:pPr algn="ctr"/>
            <a:r>
              <a:rPr lang="de-DE" sz="20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schnitt 1</a:t>
            </a:r>
          </a:p>
        </p:txBody>
      </p:sp>
      <p:sp>
        <p:nvSpPr>
          <p:cNvPr id="20" name="Gefaltete Ecke 19"/>
          <p:cNvSpPr/>
          <p:nvPr/>
        </p:nvSpPr>
        <p:spPr>
          <a:xfrm rot="21153159">
            <a:off x="9193105" y="2904350"/>
            <a:ext cx="1359795" cy="1357946"/>
          </a:xfrm>
          <a:prstGeom prst="foldedCorner">
            <a:avLst/>
          </a:prstGeom>
          <a:solidFill>
            <a:srgbClr val="74D3E6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 b="1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0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ZV- und Insolvenz-</a:t>
            </a:r>
          </a:p>
          <a:p>
            <a:pPr algn="ctr"/>
            <a:r>
              <a:rPr lang="de-DE" sz="20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Verfahren</a:t>
            </a:r>
          </a:p>
        </p:txBody>
      </p:sp>
      <p:sp>
        <p:nvSpPr>
          <p:cNvPr id="21" name="Gefaltete Ecke 20"/>
          <p:cNvSpPr/>
          <p:nvPr/>
        </p:nvSpPr>
        <p:spPr>
          <a:xfrm rot="21364722">
            <a:off x="1691180" y="5169398"/>
            <a:ext cx="1359795" cy="1357946"/>
          </a:xfrm>
          <a:prstGeom prst="foldedCorner">
            <a:avLst/>
          </a:prstGeom>
          <a:solidFill>
            <a:srgbClr val="00B0F0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 b="1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0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Auslagen</a:t>
            </a:r>
          </a:p>
        </p:txBody>
      </p:sp>
      <p:sp>
        <p:nvSpPr>
          <p:cNvPr id="22" name="Gefaltete Ecke 21"/>
          <p:cNvSpPr/>
          <p:nvPr/>
        </p:nvSpPr>
        <p:spPr>
          <a:xfrm rot="330360">
            <a:off x="8890920" y="5319903"/>
            <a:ext cx="1359795" cy="1357946"/>
          </a:xfrm>
          <a:prstGeom prst="foldedCorner">
            <a:avLst/>
          </a:prstGeom>
          <a:solidFill>
            <a:srgbClr val="74D3E6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 b="1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0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ZUs, Kopien usw.</a:t>
            </a:r>
          </a:p>
        </p:txBody>
      </p:sp>
      <p:sp>
        <p:nvSpPr>
          <p:cNvPr id="25" name="Gefaltete Ecke 24"/>
          <p:cNvSpPr/>
          <p:nvPr/>
        </p:nvSpPr>
        <p:spPr>
          <a:xfrm rot="327724">
            <a:off x="1453481" y="4391857"/>
            <a:ext cx="1039457" cy="1016770"/>
          </a:xfrm>
          <a:prstGeom prst="foldedCorner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Teil 9</a:t>
            </a: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18DE6923-98C2-13AB-3760-4415E53B62A6}"/>
              </a:ext>
            </a:extLst>
          </p:cNvPr>
          <p:cNvSpPr/>
          <p:nvPr/>
        </p:nvSpPr>
        <p:spPr>
          <a:xfrm rot="16200000">
            <a:off x="-3321389" y="3337662"/>
            <a:ext cx="6858000" cy="1877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de-DE" dirty="0">
                <a:solidFill>
                  <a:schemeClr val="accent5">
                    <a:lumMod val="50000"/>
                  </a:schemeClr>
                </a:solidFill>
              </a:rPr>
              <a:t>Unterstützt mit KI (</a:t>
            </a:r>
            <a:r>
              <a:rPr lang="de-DE" dirty="0" err="1">
                <a:solidFill>
                  <a:schemeClr val="accent5">
                    <a:lumMod val="50000"/>
                  </a:schemeClr>
                </a:solidFill>
              </a:rPr>
              <a:t>ChatGPT</a:t>
            </a:r>
            <a:r>
              <a:rPr lang="de-DE" dirty="0">
                <a:solidFill>
                  <a:schemeClr val="accent5">
                    <a:lumMod val="50000"/>
                  </a:schemeClr>
                </a:solidFill>
              </a:rPr>
              <a:t>)</a:t>
            </a:r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0D8D509C-4001-1612-858B-C16424A16D19}"/>
              </a:ext>
            </a:extLst>
          </p:cNvPr>
          <p:cNvSpPr/>
          <p:nvPr/>
        </p:nvSpPr>
        <p:spPr>
          <a:xfrm>
            <a:off x="10895307" y="6553001"/>
            <a:ext cx="1310435" cy="304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de-DE" dirty="0">
                <a:solidFill>
                  <a:schemeClr val="accent5">
                    <a:lumMod val="50000"/>
                  </a:schemeClr>
                </a:solidFill>
              </a:rPr>
              <a:t>KG-Ref.AF </a:t>
            </a:r>
          </a:p>
        </p:txBody>
      </p:sp>
      <p:pic>
        <p:nvPicPr>
          <p:cNvPr id="7" name="Grafik 6" descr="image001">
            <a:extLst>
              <a:ext uri="{FF2B5EF4-FFF2-40B4-BE49-F238E27FC236}">
                <a16:creationId xmlns:a16="http://schemas.microsoft.com/office/drawing/2014/main" id="{52D27088-A3BF-4E0C-6B2E-56A83CE32F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4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15284" y="93644"/>
            <a:ext cx="976716" cy="6698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45966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3" grpId="0" animBg="1"/>
      <p:bldP spid="10" grpId="0" animBg="1"/>
      <p:bldP spid="11" grpId="0" animBg="1"/>
      <p:bldP spid="17" grpId="0" animBg="1"/>
      <p:bldP spid="19" grpId="0" animBg="1"/>
      <p:bldP spid="23" grpId="0" animBg="1"/>
      <p:bldP spid="24" grpId="0" animBg="1"/>
      <p:bldP spid="27" grpId="0" animBg="1"/>
      <p:bldP spid="18" grpId="0" animBg="1"/>
      <p:bldP spid="20" grpId="0" animBg="1"/>
      <p:bldP spid="21" grpId="0" animBg="1"/>
      <p:bldP spid="22" grpId="0" animBg="1"/>
      <p:bldP spid="25" grpId="0" animBg="1"/>
    </p:bldLst>
  </p:timing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582</Words>
  <Application>Microsoft Office PowerPoint</Application>
  <PresentationFormat>Breitbild</PresentationFormat>
  <Paragraphs>185</Paragraphs>
  <Slides>9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9</vt:i4>
      </vt:variant>
    </vt:vector>
  </HeadingPairs>
  <TitlesOfParts>
    <vt:vector size="15" baseType="lpstr">
      <vt:lpstr>Arial</vt:lpstr>
      <vt:lpstr>Calibri</vt:lpstr>
      <vt:lpstr>Calibri Light</vt:lpstr>
      <vt:lpstr>Comic Sans MS</vt:lpstr>
      <vt:lpstr>MV Boli</vt:lpstr>
      <vt:lpstr>Office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ITDZ-Berlin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Carus, Natascha</dc:creator>
  <cp:lastModifiedBy>Carus, Natascha</cp:lastModifiedBy>
  <cp:revision>40</cp:revision>
  <dcterms:created xsi:type="dcterms:W3CDTF">2023-05-04T13:22:15Z</dcterms:created>
  <dcterms:modified xsi:type="dcterms:W3CDTF">2026-08-31T09:40:14Z</dcterms:modified>
</cp:coreProperties>
</file>