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9" r:id="rId2"/>
    <p:sldId id="300" r:id="rId3"/>
    <p:sldId id="307" r:id="rId4"/>
    <p:sldId id="306" r:id="rId5"/>
    <p:sldId id="301" r:id="rId6"/>
    <p:sldId id="305" r:id="rId7"/>
    <p:sldId id="302" r:id="rId8"/>
    <p:sldId id="303" r:id="rId9"/>
    <p:sldId id="304"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51967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174862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409241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423562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A1AA0845-FE5B-4621-BDE5-E8DC54FF6B4B}" type="datetimeFigureOut">
              <a:rPr lang="de-DE" smtClean="0"/>
              <a:t>31.08.2026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42940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A1AA0845-FE5B-4621-BDE5-E8DC54FF6B4B}" type="datetimeFigureOut">
              <a:rPr lang="de-DE" smtClean="0"/>
              <a:t>31.08.2026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826042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1AA0845-FE5B-4621-BDE5-E8DC54FF6B4B}" type="datetimeFigureOut">
              <a:rPr lang="de-DE" smtClean="0"/>
              <a:t>31.08.2026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35464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699248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91946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309358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71067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A0845-FE5B-4621-BDE5-E8DC54FF6B4B}" type="datetimeFigureOut">
              <a:rPr lang="de-DE" smtClean="0"/>
              <a:t>31.08.2026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10469-9976-4CC7-A0DE-06370E771A38}" type="slidenum">
              <a:rPr lang="de-DE" smtClean="0"/>
              <a:t>‹Nr.›</a:t>
            </a:fld>
            <a:endParaRPr lang="de-DE"/>
          </a:p>
        </p:txBody>
      </p:sp>
    </p:spTree>
    <p:extLst>
      <p:ext uri="{BB962C8B-B14F-4D97-AF65-F5344CB8AC3E}">
        <p14:creationId xmlns:p14="http://schemas.microsoft.com/office/powerpoint/2010/main" val="3524978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9DBE977-55F1-9E66-AA95-ACB058732DB5}"/>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595410" y="1370027"/>
            <a:ext cx="10776628" cy="5256757"/>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400" kern="100" dirty="0">
                <a:solidFill>
                  <a:schemeClr val="bg1"/>
                </a:solidFill>
                <a:effectLst/>
                <a:ea typeface="Aptos" panose="02110004020202020204"/>
                <a:cs typeface="Arial" panose="020B0604020202020204" pitchFamily="34" charset="0"/>
              </a:rPr>
              <a:t>Neben Schriftstücken in Recht – und Verwaltungssachen können unterschiedliche Gegenstände in den Handlungs- und Verantwortungsbereich (Gewahrsamssachen) der Bediensteten gelangen. Die Verwahrung der Gegenstände und die Erfassung und Verwaltung der Daten obliegen der Geschäftsstelle. Werden in einer Strafsache oder Bußgeldsache Gegenstände in Verwahrung genommen, die als Beweismittel von Bedeutung sind oder der Einziehung unterliegen, so handelt es sich um Überführungsstücke bzw. Asservate genannt. In der Regel werden Gegenstände überbracht bzw. beschlagnahmt. Allerdings können Gegenstände auch vergessen oder verloren werden und gelangen so in den Gewahrsam der Bediensteten. Hier handelt es sich dann um Fundstücke. </a:t>
            </a:r>
            <a:endParaRPr lang="de-DE" sz="2400" kern="100" dirty="0">
              <a:solidFill>
                <a:schemeClr val="bg1"/>
              </a:solidFill>
              <a:effectLst/>
              <a:ea typeface="Aptos" panose="02110004020202020204"/>
              <a:cs typeface="Times New Roman" panose="02020603050405020304" pitchFamily="18" charset="0"/>
            </a:endParaRPr>
          </a:p>
          <a:p>
            <a:pPr algn="ctr">
              <a:lnSpc>
                <a:spcPct val="107000"/>
              </a:lnSpc>
              <a:spcAft>
                <a:spcPts val="800"/>
              </a:spcAft>
            </a:pPr>
            <a:r>
              <a:rPr lang="de-DE" sz="2400" b="1" kern="100" dirty="0">
                <a:solidFill>
                  <a:srgbClr val="C00000"/>
                </a:solidFill>
                <a:effectLst/>
                <a:ea typeface="Aptos" panose="02110004020202020204"/>
                <a:cs typeface="Arial" panose="020B0604020202020204" pitchFamily="34" charset="0"/>
              </a:rPr>
              <a:t>Achtung: keine Verwahrung von Testamenten / Erbverträgen in Nachlasssachen</a:t>
            </a:r>
            <a:endParaRPr lang="de-DE" sz="2400" b="1" kern="100" dirty="0">
              <a:solidFill>
                <a:srgbClr val="C00000"/>
              </a:solidFill>
              <a:effectLst/>
              <a:ea typeface="Aptos" panose="02110004020202020204"/>
              <a:cs typeface="Times New Roman" panose="02020603050405020304" pitchFamily="18" charset="0"/>
            </a:endParaRPr>
          </a:p>
        </p:txBody>
      </p:sp>
      <p:sp>
        <p:nvSpPr>
          <p:cNvPr id="2" name="Abgerundetes Rechteck 1"/>
          <p:cNvSpPr/>
          <p:nvPr/>
        </p:nvSpPr>
        <p:spPr>
          <a:xfrm>
            <a:off x="2521044" y="772183"/>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400" b="1" dirty="0">
                <a:solidFill>
                  <a:prstClr val="white"/>
                </a:solidFill>
                <a:latin typeface="Calibri" panose="020F0502020204030204"/>
              </a:rPr>
              <a:t>Behandlung von Verwahrgegenstände</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hteck 3">
            <a:extLst>
              <a:ext uri="{FF2B5EF4-FFF2-40B4-BE49-F238E27FC236}">
                <a16:creationId xmlns:a16="http://schemas.microsoft.com/office/drawing/2014/main" id="{8E13A6DA-1708-0AE0-42F4-39F32C80A01B}"/>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A5C243FE-F680-0C45-BEC1-F745E517357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52859D6D-EAD0-23A3-79BC-2B4F1B17F5A4}"/>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3A11FDDC-E73E-6D70-02F6-F4F3DA336B31}"/>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629909" y="206348"/>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1327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598D6625-6AE2-4B32-745A-EBA1F6D309B1}"/>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438411" y="1616480"/>
            <a:ext cx="11561523" cy="4935256"/>
          </a:xfrm>
          <a:prstGeom prst="roundRect">
            <a:avLst>
              <a:gd name="adj" fmla="val 17198"/>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kern="100" dirty="0">
                <a:solidFill>
                  <a:schemeClr val="bg1"/>
                </a:solidFill>
                <a:effectLst/>
                <a:ea typeface="Aptos" panose="02110004020202020204"/>
                <a:cs typeface="Arial" panose="020B0604020202020204" pitchFamily="34" charset="0"/>
              </a:rPr>
              <a:t>alle beteiligten Dienstkräfte haben darauf zu achten, dass die Gegenstände vor Verlust, Verderb und Beschädigung geschützt sind</a:t>
            </a:r>
            <a:endParaRPr lang="de-DE"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kern="100" dirty="0">
                <a:solidFill>
                  <a:schemeClr val="bg1"/>
                </a:solidFill>
                <a:effectLst/>
                <a:ea typeface="Aptos" panose="02110004020202020204"/>
                <a:cs typeface="Arial" panose="020B0604020202020204" pitchFamily="34" charset="0"/>
              </a:rPr>
              <a:t>Verbleib der Gegenstände muss ein Nachweis geführt werden, der Vermerk ist auf der Innenseite des Aktenumschlags anzubringen</a:t>
            </a:r>
            <a:endParaRPr lang="de-DE"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kern="100" dirty="0">
                <a:solidFill>
                  <a:schemeClr val="bg1"/>
                </a:solidFill>
                <a:effectLst/>
                <a:ea typeface="Aptos" panose="02110004020202020204"/>
                <a:cs typeface="Arial" panose="020B0604020202020204" pitchFamily="34" charset="0"/>
              </a:rPr>
              <a:t>Auf Urkunden, die in amtlichen Gewahrsam gelangen, ist ferner mit Bleistift das Aktenzeichen des Verfahrens anzugeben, zu dem sie gehören</a:t>
            </a:r>
            <a:endParaRPr lang="de-DE"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kern="100" dirty="0">
                <a:solidFill>
                  <a:schemeClr val="bg1"/>
                </a:solidFill>
                <a:effectLst/>
                <a:ea typeface="Aptos" panose="02110004020202020204"/>
                <a:cs typeface="Arial" panose="020B0604020202020204" pitchFamily="34" charset="0"/>
              </a:rPr>
              <a:t>Jeder eingelieferte Gegenstand ist in eine Aufbewahrungsliste Muster Anlage zu § 3 der Gewahrsamssachenanweisung einzutragen: der Überbringer erklärt, es handelt sich um eine Goldkette mit mehreren Brillanten, die Bezeichnung sollte hier in etwa lauten: goldfarbene Kette, ggf. ca. Länge, mit durchsichtigen, brillantartigen Steinen</a:t>
            </a:r>
            <a:endParaRPr lang="de-DE"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kern="100" dirty="0">
                <a:solidFill>
                  <a:schemeClr val="bg1"/>
                </a:solidFill>
                <a:effectLst/>
                <a:ea typeface="Aptos" panose="02110004020202020204"/>
                <a:cs typeface="Arial" panose="020B0604020202020204" pitchFamily="34" charset="0"/>
              </a:rPr>
              <a:t>Eine Weitergabe oder Herausgabe eines Gegenstandes ist ebenfalls in den Akten und der Aufbewahrungsliste zu vermerken</a:t>
            </a:r>
            <a:endParaRPr lang="de-DE"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kern="100" dirty="0">
                <a:solidFill>
                  <a:schemeClr val="bg1"/>
                </a:solidFill>
                <a:effectLst/>
                <a:ea typeface="Aptos" panose="02110004020202020204"/>
                <a:cs typeface="Arial" panose="020B0604020202020204" pitchFamily="34" charset="0"/>
              </a:rPr>
              <a:t>Das Empfangsbekenntnis ist auszuhändigen (Einlieferung) bzw. zu den Akten zu nehmen ist (Herausgabe)</a:t>
            </a:r>
          </a:p>
          <a:p>
            <a:pPr marL="342900" lvl="0" indent="-342900">
              <a:lnSpc>
                <a:spcPct val="107000"/>
              </a:lnSpc>
              <a:buFont typeface="Arial" panose="020B0604020202020204" pitchFamily="34" charset="0"/>
              <a:buChar char="•"/>
            </a:pPr>
            <a:r>
              <a:rPr lang="de-DE" kern="100" dirty="0">
                <a:solidFill>
                  <a:schemeClr val="bg1"/>
                </a:solidFill>
                <a:effectLst/>
                <a:ea typeface="Aptos" panose="02110004020202020204"/>
                <a:cs typeface="Arial" panose="020B0604020202020204" pitchFamily="34" charset="0"/>
              </a:rPr>
              <a:t>Gerät ein Gegenstand in Verlust oder wird er beschädigt, so ist dies unverzüglich der Behördenleitung anzuzeigen (Verlustanzeige) </a:t>
            </a:r>
            <a:endParaRPr lang="de-DE" kern="100" dirty="0">
              <a:solidFill>
                <a:schemeClr val="bg1"/>
              </a:solidFill>
              <a:effectLst/>
              <a:ea typeface="Aptos" panose="02110004020202020204"/>
              <a:cs typeface="Times New Roman" panose="02020603050405020304" pitchFamily="18" charset="0"/>
            </a:endParaRPr>
          </a:p>
        </p:txBody>
      </p:sp>
      <p:sp>
        <p:nvSpPr>
          <p:cNvPr id="3" name="Abgerundetes Rechteck 1">
            <a:extLst>
              <a:ext uri="{FF2B5EF4-FFF2-40B4-BE49-F238E27FC236}">
                <a16:creationId xmlns:a16="http://schemas.microsoft.com/office/drawing/2014/main" id="{C8C83D16-3077-7EF3-70AC-18F75A8CBED7}"/>
              </a:ext>
            </a:extLst>
          </p:cNvPr>
          <p:cNvSpPr/>
          <p:nvPr/>
        </p:nvSpPr>
        <p:spPr>
          <a:xfrm>
            <a:off x="2406034" y="759968"/>
            <a:ext cx="7159854"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Behandlung amtlich Gewahrsam gelangte Gegenstände</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hteck 3">
            <a:extLst>
              <a:ext uri="{FF2B5EF4-FFF2-40B4-BE49-F238E27FC236}">
                <a16:creationId xmlns:a16="http://schemas.microsoft.com/office/drawing/2014/main" id="{41706F3B-C67E-5633-1F2C-C40C4756E5D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5" name="Rechteck 4">
            <a:extLst>
              <a:ext uri="{FF2B5EF4-FFF2-40B4-BE49-F238E27FC236}">
                <a16:creationId xmlns:a16="http://schemas.microsoft.com/office/drawing/2014/main" id="{54B9BF7D-C848-8047-C758-C7CB2011178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8FE0F8E1-1769-DE87-8AE4-5F8ADB15303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EC1A0A12-0E43-F290-9DE7-5585C50DAABF}"/>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858226" y="134672"/>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190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889F29C-6137-1C84-09C4-0AC8C50CB2B3}"/>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207694" y="2341763"/>
            <a:ext cx="10722278" cy="3837677"/>
          </a:xfrm>
          <a:prstGeom prst="roundRect">
            <a:avLst>
              <a:gd name="adj" fmla="val 17198"/>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Gegenstände, die eines besonderen Schutzes vor Verlust oder Beschädigung nicht bedürfen</a:t>
            </a:r>
            <a:endParaRPr lang="de-DE" sz="2400"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Gegenstände können bei den Akten in offenen oder verschließbaren Fächern oder Schreibtischkästen aufbewahrt werden</a:t>
            </a:r>
            <a:endParaRPr lang="de-DE" sz="2400"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Schutzbedürftige Gegenstände, für die der Sachbearbeiter ausnahmsweise die einfache Aufbewahrung bestimmt hat, sind unter Verschluss zu nehmen</a:t>
            </a:r>
            <a:endParaRPr lang="de-DE" sz="2400" kern="100" dirty="0">
              <a:solidFill>
                <a:schemeClr val="bg1"/>
              </a:solidFill>
              <a:effectLst/>
              <a:ea typeface="Aptos" panose="02110004020202020204"/>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Gegenstände sind in einem Umschlag oder mit einem befestigten Zettel – jeweils beschriftet mit dem Aktenzeichen des Verfahrens – aufzubewahren</a:t>
            </a:r>
            <a:endParaRPr lang="de-DE" sz="2400" kern="100" dirty="0">
              <a:solidFill>
                <a:schemeClr val="bg1"/>
              </a:solidFill>
              <a:effectLst/>
              <a:ea typeface="Aptos" panose="02110004020202020204"/>
              <a:cs typeface="Times New Roman" panose="02020603050405020304" pitchFamily="18" charset="0"/>
            </a:endParaRPr>
          </a:p>
        </p:txBody>
      </p:sp>
      <p:sp>
        <p:nvSpPr>
          <p:cNvPr id="2" name="Abgerundetes Rechteck 1">
            <a:extLst>
              <a:ext uri="{FF2B5EF4-FFF2-40B4-BE49-F238E27FC236}">
                <a16:creationId xmlns:a16="http://schemas.microsoft.com/office/drawing/2014/main" id="{FFD576F6-C40A-1B1B-F14F-D3213908C660}"/>
              </a:ext>
            </a:extLst>
          </p:cNvPr>
          <p:cNvSpPr/>
          <p:nvPr/>
        </p:nvSpPr>
        <p:spPr>
          <a:xfrm>
            <a:off x="2406034" y="738510"/>
            <a:ext cx="7159854"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400" b="1" dirty="0">
                <a:solidFill>
                  <a:prstClr val="white"/>
                </a:solidFill>
                <a:latin typeface="Calibri" panose="020F0502020204030204"/>
              </a:rPr>
              <a:t>Aufbewahrungsarten Gewahrsamssachen</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9">
            <a:extLst>
              <a:ext uri="{FF2B5EF4-FFF2-40B4-BE49-F238E27FC236}">
                <a16:creationId xmlns:a16="http://schemas.microsoft.com/office/drawing/2014/main" id="{FEFB6646-92E1-9435-8814-898153944735}"/>
              </a:ext>
            </a:extLst>
          </p:cNvPr>
          <p:cNvSpPr/>
          <p:nvPr/>
        </p:nvSpPr>
        <p:spPr>
          <a:xfrm>
            <a:off x="619019" y="2050179"/>
            <a:ext cx="3387716" cy="606310"/>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Einfache Aufbewahrung</a:t>
            </a:r>
          </a:p>
        </p:txBody>
      </p:sp>
      <p:sp>
        <p:nvSpPr>
          <p:cNvPr id="5" name="Rechteck 4">
            <a:extLst>
              <a:ext uri="{FF2B5EF4-FFF2-40B4-BE49-F238E27FC236}">
                <a16:creationId xmlns:a16="http://schemas.microsoft.com/office/drawing/2014/main" id="{A1102900-81D6-9F21-998E-971CAC4F86A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E9F1DCFB-492D-2CA6-DE92-9B4F982FD1E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339A48AF-1E84-1142-4C4F-1E8BB3D3844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0A7DDC69-D621-25A6-1F48-304F0909624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331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7C78735-C30F-79DE-1E15-F324FB856B4A}"/>
              </a:ext>
            </a:extLst>
          </p:cNvPr>
          <p:cNvPicPr>
            <a:picLocks noChangeAspect="1"/>
          </p:cNvPicPr>
          <p:nvPr/>
        </p:nvPicPr>
        <p:blipFill>
          <a:blip r:embed="rId2"/>
          <a:stretch>
            <a:fillRect/>
          </a:stretch>
        </p:blipFill>
        <p:spPr>
          <a:xfrm>
            <a:off x="0" y="0"/>
            <a:ext cx="12192000" cy="6857999"/>
          </a:xfrm>
          <a:prstGeom prst="rect">
            <a:avLst/>
          </a:prstGeom>
        </p:spPr>
      </p:pic>
      <p:sp>
        <p:nvSpPr>
          <p:cNvPr id="2" name="Abgerundetes Rechteck 1">
            <a:extLst>
              <a:ext uri="{FF2B5EF4-FFF2-40B4-BE49-F238E27FC236}">
                <a16:creationId xmlns:a16="http://schemas.microsoft.com/office/drawing/2014/main" id="{FFD576F6-C40A-1B1B-F14F-D3213908C660}"/>
              </a:ext>
            </a:extLst>
          </p:cNvPr>
          <p:cNvSpPr/>
          <p:nvPr/>
        </p:nvSpPr>
        <p:spPr>
          <a:xfrm>
            <a:off x="2283317" y="732516"/>
            <a:ext cx="7159854"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400" b="1" dirty="0">
                <a:solidFill>
                  <a:prstClr val="white"/>
                </a:solidFill>
                <a:latin typeface="Calibri" panose="020F0502020204030204"/>
              </a:rPr>
              <a:t>Aufbewahrungsarten Gewahrsamssachen</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hteck 4">
            <a:extLst>
              <a:ext uri="{FF2B5EF4-FFF2-40B4-BE49-F238E27FC236}">
                <a16:creationId xmlns:a16="http://schemas.microsoft.com/office/drawing/2014/main" id="{111E03FD-DB35-8511-58B6-90C182811342}"/>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247278F6-1BAD-78F5-A214-AE17186CADF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ECD20EA9-D360-B855-36B6-86971BA8FC91}"/>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EF15A27E-1733-E814-6F37-4219651AF91F}"/>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839245" y="2692491"/>
            <a:ext cx="10722278" cy="3837677"/>
          </a:xfrm>
          <a:prstGeom prst="roundRect">
            <a:avLst>
              <a:gd name="adj" fmla="val 17198"/>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sz="2200" kern="100" dirty="0">
                <a:solidFill>
                  <a:schemeClr val="bg1"/>
                </a:solidFill>
                <a:effectLst/>
                <a:ea typeface="Aptos" panose="02110004020202020204"/>
                <a:cs typeface="Arial" panose="020B0604020202020204" pitchFamily="34" charset="0"/>
              </a:rPr>
              <a:t>Gegenstände, die eines besonderen Schutzes vor Verlust oder Beschädigung bedürfen insbesondere Geld, Kostbarkeit, Wertpapiere und sonstige Urkunden (z. B. Sparbücher) sowie alle Gegenstände und Urkunden, denen aus sonstigen Gründen besonderer Wert zukommt (z. B. technische Geräte in Patentstreitigkeiten) können ein Tresor, ein Sicherheits- oder Wertschutzschrank sein</a:t>
            </a:r>
            <a:endParaRPr lang="de-DE" sz="2200" kern="100" dirty="0">
              <a:solidFill>
                <a:schemeClr val="bg1"/>
              </a:solidFill>
              <a:effectLst/>
              <a:ea typeface="Aptos" panose="02110004020202020204"/>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DE" sz="2200" kern="100" dirty="0">
                <a:solidFill>
                  <a:schemeClr val="bg1"/>
                </a:solidFill>
                <a:effectLst/>
                <a:ea typeface="Aptos" panose="02110004020202020204"/>
                <a:cs typeface="Arial" panose="020B0604020202020204" pitchFamily="34" charset="0"/>
              </a:rPr>
              <a:t>Gegenstände, deren besonders gesicherte Aufbewahrung vom Sachbearbeiter schriftlich angeordnet worden ist, sind mit der Urschrift oder einer Ausfertigung der Annahmeverfügung des Sachbearbeiters dem von der Behördenleitung bestimmten Aufbewahrungsbeamten zuzuleiten</a:t>
            </a:r>
            <a:endParaRPr lang="de-DE" sz="2200" kern="100" dirty="0">
              <a:solidFill>
                <a:schemeClr val="bg1"/>
              </a:solidFill>
              <a:effectLst/>
              <a:ea typeface="Aptos" panose="02110004020202020204"/>
              <a:cs typeface="Times New Roman" panose="02020603050405020304" pitchFamily="18" charset="0"/>
            </a:endParaRPr>
          </a:p>
        </p:txBody>
      </p:sp>
      <p:sp>
        <p:nvSpPr>
          <p:cNvPr id="4" name="Abgerundetes Rechteck 9">
            <a:extLst>
              <a:ext uri="{FF2B5EF4-FFF2-40B4-BE49-F238E27FC236}">
                <a16:creationId xmlns:a16="http://schemas.microsoft.com/office/drawing/2014/main" id="{FEFB6646-92E1-9435-8814-898153944735}"/>
              </a:ext>
            </a:extLst>
          </p:cNvPr>
          <p:cNvSpPr/>
          <p:nvPr/>
        </p:nvSpPr>
        <p:spPr>
          <a:xfrm>
            <a:off x="501086" y="2046829"/>
            <a:ext cx="5362158" cy="694388"/>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Besonders gesicherte Aufbewahrung</a:t>
            </a:r>
          </a:p>
        </p:txBody>
      </p:sp>
    </p:spTree>
    <p:extLst>
      <p:ext uri="{BB962C8B-B14F-4D97-AF65-F5344CB8AC3E}">
        <p14:creationId xmlns:p14="http://schemas.microsoft.com/office/powerpoint/2010/main" val="1584782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DF0A884-9EE6-5E25-1FA3-6C9A72A14DEE}"/>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2927343" y="2801741"/>
            <a:ext cx="8066761" cy="2913550"/>
          </a:xfrm>
          <a:prstGeom prst="roundRect">
            <a:avLst>
              <a:gd name="adj" fmla="val 17198"/>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Geldbeträge unter 100,00 Euro, obliegt die Aufbewahrung der Zahlstelle</a:t>
            </a:r>
            <a:endParaRPr lang="de-DE" sz="2400" kern="100" dirty="0">
              <a:solidFill>
                <a:schemeClr val="bg1"/>
              </a:solidFill>
              <a:effectLst/>
              <a:ea typeface="Aptos" panose="02110004020202020204"/>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Geldbeträge über 100,00 Euro sollen jedoch stets bei der Kosteneinziehungsstelle der Justiz eingezahlt werden</a:t>
            </a:r>
            <a:endParaRPr lang="de-DE" sz="2400" kern="100" dirty="0">
              <a:solidFill>
                <a:schemeClr val="bg1"/>
              </a:solidFill>
              <a:effectLst/>
              <a:ea typeface="Aptos" panose="02110004020202020204"/>
              <a:cs typeface="Times New Roman" panose="02020603050405020304" pitchFamily="18" charset="0"/>
            </a:endParaRPr>
          </a:p>
        </p:txBody>
      </p:sp>
      <p:sp>
        <p:nvSpPr>
          <p:cNvPr id="2" name="Abgerundetes Rechteck 1">
            <a:extLst>
              <a:ext uri="{FF2B5EF4-FFF2-40B4-BE49-F238E27FC236}">
                <a16:creationId xmlns:a16="http://schemas.microsoft.com/office/drawing/2014/main" id="{FFD576F6-C40A-1B1B-F14F-D3213908C660}"/>
              </a:ext>
            </a:extLst>
          </p:cNvPr>
          <p:cNvSpPr/>
          <p:nvPr/>
        </p:nvSpPr>
        <p:spPr>
          <a:xfrm>
            <a:off x="2406034" y="732516"/>
            <a:ext cx="7159854"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400" b="1" dirty="0">
                <a:solidFill>
                  <a:prstClr val="white"/>
                </a:solidFill>
                <a:latin typeface="Calibri" panose="020F0502020204030204"/>
              </a:rPr>
              <a:t>Aufbewahrungsarten Gewahrsamssachen</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9">
            <a:extLst>
              <a:ext uri="{FF2B5EF4-FFF2-40B4-BE49-F238E27FC236}">
                <a16:creationId xmlns:a16="http://schemas.microsoft.com/office/drawing/2014/main" id="{FEFB6646-92E1-9435-8814-898153944735}"/>
              </a:ext>
            </a:extLst>
          </p:cNvPr>
          <p:cNvSpPr/>
          <p:nvPr/>
        </p:nvSpPr>
        <p:spPr>
          <a:xfrm>
            <a:off x="445672" y="2353334"/>
            <a:ext cx="5149216" cy="694388"/>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Aufbewahrung durch die Zahlstelle</a:t>
            </a:r>
          </a:p>
        </p:txBody>
      </p:sp>
      <p:sp>
        <p:nvSpPr>
          <p:cNvPr id="5" name="Rechteck 4">
            <a:extLst>
              <a:ext uri="{FF2B5EF4-FFF2-40B4-BE49-F238E27FC236}">
                <a16:creationId xmlns:a16="http://schemas.microsoft.com/office/drawing/2014/main" id="{214B3C0A-40BE-071A-F270-885DC2AB1CD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F271ED8E-F5EB-71B5-71B6-7DD7715E02AA}"/>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127B265A-0C66-C631-6A03-3BC9E6ECC5B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D2235F55-761E-AAF5-4BF0-E6E8CF6CD9B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2248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415CF14-679D-22A8-6C27-4B2DE852E970}"/>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2784328" y="2572850"/>
            <a:ext cx="8388888" cy="3705158"/>
          </a:xfrm>
          <a:prstGeom prst="roundRect">
            <a:avLst>
              <a:gd name="adj" fmla="val 17198"/>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Nach Erledigung einer Sache ist von Amts wegen zu prüfen, ob zu den Akten aufbewahrte Gegenstände (insbesondere Urkunden) zurückzugeben sind</a:t>
            </a:r>
            <a:endParaRPr lang="de-DE" sz="2400" kern="100" dirty="0">
              <a:solidFill>
                <a:schemeClr val="bg1"/>
              </a:solidFill>
              <a:effectLst/>
              <a:ea typeface="Aptos" panose="02110004020202020204"/>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Urkunden, die zu einem durch Urteil erledigten bürgerlichen Rechtsstreit eingereicht sind, dürfen nur auf Anordnung des Sachbearbeiters, wenn die Rechtskraft des Urteils aktenkundig oder sechs Monate nach der Urteilsverkündung kein Rechtsmittel eingelegt ist zurückgegeben werden</a:t>
            </a:r>
            <a:endParaRPr lang="de-DE" sz="2400" kern="100" dirty="0">
              <a:solidFill>
                <a:schemeClr val="bg1"/>
              </a:solidFill>
              <a:effectLst/>
              <a:ea typeface="Aptos" panose="02110004020202020204"/>
              <a:cs typeface="Times New Roman" panose="02020603050405020304" pitchFamily="18" charset="0"/>
            </a:endParaRPr>
          </a:p>
        </p:txBody>
      </p:sp>
      <p:pic>
        <p:nvPicPr>
          <p:cNvPr id="2" name="Grafik 1">
            <a:extLst>
              <a:ext uri="{FF2B5EF4-FFF2-40B4-BE49-F238E27FC236}">
                <a16:creationId xmlns:a16="http://schemas.microsoft.com/office/drawing/2014/main" id="{E9C4DE55-0BA2-E466-E2A2-DD7BEAEED730}"/>
              </a:ext>
            </a:extLst>
          </p:cNvPr>
          <p:cNvPicPr>
            <a:picLocks noChangeAspect="1"/>
          </p:cNvPicPr>
          <p:nvPr/>
        </p:nvPicPr>
        <p:blipFill>
          <a:blip r:embed="rId3"/>
          <a:stretch>
            <a:fillRect/>
          </a:stretch>
        </p:blipFill>
        <p:spPr>
          <a:xfrm>
            <a:off x="2523133" y="823073"/>
            <a:ext cx="6925656" cy="71939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4" name="Abgerundetes Rechteck 9">
            <a:extLst>
              <a:ext uri="{FF2B5EF4-FFF2-40B4-BE49-F238E27FC236}">
                <a16:creationId xmlns:a16="http://schemas.microsoft.com/office/drawing/2014/main" id="{A3918E81-4BAA-84E0-7766-61363A12D1B9}"/>
              </a:ext>
            </a:extLst>
          </p:cNvPr>
          <p:cNvSpPr/>
          <p:nvPr/>
        </p:nvSpPr>
        <p:spPr>
          <a:xfrm>
            <a:off x="1862750" y="2185632"/>
            <a:ext cx="1843156" cy="765440"/>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  Rückgabe</a:t>
            </a:r>
          </a:p>
        </p:txBody>
      </p:sp>
      <p:sp>
        <p:nvSpPr>
          <p:cNvPr id="5" name="Rechteck 4">
            <a:extLst>
              <a:ext uri="{FF2B5EF4-FFF2-40B4-BE49-F238E27FC236}">
                <a16:creationId xmlns:a16="http://schemas.microsoft.com/office/drawing/2014/main" id="{BFF7090F-7BCD-CA27-0AAC-8319EA3AE7C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B83AB71F-43D9-4CC2-123A-81F7416EEC5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0851D2CA-33DD-563A-01CB-D1755B7EE46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87FD1A04-98C2-5604-C9DB-27A3A2255DBB}"/>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30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E258F43-E13B-6E45-75E9-C02DEAD65BF8}"/>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2784328" y="2572850"/>
            <a:ext cx="8388888" cy="3705158"/>
          </a:xfrm>
          <a:prstGeom prst="roundRect">
            <a:avLst>
              <a:gd name="adj" fmla="val 17198"/>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Nach Erledigung einer Sache ist von Amts wegen zu prüfen, ob zu den Akten aufbewahrte Gegenstände (insbesondere Urkunden) zurückzugeben sind</a:t>
            </a:r>
            <a:endParaRPr lang="de-DE" sz="2400" kern="100" dirty="0">
              <a:solidFill>
                <a:schemeClr val="bg1"/>
              </a:solidFill>
              <a:effectLst/>
              <a:ea typeface="Aptos" panose="02110004020202020204"/>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Urkunden, die zu einem durch Urteil erledigten bürgerlichen Rechtsstreit eingereicht sind, dürfen nur auf Anordnung des Sachbearbeiters, wenn die Rechtskraft des Urteils aktenkundig oder sechs Monate nach der Urteilsverkündung kein Rechtsmittel eingelegt ist zurückgegeben werden</a:t>
            </a:r>
            <a:endParaRPr lang="de-DE" sz="2400" kern="100" dirty="0">
              <a:solidFill>
                <a:schemeClr val="bg1"/>
              </a:solidFill>
              <a:effectLst/>
              <a:ea typeface="Aptos" panose="02110004020202020204"/>
              <a:cs typeface="Times New Roman" panose="02020603050405020304" pitchFamily="18" charset="0"/>
            </a:endParaRPr>
          </a:p>
        </p:txBody>
      </p:sp>
      <p:pic>
        <p:nvPicPr>
          <p:cNvPr id="2" name="Grafik 1">
            <a:extLst>
              <a:ext uri="{FF2B5EF4-FFF2-40B4-BE49-F238E27FC236}">
                <a16:creationId xmlns:a16="http://schemas.microsoft.com/office/drawing/2014/main" id="{E9C4DE55-0BA2-E466-E2A2-DD7BEAEED730}"/>
              </a:ext>
            </a:extLst>
          </p:cNvPr>
          <p:cNvPicPr>
            <a:picLocks noChangeAspect="1"/>
          </p:cNvPicPr>
          <p:nvPr/>
        </p:nvPicPr>
        <p:blipFill>
          <a:blip r:embed="rId3"/>
          <a:stretch>
            <a:fillRect/>
          </a:stretch>
        </p:blipFill>
        <p:spPr>
          <a:xfrm>
            <a:off x="2539054" y="840402"/>
            <a:ext cx="6925656" cy="71939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4" name="Abgerundetes Rechteck 9">
            <a:extLst>
              <a:ext uri="{FF2B5EF4-FFF2-40B4-BE49-F238E27FC236}">
                <a16:creationId xmlns:a16="http://schemas.microsoft.com/office/drawing/2014/main" id="{A3918E81-4BAA-84E0-7766-61363A12D1B9}"/>
              </a:ext>
            </a:extLst>
          </p:cNvPr>
          <p:cNvSpPr/>
          <p:nvPr/>
        </p:nvSpPr>
        <p:spPr>
          <a:xfrm>
            <a:off x="1765544" y="1992859"/>
            <a:ext cx="1743404" cy="765440"/>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  Rückgabe</a:t>
            </a:r>
          </a:p>
        </p:txBody>
      </p:sp>
      <p:sp>
        <p:nvSpPr>
          <p:cNvPr id="5" name="Rechteck 4">
            <a:extLst>
              <a:ext uri="{FF2B5EF4-FFF2-40B4-BE49-F238E27FC236}">
                <a16:creationId xmlns:a16="http://schemas.microsoft.com/office/drawing/2014/main" id="{BB3A68C1-779C-C392-475C-2E89AE53D89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7AA980E1-88A0-695D-17CA-A4DA2260D39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EB15323C-5784-84E5-AF5F-3E10D4E070F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73EF5371-4DEE-DEA5-EDC2-10068FEA261F}"/>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36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1E02308-F20E-F479-683C-8372E085CE62}"/>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315238" y="2131677"/>
            <a:ext cx="11561523" cy="4567674"/>
          </a:xfrm>
          <a:prstGeom prst="roundRect">
            <a:avLst>
              <a:gd name="adj" fmla="val 171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sz="2000" kern="100" dirty="0">
                <a:solidFill>
                  <a:schemeClr val="bg1"/>
                </a:solidFill>
                <a:effectLst/>
                <a:latin typeface="Berlin Type Office" panose="020B0502020203020204" pitchFamily="34" charset="0"/>
                <a:ea typeface="Aptos" panose="02110004020202020204"/>
                <a:cs typeface="Arial" panose="020B0604020202020204" pitchFamily="34" charset="0"/>
              </a:rPr>
              <a:t>In einer Strafsache oder Bußgeldsache können Gegenstände in Verwahrung genommen werden, die als Beweismittel von Bedeutung sind oder der Einziehung unterliegen, z. B. Geschäftspapiere, Unfallfotos, Fahrtenschreiber, Taschenmesser oder Waffen sein. Auch hier ist über die sachgerechte Aufbewahrung zu entscheiden</a:t>
            </a:r>
            <a:endParaRPr lang="de-DE" sz="2000" kern="100" dirty="0">
              <a:solidFill>
                <a:schemeClr val="bg1"/>
              </a:solidFill>
              <a:effectLst/>
              <a:latin typeface="Aptos" panose="02110004020202020204"/>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sz="2000" kern="100" dirty="0">
                <a:solidFill>
                  <a:schemeClr val="bg1"/>
                </a:solidFill>
                <a:effectLst/>
                <a:latin typeface="Berlin Type Office" panose="020B0502020203020204" pitchFamily="34" charset="0"/>
                <a:ea typeface="Aptos" panose="02110004020202020204"/>
                <a:cs typeface="Arial" panose="020B0604020202020204" pitchFamily="34" charset="0"/>
              </a:rPr>
              <a:t>Die Überführungsstücke werden ebenfalls zu den Akten genommen, soweit es sich nicht um verderbliche Ware handelt (aus einer Beschlagnahmung)</a:t>
            </a:r>
            <a:endParaRPr lang="de-DE" sz="2000" kern="100" dirty="0">
              <a:solidFill>
                <a:schemeClr val="bg1"/>
              </a:solidFill>
              <a:effectLst/>
              <a:latin typeface="Aptos" panose="02110004020202020204"/>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sz="2000" kern="100" dirty="0">
                <a:solidFill>
                  <a:schemeClr val="bg1"/>
                </a:solidFill>
                <a:effectLst/>
                <a:latin typeface="Berlin Type Office" panose="020B0502020203020204" pitchFamily="34" charset="0"/>
                <a:ea typeface="Aptos" panose="02110004020202020204"/>
                <a:cs typeface="Arial" panose="020B0604020202020204" pitchFamily="34" charset="0"/>
              </a:rPr>
              <a:t>Verbleiben die Gegenstände bei den Akten, sind diese ebenfalls in die Aufbewahrungsliste Muster 54 Anlage zu Muster Anlage zu § 3 der Gewahrsamssachenanweisung einzutragen</a:t>
            </a:r>
            <a:endParaRPr lang="de-DE" sz="2000" kern="100" dirty="0">
              <a:solidFill>
                <a:schemeClr val="bg1"/>
              </a:solidFill>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DE" sz="2000" kern="100" dirty="0">
                <a:solidFill>
                  <a:schemeClr val="bg1"/>
                </a:solidFill>
                <a:effectLst/>
                <a:latin typeface="Berlin Type Office" panose="020B0502020203020204" pitchFamily="34" charset="0"/>
                <a:ea typeface="Aptos" panose="02110004020202020204"/>
                <a:cs typeface="Arial" panose="020B0604020202020204" pitchFamily="34" charset="0"/>
              </a:rPr>
              <a:t>Können die Gegenstände aufgrund ihrer Art und/oder ihres Umfangs nicht dauerhaft aufbewahrt werden oder sind diese besonders wertvoll, wird das Beweismittel an die Asservatenstelle abgegeben (z. B. großes Bild, Bohr-maschine, großes und schweres Einbruchswerkzeug), es wird ein Ein-lieferungsschein ausgestellt und eine Asservatennummer zur Akte gegeben</a:t>
            </a:r>
            <a:br>
              <a:rPr lang="de-DE" sz="2000" kern="100" dirty="0">
                <a:solidFill>
                  <a:schemeClr val="bg1"/>
                </a:solidFill>
                <a:effectLst/>
                <a:latin typeface="Berlin Type Office" panose="020B0502020203020204" pitchFamily="34" charset="0"/>
                <a:ea typeface="Aptos" panose="02110004020202020204"/>
                <a:cs typeface="Arial" panose="020B0604020202020204" pitchFamily="34" charset="0"/>
              </a:rPr>
            </a:br>
            <a:endParaRPr lang="de-DE" sz="2000" kern="100" dirty="0">
              <a:solidFill>
                <a:schemeClr val="bg1"/>
              </a:solidFill>
              <a:effectLst/>
              <a:latin typeface="Aptos" panose="02110004020202020204"/>
              <a:ea typeface="Aptos" panose="02110004020202020204"/>
              <a:cs typeface="Times New Roman" panose="02020603050405020304" pitchFamily="18" charset="0"/>
            </a:endParaRPr>
          </a:p>
        </p:txBody>
      </p:sp>
      <p:sp>
        <p:nvSpPr>
          <p:cNvPr id="2" name="Abgerundetes Rechteck 9">
            <a:extLst>
              <a:ext uri="{FF2B5EF4-FFF2-40B4-BE49-F238E27FC236}">
                <a16:creationId xmlns:a16="http://schemas.microsoft.com/office/drawing/2014/main" id="{81AC83A7-070B-795B-5D4A-555A527A7761}"/>
              </a:ext>
            </a:extLst>
          </p:cNvPr>
          <p:cNvSpPr/>
          <p:nvPr/>
        </p:nvSpPr>
        <p:spPr>
          <a:xfrm>
            <a:off x="546582" y="1681740"/>
            <a:ext cx="3100997" cy="58257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  Überführungsstücke</a:t>
            </a:r>
          </a:p>
        </p:txBody>
      </p:sp>
      <p:pic>
        <p:nvPicPr>
          <p:cNvPr id="4" name="Grafik 3">
            <a:extLst>
              <a:ext uri="{FF2B5EF4-FFF2-40B4-BE49-F238E27FC236}">
                <a16:creationId xmlns:a16="http://schemas.microsoft.com/office/drawing/2014/main" id="{A5B44DAB-3382-0456-80CC-C2CC96FE8EBF}"/>
              </a:ext>
            </a:extLst>
          </p:cNvPr>
          <p:cNvPicPr>
            <a:picLocks noChangeAspect="1"/>
          </p:cNvPicPr>
          <p:nvPr/>
        </p:nvPicPr>
        <p:blipFill>
          <a:blip r:embed="rId3"/>
          <a:stretch>
            <a:fillRect/>
          </a:stretch>
        </p:blipFill>
        <p:spPr>
          <a:xfrm>
            <a:off x="2523133" y="701039"/>
            <a:ext cx="6925656" cy="71939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5" name="Rechteck 4">
            <a:extLst>
              <a:ext uri="{FF2B5EF4-FFF2-40B4-BE49-F238E27FC236}">
                <a16:creationId xmlns:a16="http://schemas.microsoft.com/office/drawing/2014/main" id="{AD8FEC8F-96CD-C95B-0990-005FDBD7B9D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98060625-2386-F480-4287-9A38CB7A505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E4213CF1-AF0A-1AC0-99E5-E788A526896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DFB9A4DF-3220-D2A2-E636-ACA504C94290}"/>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0895307" y="206348"/>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35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AA0080F-B51F-6FDD-0366-8EBC5AC8B01A}"/>
              </a:ext>
            </a:extLst>
          </p:cNvPr>
          <p:cNvPicPr>
            <a:picLocks noChangeAspect="1"/>
          </p:cNvPicPr>
          <p:nvPr/>
        </p:nvPicPr>
        <p:blipFill>
          <a:blip r:embed="rId2"/>
          <a:stretch>
            <a:fillRect/>
          </a:stretch>
        </p:blipFill>
        <p:spPr>
          <a:xfrm>
            <a:off x="0" y="0"/>
            <a:ext cx="12192000" cy="6857999"/>
          </a:xfrm>
          <a:prstGeom prst="rect">
            <a:avLst/>
          </a:prstGeom>
        </p:spPr>
      </p:pic>
      <p:pic>
        <p:nvPicPr>
          <p:cNvPr id="2" name="Grafik 1">
            <a:extLst>
              <a:ext uri="{FF2B5EF4-FFF2-40B4-BE49-F238E27FC236}">
                <a16:creationId xmlns:a16="http://schemas.microsoft.com/office/drawing/2014/main" id="{C91F89E9-C7F1-E724-DDE4-B9DBC2BFDA25}"/>
              </a:ext>
            </a:extLst>
          </p:cNvPr>
          <p:cNvPicPr>
            <a:picLocks noChangeAspect="1"/>
          </p:cNvPicPr>
          <p:nvPr/>
        </p:nvPicPr>
        <p:blipFill>
          <a:blip r:embed="rId3"/>
          <a:stretch>
            <a:fillRect/>
          </a:stretch>
        </p:blipFill>
        <p:spPr>
          <a:xfrm>
            <a:off x="2523133" y="717465"/>
            <a:ext cx="6925656" cy="71939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4" name="Rechteck 3">
            <a:extLst>
              <a:ext uri="{FF2B5EF4-FFF2-40B4-BE49-F238E27FC236}">
                <a16:creationId xmlns:a16="http://schemas.microsoft.com/office/drawing/2014/main" id="{196F31D0-793F-E3FC-2FC7-70D8B5125E8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49F6573F-E4B7-4C2D-7982-E413E828A0B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5DFD8C1A-7B38-3CE2-A4CD-5D172E8C2AF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7241AF31-FF83-BBF0-B868-17E9FECEEE58}"/>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1312373" y="1847093"/>
            <a:ext cx="9698900" cy="5010906"/>
          </a:xfrm>
          <a:prstGeom prst="roundRect">
            <a:avLst>
              <a:gd name="adj" fmla="val 171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Sollte ein Gegenstand oder Geld gefunden werden, ist hierfür das </a:t>
            </a:r>
            <a:br>
              <a:rPr lang="de-DE" sz="2400" kern="100" dirty="0">
                <a:solidFill>
                  <a:schemeClr val="bg1"/>
                </a:solidFill>
                <a:effectLst/>
                <a:ea typeface="Aptos" panose="02110004020202020204"/>
                <a:cs typeface="Arial" panose="020B0604020202020204" pitchFamily="34" charset="0"/>
              </a:rPr>
            </a:br>
            <a:r>
              <a:rPr lang="de-DE" sz="2400" kern="100" dirty="0">
                <a:solidFill>
                  <a:schemeClr val="bg1"/>
                </a:solidFill>
                <a:effectLst/>
                <a:ea typeface="Aptos" panose="02110004020202020204"/>
                <a:cs typeface="Arial" panose="020B0604020202020204" pitchFamily="34" charset="0"/>
              </a:rPr>
              <a:t>Zentrale Fundbüro in Berlin zuständig </a:t>
            </a:r>
            <a:endParaRPr lang="de-DE" sz="2400" kern="100" dirty="0">
              <a:solidFill>
                <a:schemeClr val="bg1"/>
              </a:solidFill>
              <a:effectLst/>
              <a:ea typeface="Aptos" panose="02110004020202020204"/>
              <a:cs typeface="Times New Roman" panose="02020603050405020304" pitchFamily="18" charset="0"/>
            </a:endParaRPr>
          </a:p>
          <a:p>
            <a:pPr marL="342900" lvl="0" indent="-342900">
              <a:lnSpc>
                <a:spcPct val="107000"/>
              </a:lnSpc>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Der Finder kann einen Anspruch auf Finderlohn nach § 971 BGB geltend machen (Wert der Fundsache mindestens 500 EUR), allerdings haben Bedienstete und sonstige Beschäftigte der Gerichte und Behörden </a:t>
            </a:r>
            <a:br>
              <a:rPr lang="de-DE" sz="2400" kern="100" dirty="0">
                <a:solidFill>
                  <a:schemeClr val="bg1"/>
                </a:solidFill>
                <a:effectLst/>
                <a:ea typeface="Aptos" panose="02110004020202020204"/>
                <a:cs typeface="Arial" panose="020B0604020202020204" pitchFamily="34" charset="0"/>
              </a:rPr>
            </a:br>
            <a:r>
              <a:rPr lang="de-DE" sz="2400" b="1" kern="100" dirty="0">
                <a:solidFill>
                  <a:srgbClr val="C00000"/>
                </a:solidFill>
                <a:effectLst/>
                <a:ea typeface="Aptos" panose="02110004020202020204"/>
                <a:cs typeface="Arial" panose="020B0604020202020204" pitchFamily="34" charset="0"/>
              </a:rPr>
              <a:t>keinen Anspruch auf Finderlohn</a:t>
            </a:r>
            <a:endParaRPr lang="de-DE" sz="2400" kern="100" dirty="0">
              <a:solidFill>
                <a:srgbClr val="C00000"/>
              </a:solidFill>
              <a:effectLst/>
              <a:ea typeface="Aptos" panose="02110004020202020204"/>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de-DE" sz="2400" kern="100" dirty="0">
                <a:solidFill>
                  <a:schemeClr val="bg1"/>
                </a:solidFill>
                <a:effectLst/>
                <a:ea typeface="Aptos" panose="02110004020202020204"/>
                <a:cs typeface="Arial" panose="020B0604020202020204" pitchFamily="34" charset="0"/>
              </a:rPr>
              <a:t>Über Fundsachen, die den Verdacht erwecken, dass sie Sprengstoff oder andere gefährliche Stoffe enthalten, ist sofort die Polizei über den Notruf zu verständigen und die Fundsache unberührt am Fundort zu belassen</a:t>
            </a:r>
            <a:endParaRPr lang="de-DE" sz="2400" kern="100" dirty="0">
              <a:solidFill>
                <a:schemeClr val="bg1"/>
              </a:solidFill>
              <a:effectLst/>
              <a:ea typeface="Aptos" panose="02110004020202020204"/>
              <a:cs typeface="Times New Roman" panose="02020603050405020304" pitchFamily="18" charset="0"/>
            </a:endParaRPr>
          </a:p>
        </p:txBody>
      </p:sp>
      <p:sp>
        <p:nvSpPr>
          <p:cNvPr id="7" name="Abgerundetes Rechteck 9">
            <a:extLst>
              <a:ext uri="{FF2B5EF4-FFF2-40B4-BE49-F238E27FC236}">
                <a16:creationId xmlns:a16="http://schemas.microsoft.com/office/drawing/2014/main" id="{37186A56-1613-85B5-6066-103610C03FE9}"/>
              </a:ext>
            </a:extLst>
          </p:cNvPr>
          <p:cNvSpPr/>
          <p:nvPr/>
        </p:nvSpPr>
        <p:spPr>
          <a:xfrm>
            <a:off x="982493" y="1634282"/>
            <a:ext cx="2017381" cy="506880"/>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  Fundstücke</a:t>
            </a:r>
          </a:p>
        </p:txBody>
      </p:sp>
    </p:spTree>
    <p:extLst>
      <p:ext uri="{BB962C8B-B14F-4D97-AF65-F5344CB8AC3E}">
        <p14:creationId xmlns:p14="http://schemas.microsoft.com/office/powerpoint/2010/main" val="1027431384"/>
      </p:ext>
    </p:extLst>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939</Words>
  <Application>Microsoft Office PowerPoint</Application>
  <PresentationFormat>Breitbild</PresentationFormat>
  <Paragraphs>67</Paragraphs>
  <Slides>9</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9</vt:i4>
      </vt:variant>
    </vt:vector>
  </HeadingPairs>
  <TitlesOfParts>
    <vt:vector size="15" baseType="lpstr">
      <vt:lpstr>Aptos</vt:lpstr>
      <vt:lpstr>Arial</vt:lpstr>
      <vt:lpstr>Berlin Type Office</vt:lpstr>
      <vt:lpstr>Calibri</vt:lpstr>
      <vt:lpstr>Calibri Light</vt:lpstr>
      <vt:lpstr>1_Office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Sarabinski-Klepel, Ilka</dc:creator>
  <cp:lastModifiedBy>Carus, Natascha</cp:lastModifiedBy>
  <cp:revision>3</cp:revision>
  <dcterms:created xsi:type="dcterms:W3CDTF">2026-02-05T12:08:45Z</dcterms:created>
  <dcterms:modified xsi:type="dcterms:W3CDTF">2026-08-31T05:58:32Z</dcterms:modified>
</cp:coreProperties>
</file>