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4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67" r:id="rId23"/>
    <p:sldId id="278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EF"/>
    <a:srgbClr val="F8CBAD"/>
    <a:srgbClr val="FBE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84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8188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212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932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8081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782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023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485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83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754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9359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14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BDD19-3B69-40DA-A1AC-9834C2D5D07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96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164ADD7-80BF-E5B2-043F-F41F52EFE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228725" y="1263385"/>
            <a:ext cx="9966389" cy="354109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Beschriftung der Dienstzimmer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Aktenregale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Aktenböcke mit Fächern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Posteingänge und Postausgänge (Abtrag)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Vorlage-Fächer für Richter und Rechtspfleger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16404" y="730025"/>
            <a:ext cx="6925360" cy="46317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Ausstattung einer Abteilung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 rot="21277117">
            <a:off x="8514521" y="1600568"/>
            <a:ext cx="2013117" cy="20159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Sollte gut beschriftet sein, damit sich auch ein anderer Kollege zurechtfindet…</a:t>
            </a:r>
          </a:p>
        </p:txBody>
      </p:sp>
      <p:sp>
        <p:nvSpPr>
          <p:cNvPr id="4" name="Abgerundetes Rechteck 28">
            <a:extLst>
              <a:ext uri="{FF2B5EF4-FFF2-40B4-BE49-F238E27FC236}">
                <a16:creationId xmlns:a16="http://schemas.microsoft.com/office/drawing/2014/main" id="{1C5F2C10-902D-E951-BEF0-ED6D4DE38485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1018BB0-6647-D61F-1F11-1EC390BA5B22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3BDF335-0037-134C-95E2-9090A5139ECA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1E9A9AD0-A2E9-FDFF-16C7-63CCE8854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39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F41C8452-F664-4116-2D94-29719EB14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4CD40C5-E617-8395-9052-464ED58A9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363" y="0"/>
            <a:ext cx="9903417" cy="685800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EA51442C-3412-DB11-EDCA-0029D4F3E677}"/>
              </a:ext>
            </a:extLst>
          </p:cNvPr>
          <p:cNvSpPr/>
          <p:nvPr/>
        </p:nvSpPr>
        <p:spPr>
          <a:xfrm rot="21127393">
            <a:off x="2896817" y="3563282"/>
            <a:ext cx="883404" cy="356628"/>
          </a:xfrm>
          <a:prstGeom prst="rect">
            <a:avLst/>
          </a:prstGeom>
          <a:solidFill>
            <a:srgbClr val="FFFE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00" dirty="0">
                <a:solidFill>
                  <a:schemeClr val="tx1"/>
                </a:solidFill>
              </a:rPr>
              <a:t>Landgericht Berlin</a:t>
            </a:r>
          </a:p>
          <a:p>
            <a:pPr algn="ctr"/>
            <a:r>
              <a:rPr lang="de-DE" sz="700" dirty="0">
                <a:solidFill>
                  <a:schemeClr val="tx1"/>
                </a:solidFill>
              </a:rPr>
              <a:t>Carus</a:t>
            </a:r>
          </a:p>
        </p:txBody>
      </p:sp>
      <p:sp>
        <p:nvSpPr>
          <p:cNvPr id="13" name="Gefaltete Ecke 11">
            <a:extLst>
              <a:ext uri="{FF2B5EF4-FFF2-40B4-BE49-F238E27FC236}">
                <a16:creationId xmlns:a16="http://schemas.microsoft.com/office/drawing/2014/main" id="{EC8679A1-F7AD-D44B-8D27-126D164E98C9}"/>
              </a:ext>
            </a:extLst>
          </p:cNvPr>
          <p:cNvSpPr/>
          <p:nvPr/>
        </p:nvSpPr>
        <p:spPr>
          <a:xfrm rot="21277117">
            <a:off x="8833421" y="2050019"/>
            <a:ext cx="2013117" cy="2015995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 Blick auf Ihren zukünftigen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Arbeitsplatz…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559243B1-C0C9-AF05-2D46-7EBB86B53E93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943F8498-DEE3-4034-9B85-9EB469E6BA1B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358534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085E741-0AB5-5A9A-4ED0-E4B752924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5" name="Abgerundetes Rechteck 4"/>
          <p:cNvSpPr/>
          <p:nvPr/>
        </p:nvSpPr>
        <p:spPr>
          <a:xfrm>
            <a:off x="1128954" y="1571625"/>
            <a:ext cx="9586670" cy="112353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Die Aktenführung muss chronologisch und übersichtlich sein, damit das Verfahren lückenlos nachvollziehbar ist. Die </a:t>
            </a:r>
            <a:r>
              <a:rPr lang="de-DE" sz="2400" dirty="0" err="1"/>
              <a:t>Aktenornung</a:t>
            </a:r>
            <a:r>
              <a:rPr lang="de-DE" sz="2400" dirty="0"/>
              <a:t> gibt die Richtlinien zur Führung der Akte vor.</a:t>
            </a:r>
          </a:p>
        </p:txBody>
      </p:sp>
      <p:sp>
        <p:nvSpPr>
          <p:cNvPr id="11" name="Gefaltete Ecke 10"/>
          <p:cNvSpPr/>
          <p:nvPr/>
        </p:nvSpPr>
        <p:spPr>
          <a:xfrm rot="21277117">
            <a:off x="10420409" y="1377757"/>
            <a:ext cx="1349867" cy="138882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D151BFF-C169-4E03-5BB5-BBF952993748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239A81B-1744-BF0B-F9BC-5D0616B4B541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sp>
        <p:nvSpPr>
          <p:cNvPr id="9" name="Abgerundetes Rechteck 28">
            <a:extLst>
              <a:ext uri="{FF2B5EF4-FFF2-40B4-BE49-F238E27FC236}">
                <a16:creationId xmlns:a16="http://schemas.microsoft.com/office/drawing/2014/main" id="{F094D3B4-76F5-7C14-F22C-95B414E1B1FC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B286081A-3954-0A6F-438F-8DF6102B3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bgerundetes Rechteck 9"/>
          <p:cNvSpPr/>
          <p:nvPr/>
        </p:nvSpPr>
        <p:spPr>
          <a:xfrm>
            <a:off x="1128954" y="3222695"/>
            <a:ext cx="9966389" cy="306572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Posteingänge werden mit den Akten vorgelegt (Richter, </a:t>
            </a:r>
            <a:r>
              <a:rPr lang="de-DE" sz="2400" dirty="0" err="1"/>
              <a:t>Rpfl</a:t>
            </a:r>
            <a:r>
              <a:rPr lang="de-DE" sz="2400" dirty="0"/>
              <a:t>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Falls Eilbedürftigkeit vorliegt bekommt die Akte eine </a:t>
            </a:r>
            <a:r>
              <a:rPr lang="de-DE" sz="2400" dirty="0" err="1"/>
              <a:t>Rothülle</a:t>
            </a: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Aktenregale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Fristen werden in den Akten überwacht und nach Ablauf kenntlich gemacht und dem Bearbeiter vorgelegt.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Zustellungsnachweise werden nicht vorgelegt und vom </a:t>
            </a:r>
            <a:r>
              <a:rPr lang="de-DE" sz="2400" dirty="0" err="1"/>
              <a:t>UdG</a:t>
            </a:r>
            <a:r>
              <a:rPr lang="de-DE" sz="2400" dirty="0"/>
              <a:t> in eigener Zuständigkeit bearbeitet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600075" y="2826816"/>
            <a:ext cx="2626215" cy="60218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Vorlage von Akten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 rot="21277117">
            <a:off x="9903048" y="3312652"/>
            <a:ext cx="2013117" cy="20159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Will man auf eine Seite in der Akte hinweisen, wird diese „ausgeknifft“</a:t>
            </a:r>
          </a:p>
        </p:txBody>
      </p:sp>
    </p:spTree>
    <p:extLst>
      <p:ext uri="{BB962C8B-B14F-4D97-AF65-F5344CB8AC3E}">
        <p14:creationId xmlns:p14="http://schemas.microsoft.com/office/powerpoint/2010/main" val="72462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142D211-464C-7F0A-0BB5-B58074DB1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228725" y="1968377"/>
            <a:ext cx="9966389" cy="350406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Posteingänge werden mit den Akten vorgelegt (Richter, </a:t>
            </a:r>
            <a:r>
              <a:rPr lang="de-DE" sz="2400" dirty="0" err="1"/>
              <a:t>Rpfl</a:t>
            </a:r>
            <a:r>
              <a:rPr lang="de-DE" sz="2400" dirty="0"/>
              <a:t>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Falls Eilbedürftigkeit vorliegt bekommt die Akte eine </a:t>
            </a:r>
            <a:r>
              <a:rPr lang="de-DE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Rothülle</a:t>
            </a:r>
            <a:r>
              <a:rPr lang="de-DE" sz="2400" dirty="0"/>
              <a:t>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Fristen werden in den Akten überwacht und nach Ablauf kenntlich gemacht und dem Bearbeiter vorgelegt.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Zustellungsnachweise werden nicht vorgelegt und vom </a:t>
            </a:r>
            <a:r>
              <a:rPr lang="de-DE" sz="2400" dirty="0" err="1"/>
              <a:t>UdG</a:t>
            </a:r>
            <a:r>
              <a:rPr lang="de-DE" sz="2400" dirty="0"/>
              <a:t> in eigener Zuständigkeit bearbeitet (Prüfung, ob Zustellung wirksam etc.)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7" y="1703535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Posteingänge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>
            <a:off x="10198229" y="1780276"/>
            <a:ext cx="1820241" cy="181431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 einem Stapel von Akten schnell zu erkennen!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573089F-38A5-8CE8-602E-DA5CF28192B8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5FF1130-C539-E48C-0603-F9C020BDA7BF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sp>
        <p:nvSpPr>
          <p:cNvPr id="7" name="Abgerundetes Rechteck 28">
            <a:extLst>
              <a:ext uri="{FF2B5EF4-FFF2-40B4-BE49-F238E27FC236}">
                <a16:creationId xmlns:a16="http://schemas.microsoft.com/office/drawing/2014/main" id="{2CA71BEE-45D9-C6DC-4ECD-D8919D093BBD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E9CB3C32-B753-B422-6C48-BD20C88A6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44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D2297B9-69EA-3D47-19FF-D25364889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97" y="1652737"/>
            <a:ext cx="9088853" cy="4531894"/>
          </a:xfrm>
          <a:prstGeom prst="rect">
            <a:avLst/>
          </a:prstGeom>
        </p:spPr>
      </p:pic>
      <p:sp>
        <p:nvSpPr>
          <p:cNvPr id="7" name="Pfeil nach rechts 6"/>
          <p:cNvSpPr/>
          <p:nvPr/>
        </p:nvSpPr>
        <p:spPr>
          <a:xfrm>
            <a:off x="1038386" y="2969244"/>
            <a:ext cx="2497485" cy="1105337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Präsentat</a:t>
            </a:r>
            <a:r>
              <a:rPr lang="de-DE" dirty="0"/>
              <a:t> haben wir besprochen</a:t>
            </a:r>
          </a:p>
        </p:txBody>
      </p:sp>
      <p:sp>
        <p:nvSpPr>
          <p:cNvPr id="11" name="Rechteck 10"/>
          <p:cNvSpPr/>
          <p:nvPr/>
        </p:nvSpPr>
        <p:spPr>
          <a:xfrm>
            <a:off x="6943725" y="2371725"/>
            <a:ext cx="1457325" cy="1057275"/>
          </a:xfrm>
          <a:prstGeom prst="rect">
            <a:avLst/>
          </a:prstGeom>
          <a:solidFill>
            <a:schemeClr val="accent2">
              <a:lumMod val="60000"/>
              <a:lumOff val="40000"/>
              <a:alpha val="1803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 nach rechts 12"/>
          <p:cNvSpPr/>
          <p:nvPr/>
        </p:nvSpPr>
        <p:spPr>
          <a:xfrm flipH="1">
            <a:off x="8270463" y="2429821"/>
            <a:ext cx="2286237" cy="1105337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Foliierung</a:t>
            </a:r>
            <a:r>
              <a:rPr lang="de-DE" dirty="0"/>
              <a:t> =&gt; Blattzahl in blau</a:t>
            </a:r>
          </a:p>
        </p:txBody>
      </p:sp>
      <p:sp>
        <p:nvSpPr>
          <p:cNvPr id="15" name="Gefaltete Ecke 14"/>
          <p:cNvSpPr/>
          <p:nvPr/>
        </p:nvSpPr>
        <p:spPr>
          <a:xfrm rot="21277117">
            <a:off x="8092511" y="3827867"/>
            <a:ext cx="2013117" cy="20159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Alle Seiten werden foliiert, d.h. mit einer fortlaufenden Blattzahl versehen.</a:t>
            </a:r>
          </a:p>
        </p:txBody>
      </p:sp>
      <p:sp>
        <p:nvSpPr>
          <p:cNvPr id="16" name="Gefaltete Ecke 15"/>
          <p:cNvSpPr/>
          <p:nvPr/>
        </p:nvSpPr>
        <p:spPr>
          <a:xfrm rot="504429">
            <a:off x="9794909" y="4408893"/>
            <a:ext cx="2013117" cy="2015995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Follierung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erfolgt in blau mit einem speziellen Stift.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BB4C9BE-0AF2-7B9F-AC07-504AC73AD440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7DE9A00-5251-ADBE-0287-11A5CE7994CF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sp>
        <p:nvSpPr>
          <p:cNvPr id="9" name="Abgerundetes Rechteck 28">
            <a:extLst>
              <a:ext uri="{FF2B5EF4-FFF2-40B4-BE49-F238E27FC236}">
                <a16:creationId xmlns:a16="http://schemas.microsoft.com/office/drawing/2014/main" id="{5AC084B8-B2A3-4E54-6806-FB1B6F1AC36B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39A3A7B8-931F-E985-64B9-A63820357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792" y="134672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09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0E8EF2D-4680-C18B-B9FF-4F00A65B6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228725" y="1968377"/>
            <a:ext cx="9966389" cy="134632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/>
              <a:t>Wenn ein Schriftsatz zu einem bereits bestehenden Aktenzeichen eingeht wie gehen Sie vor?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632282" y="1705719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Posteingänge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 rot="20996407">
            <a:off x="9883904" y="3574032"/>
            <a:ext cx="1820241" cy="181431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Wir werden das noch praktisch anhand einer Musterakte bearbeiten…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338263" y="3579542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Zuständigkeit prüfen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2795472" y="4309911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Präsentieren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4448584" y="5058782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Akten „ziehen“ und Schriftsatz foliieren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5770415" y="5811836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Worum handelt es sich? Akte dem Bearbeiter zuführen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5FB8C1C-77F4-E3AA-CBA7-5F66FF143880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3DF2875-2013-04EA-9DE6-71329C441B1F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sp>
        <p:nvSpPr>
          <p:cNvPr id="14" name="Abgerundetes Rechteck 28">
            <a:extLst>
              <a:ext uri="{FF2B5EF4-FFF2-40B4-BE49-F238E27FC236}">
                <a16:creationId xmlns:a16="http://schemas.microsoft.com/office/drawing/2014/main" id="{9DA5128E-EF3F-3369-FB33-774692C5A1BC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3A9AA733-F58B-D928-7BE0-66A4A948C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38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8168AA1-FCDF-697C-1D9F-185349E97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5" y="8562"/>
            <a:ext cx="12192000" cy="6857999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7458075" y="3536678"/>
            <a:ext cx="3957637" cy="2864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So könnte die Fristvorlage aussehen: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1228725" y="1968377"/>
            <a:ext cx="9966389" cy="134632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/>
              <a:t>Wird eine Frist in einer Akte „gesetzt“ muss diese Frist durch den </a:t>
            </a:r>
            <a:r>
              <a:rPr lang="de-DE" sz="2400" dirty="0" err="1"/>
              <a:t>UdG</a:t>
            </a:r>
            <a:r>
              <a:rPr lang="de-DE" sz="2400" dirty="0"/>
              <a:t> überwacht werden.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7" y="1703535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Fristen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1338263" y="3579542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Fristsetzung durch Richter, Rechtspfleger oder </a:t>
            </a:r>
            <a:r>
              <a:rPr lang="de-DE" sz="2000" dirty="0" err="1">
                <a:solidFill>
                  <a:schemeClr val="accent2">
                    <a:lumMod val="50000"/>
                  </a:schemeClr>
                </a:solidFill>
              </a:rPr>
              <a:t>UdG</a:t>
            </a:r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 möglich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1991896" y="4389323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Frist in der Akte errechnen und in </a:t>
            </a:r>
            <a:r>
              <a:rPr lang="de-DE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</a:t>
            </a:r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 notieren – im IT-System notieren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2888344" y="5157093"/>
            <a:ext cx="4202260" cy="122771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Nach Ablauf der Frist =&gt; Fristablauf kenntlich machen =&gt; Akte dem Bearbeiter vorlegen</a:t>
            </a:r>
          </a:p>
        </p:txBody>
      </p:sp>
      <p:sp>
        <p:nvSpPr>
          <p:cNvPr id="5" name="Rechteck 4"/>
          <p:cNvSpPr/>
          <p:nvPr/>
        </p:nvSpPr>
        <p:spPr>
          <a:xfrm>
            <a:off x="7709231" y="4522516"/>
            <a:ext cx="3429000" cy="15249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Vorlage wg. Fristablauf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x</a:t>
            </a:r>
          </a:p>
          <a:p>
            <a:pPr algn="ctr"/>
            <a:r>
              <a:rPr lang="de-DE" sz="32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                   </a:t>
            </a:r>
          </a:p>
          <a:p>
            <a:pPr algn="ctr"/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XX.XX.20XX</a:t>
            </a:r>
            <a:r>
              <a:rPr lang="de-DE" sz="32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  </a:t>
            </a:r>
            <a:r>
              <a:rPr lang="de-DE" sz="3600" dirty="0" err="1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Ca</a:t>
            </a:r>
            <a:endParaRPr lang="de-DE" sz="3600" dirty="0">
              <a:solidFill>
                <a:schemeClr val="accent1">
                  <a:lumMod val="75000"/>
                </a:schemeClr>
              </a:solidFill>
              <a:latin typeface="Freestyle Script" panose="030804020302050B0404" pitchFamily="66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23A97FC1-825E-BFCE-BC0E-76ED3B6FCD61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0F700E8-85C7-DDBC-60ED-519996898BC3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sp>
        <p:nvSpPr>
          <p:cNvPr id="15" name="Abgerundetes Rechteck 28">
            <a:extLst>
              <a:ext uri="{FF2B5EF4-FFF2-40B4-BE49-F238E27FC236}">
                <a16:creationId xmlns:a16="http://schemas.microsoft.com/office/drawing/2014/main" id="{BD11D840-65A6-7F75-96DA-F7E6AF6CA7E6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DD7846BB-51AF-45C3-A3A3-B802CF772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Gefaltete Ecke 8"/>
          <p:cNvSpPr/>
          <p:nvPr/>
        </p:nvSpPr>
        <p:spPr>
          <a:xfrm rot="20996407">
            <a:off x="428142" y="4667547"/>
            <a:ext cx="1820241" cy="181431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Auch das werden wir noch praktisch üben.</a:t>
            </a:r>
          </a:p>
        </p:txBody>
      </p:sp>
    </p:spTree>
    <p:extLst>
      <p:ext uri="{BB962C8B-B14F-4D97-AF65-F5344CB8AC3E}">
        <p14:creationId xmlns:p14="http://schemas.microsoft.com/office/powerpoint/2010/main" val="11969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11" grpId="0" animBg="1"/>
      <p:bldP spid="12" grpId="0" animBg="1"/>
      <p:bldP spid="5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C813DB7-E2A2-5A26-86A1-76640BAE7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7" y="1703535"/>
            <a:ext cx="3957638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Aufbewahrung von Akten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 rot="20996407">
            <a:off x="9897442" y="1320089"/>
            <a:ext cx="1298839" cy="135336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5 IV 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30F4557-B626-2263-E082-90B777C71F2C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E9A1F6E-9D69-025A-38FA-0C7C17CCF222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sp>
        <p:nvSpPr>
          <p:cNvPr id="7" name="Abgerundetes Rechteck 28">
            <a:extLst>
              <a:ext uri="{FF2B5EF4-FFF2-40B4-BE49-F238E27FC236}">
                <a16:creationId xmlns:a16="http://schemas.microsoft.com/office/drawing/2014/main" id="{0E048E6D-5DE4-484D-963F-E1D4277F077B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53738C60-0014-31F1-6D8E-688F84C82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bgerundetes Rechteck 9"/>
          <p:cNvSpPr/>
          <p:nvPr/>
        </p:nvSpPr>
        <p:spPr>
          <a:xfrm>
            <a:off x="887503" y="2242500"/>
            <a:ext cx="10191693" cy="393762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Aufbewahrung für alle Mitarbeiter zugänglich in Aktenfächern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Geschäftsgang im IT-System oder Karteikasten notieren!!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Eindeutige Kennzeichnung von Altenbestandteilen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Bei Aktenverlust Meldung an Gruppenleiter / Behördenleiter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Bei Aktenversand =&gt; Retent anlegen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kern="100" dirty="0">
                <a:solidFill>
                  <a:schemeClr val="bg1"/>
                </a:solidFill>
                <a:effectLst/>
                <a:ea typeface="Aptos"/>
                <a:cs typeface="Arial" panose="020B0604020202020204" pitchFamily="34" charset="0"/>
              </a:rPr>
              <a:t>Können Aktenbestandteile (z. B. Anlagen, Aktenbände, Beweismittel </a:t>
            </a:r>
            <a:br>
              <a:rPr lang="de-DE" sz="2400" kern="100" dirty="0">
                <a:solidFill>
                  <a:schemeClr val="bg1"/>
                </a:solidFill>
                <a:effectLst/>
                <a:ea typeface="Aptos"/>
                <a:cs typeface="Arial" panose="020B0604020202020204" pitchFamily="34" charset="0"/>
              </a:rPr>
            </a:br>
            <a:r>
              <a:rPr lang="de-DE" sz="2400" kern="100" dirty="0">
                <a:solidFill>
                  <a:schemeClr val="bg1"/>
                </a:solidFill>
                <a:effectLst/>
                <a:ea typeface="Aptos"/>
                <a:cs typeface="Arial" panose="020B0604020202020204" pitchFamily="34" charset="0"/>
              </a:rPr>
              <a:t>o. ä.) auf Grund ihres Umfangs bzw. Größe nicht bei den Sachakten liegen, so ist es notwendig, dass ein eindeutiger Verweis innerhalb der Akte auf deren Standort angebracht wird</a:t>
            </a:r>
            <a:endParaRPr lang="de-DE" sz="2400" kern="100" dirty="0">
              <a:solidFill>
                <a:schemeClr val="bg1"/>
              </a:solidFill>
              <a:effectLst/>
              <a:ea typeface="Aptos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</p:txBody>
      </p:sp>
      <p:sp>
        <p:nvSpPr>
          <p:cNvPr id="14" name="Gefaltete Ecke 13"/>
          <p:cNvSpPr/>
          <p:nvPr/>
        </p:nvSpPr>
        <p:spPr>
          <a:xfrm>
            <a:off x="10542428" y="4964266"/>
            <a:ext cx="1298839" cy="135336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Wir lese die §…</a:t>
            </a:r>
          </a:p>
        </p:txBody>
      </p:sp>
    </p:spTree>
    <p:extLst>
      <p:ext uri="{BB962C8B-B14F-4D97-AF65-F5344CB8AC3E}">
        <p14:creationId xmlns:p14="http://schemas.microsoft.com/office/powerpoint/2010/main" val="38123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8627069-A357-E5AE-15E1-20B08107C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7082116" y="1553245"/>
            <a:ext cx="3754798" cy="500797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Das </a:t>
            </a:r>
            <a:r>
              <a:rPr lang="de-DE" sz="20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Retent</a:t>
            </a:r>
            <a:r>
              <a:rPr lang="de-DE" sz="2000" dirty="0"/>
              <a:t> ist ein Kontrollgegenstand, um den Verbleib und die Rückkehr einer versandten Akte zu dokumentieren und überwachen.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Es wird eine Umschlag zur Anlegung eines </a:t>
            </a:r>
            <a:r>
              <a:rPr lang="de-DE" sz="2000" dirty="0" err="1"/>
              <a:t>Retents</a:t>
            </a:r>
            <a:r>
              <a:rPr lang="de-DE" sz="2000" dirty="0"/>
              <a:t> benutzt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Auf einem sog. Kontrollblatt sind Empfänger und Grund der Versendung zu notieren und eine Frist zur Überwachung der Rückkehr der Akte zu vermerken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9703576" y="1311613"/>
            <a:ext cx="1857376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Retent</a:t>
            </a:r>
            <a:endParaRPr lang="de-DE" sz="2400" dirty="0"/>
          </a:p>
        </p:txBody>
      </p:sp>
      <p:sp>
        <p:nvSpPr>
          <p:cNvPr id="14" name="Gefaltete Ecke 13"/>
          <p:cNvSpPr/>
          <p:nvPr/>
        </p:nvSpPr>
        <p:spPr>
          <a:xfrm>
            <a:off x="1313674" y="3857628"/>
            <a:ext cx="1298839" cy="135336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Eingänge die zum </a:t>
            </a:r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Retent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gelangen…</a:t>
            </a:r>
          </a:p>
        </p:txBody>
      </p:sp>
      <p:sp>
        <p:nvSpPr>
          <p:cNvPr id="4" name="Rechteck 3"/>
          <p:cNvSpPr/>
          <p:nvPr/>
        </p:nvSpPr>
        <p:spPr>
          <a:xfrm>
            <a:off x="3262958" y="1703535"/>
            <a:ext cx="3643313" cy="46046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4249074" y="2722808"/>
            <a:ext cx="1671079" cy="6143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Retent</a:t>
            </a:r>
            <a:endParaRPr lang="de-DE" sz="32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3658524" y="5446375"/>
            <a:ext cx="2437476" cy="6143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 </a:t>
            </a:r>
            <a:r>
              <a:rPr lang="de-DE" sz="320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 2/22</a:t>
            </a:r>
            <a:endParaRPr lang="de-DE" sz="32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Pfeil nach rechts 6"/>
          <p:cNvSpPr/>
          <p:nvPr/>
        </p:nvSpPr>
        <p:spPr>
          <a:xfrm flipH="1">
            <a:off x="5920153" y="3429000"/>
            <a:ext cx="1339213" cy="38576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Gefaltete Ecke 14"/>
          <p:cNvSpPr/>
          <p:nvPr/>
        </p:nvSpPr>
        <p:spPr>
          <a:xfrm rot="21329064">
            <a:off x="1369375" y="1895163"/>
            <a:ext cx="1537520" cy="147560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u="sng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Beschritung</a:t>
            </a:r>
            <a:r>
              <a:rPr lang="de-DE" sz="1600" u="sng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: </a:t>
            </a:r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Retent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und Aktenzeichen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2995390" y="2514600"/>
            <a:ext cx="1138966" cy="3314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>
            <a:off x="3002048" y="2804030"/>
            <a:ext cx="1132308" cy="25109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4CD8C7DA-2377-4237-D22A-DC21F907CFBF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6E96536-6A04-C9F0-F7F6-3E93E8EB54CF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sp>
        <p:nvSpPr>
          <p:cNvPr id="17" name="Abgerundetes Rechteck 28">
            <a:extLst>
              <a:ext uri="{FF2B5EF4-FFF2-40B4-BE49-F238E27FC236}">
                <a16:creationId xmlns:a16="http://schemas.microsoft.com/office/drawing/2014/main" id="{03C51E16-E9F7-30C1-480C-77D771D09570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CF17583C-EC72-5523-C1C5-D37D20F96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Gefaltete Ecke 8"/>
          <p:cNvSpPr/>
          <p:nvPr/>
        </p:nvSpPr>
        <p:spPr>
          <a:xfrm rot="20996407">
            <a:off x="1177334" y="5104825"/>
            <a:ext cx="1298839" cy="135336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…werden nach Rückkehr zur Akte genommen.</a:t>
            </a:r>
          </a:p>
        </p:txBody>
      </p:sp>
    </p:spTree>
    <p:extLst>
      <p:ext uri="{BB962C8B-B14F-4D97-AF65-F5344CB8AC3E}">
        <p14:creationId xmlns:p14="http://schemas.microsoft.com/office/powerpoint/2010/main" val="144419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12" grpId="0" animBg="1"/>
      <p:bldP spid="7" grpId="0" animBg="1"/>
      <p:bldP spid="15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E2DD21F-5C6E-0A49-BBB8-EE96FF477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228725" y="1968377"/>
            <a:ext cx="9966389" cy="134632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/>
              <a:t>Eine Verfügung ist eine Zusammenfassung von zu erledigenden Arbeitsschritten und dient der Bearbeitung von Verfahrensakten.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523281" y="742471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Verfügung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950771" y="3396596"/>
            <a:ext cx="5619776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Ergehen durch Richter, Rechtspfleger und </a:t>
            </a:r>
            <a:r>
              <a:rPr lang="de-DE" sz="2000" dirty="0" err="1">
                <a:solidFill>
                  <a:schemeClr val="accent2">
                    <a:lumMod val="50000"/>
                  </a:schemeClr>
                </a:solidFill>
              </a:rPr>
              <a:t>UdG</a:t>
            </a:r>
            <a:endParaRPr lang="de-DE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2307735" y="4096187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Verfahrenseinleitendes Mittel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2784328" y="4810285"/>
            <a:ext cx="6088210" cy="82515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Dienen zur Sicherstellung, dass Akten nicht in Vergessenheit geraten und Aufgaben bearbeitet werden</a:t>
            </a:r>
          </a:p>
        </p:txBody>
      </p:sp>
      <p:sp>
        <p:nvSpPr>
          <p:cNvPr id="9" name="Gefaltete Ecke 8"/>
          <p:cNvSpPr/>
          <p:nvPr/>
        </p:nvSpPr>
        <p:spPr>
          <a:xfrm rot="337134">
            <a:off x="9336540" y="3567762"/>
            <a:ext cx="1820241" cy="181431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Nicht zu verwechseln mit einer gerichtlichen Entscheidung!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141120" y="5687119"/>
            <a:ext cx="4202260" cy="79485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Zuständig für die Erledigung ist der </a:t>
            </a:r>
            <a:r>
              <a:rPr lang="de-DE" sz="2000" dirty="0" err="1">
                <a:solidFill>
                  <a:schemeClr val="accent2">
                    <a:lumMod val="50000"/>
                  </a:schemeClr>
                </a:solidFill>
              </a:rPr>
              <a:t>UdG</a:t>
            </a:r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/Registrator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C9D3780-C825-4B67-5524-AF4B0FC36348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DBE95DB-7F23-A72D-8EF0-BF48E46DC4BE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sp>
        <p:nvSpPr>
          <p:cNvPr id="13" name="Abgerundetes Rechteck 28">
            <a:extLst>
              <a:ext uri="{FF2B5EF4-FFF2-40B4-BE49-F238E27FC236}">
                <a16:creationId xmlns:a16="http://schemas.microsoft.com/office/drawing/2014/main" id="{AFBE8106-3782-F645-7CEE-4FA8FF2A847B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FBD45650-109A-CDE0-FA5D-363754BED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47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9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A43D870-5399-CC37-741D-676325C33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3471864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Aufbau der Verfügung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 rot="21030760">
            <a:off x="9791930" y="4661278"/>
            <a:ext cx="1674414" cy="172573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…wird der Reihe nach abgearbeitet…</a:t>
            </a:r>
          </a:p>
        </p:txBody>
      </p:sp>
      <p:sp>
        <p:nvSpPr>
          <p:cNvPr id="5" name="Rechteck 4"/>
          <p:cNvSpPr/>
          <p:nvPr/>
        </p:nvSpPr>
        <p:spPr>
          <a:xfrm>
            <a:off x="1857375" y="2221925"/>
            <a:ext cx="6899128" cy="37931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 err="1">
                <a:solidFill>
                  <a:schemeClr val="tx1"/>
                </a:solidFill>
              </a:rPr>
              <a:t>Vfg</a:t>
            </a:r>
            <a:r>
              <a:rPr lang="de-DE" sz="2000" b="1" dirty="0">
                <a:solidFill>
                  <a:schemeClr val="tx1"/>
                </a:solidFill>
              </a:rPr>
              <a:t>.</a:t>
            </a:r>
          </a:p>
          <a:p>
            <a:endParaRPr lang="de-DE" sz="20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de-DE" sz="2000" dirty="0">
                <a:solidFill>
                  <a:schemeClr val="tx1"/>
                </a:solidFill>
              </a:rPr>
              <a:t>Abschr. d. </a:t>
            </a:r>
            <a:r>
              <a:rPr lang="de-DE" sz="2000" dirty="0" err="1">
                <a:solidFill>
                  <a:schemeClr val="tx1"/>
                </a:solidFill>
              </a:rPr>
              <a:t>Ss</a:t>
            </a:r>
            <a:r>
              <a:rPr lang="de-DE" sz="2000" dirty="0">
                <a:solidFill>
                  <a:schemeClr val="tx1"/>
                </a:solidFill>
              </a:rPr>
              <a:t> vom 25.08.2023 (</a:t>
            </a:r>
            <a:r>
              <a:rPr lang="de-DE" sz="2000" dirty="0" err="1">
                <a:solidFill>
                  <a:schemeClr val="tx1"/>
                </a:solidFill>
              </a:rPr>
              <a:t>Bl</a:t>
            </a:r>
            <a:r>
              <a:rPr lang="de-DE" sz="2000" dirty="0">
                <a:solidFill>
                  <a:schemeClr val="tx1"/>
                </a:solidFill>
              </a:rPr>
              <a:t>. 25) an Kl.-Vertr. z. </a:t>
            </a:r>
            <a:r>
              <a:rPr lang="de-DE" sz="2000" dirty="0" err="1">
                <a:solidFill>
                  <a:schemeClr val="tx1"/>
                </a:solidFill>
              </a:rPr>
              <a:t>Stg</a:t>
            </a:r>
            <a:r>
              <a:rPr lang="de-DE" sz="2000" dirty="0">
                <a:solidFill>
                  <a:schemeClr val="tx1"/>
                </a:solidFill>
              </a:rPr>
              <a:t>. binnen 2</a:t>
            </a:r>
          </a:p>
          <a:p>
            <a:r>
              <a:rPr lang="de-DE" sz="2000" dirty="0">
                <a:solidFill>
                  <a:schemeClr val="tx1"/>
                </a:solidFill>
              </a:rPr>
              <a:t>      Wochen</a:t>
            </a:r>
          </a:p>
          <a:p>
            <a:pPr marL="342900" indent="-342900">
              <a:buAutoNum type="arabicPeriod" startAt="2"/>
            </a:pPr>
            <a:r>
              <a:rPr lang="de-DE" sz="2000" dirty="0" err="1">
                <a:solidFill>
                  <a:schemeClr val="tx1"/>
                </a:solidFill>
              </a:rPr>
              <a:t>Absch</a:t>
            </a:r>
            <a:r>
              <a:rPr lang="de-DE" sz="2000" dirty="0">
                <a:solidFill>
                  <a:schemeClr val="tx1"/>
                </a:solidFill>
              </a:rPr>
              <a:t>. d. </a:t>
            </a:r>
            <a:r>
              <a:rPr lang="de-DE" sz="2000" dirty="0" err="1">
                <a:solidFill>
                  <a:schemeClr val="tx1"/>
                </a:solidFill>
              </a:rPr>
              <a:t>Ss</a:t>
            </a:r>
            <a:r>
              <a:rPr lang="de-DE" sz="2000" dirty="0">
                <a:solidFill>
                  <a:schemeClr val="tx1"/>
                </a:solidFill>
              </a:rPr>
              <a:t> vom 26.08.2023 (</a:t>
            </a:r>
            <a:r>
              <a:rPr lang="de-DE" sz="2000" dirty="0" err="1">
                <a:solidFill>
                  <a:schemeClr val="tx1"/>
                </a:solidFill>
              </a:rPr>
              <a:t>Bl</a:t>
            </a:r>
            <a:r>
              <a:rPr lang="de-DE" sz="2000" dirty="0">
                <a:solidFill>
                  <a:schemeClr val="tx1"/>
                </a:solidFill>
              </a:rPr>
              <a:t>. 28) an Bekl.-Vertr. z.K.</a:t>
            </a:r>
          </a:p>
          <a:p>
            <a:pPr marL="342900" indent="-342900">
              <a:buAutoNum type="arabicPeriod" startAt="2"/>
            </a:pPr>
            <a:r>
              <a:rPr lang="de-DE" sz="2000" dirty="0">
                <a:solidFill>
                  <a:schemeClr val="tx1"/>
                </a:solidFill>
              </a:rPr>
              <a:t>WV 1 Monat</a:t>
            </a:r>
          </a:p>
          <a:p>
            <a:endParaRPr lang="de-DE" sz="2000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                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  <a:latin typeface="Gigi" panose="04040504061007020D02" pitchFamily="82" charset="0"/>
              </a:rPr>
              <a:t> 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Fischer</a:t>
            </a:r>
          </a:p>
          <a:p>
            <a:r>
              <a:rPr lang="de-DE" sz="2000" dirty="0">
                <a:solidFill>
                  <a:schemeClr val="tx1"/>
                </a:solidFill>
              </a:rPr>
              <a:t>	Fischer</a:t>
            </a:r>
          </a:p>
          <a:p>
            <a:r>
              <a:rPr lang="de-DE" sz="2000" dirty="0">
                <a:solidFill>
                  <a:schemeClr val="tx1"/>
                </a:solidFill>
              </a:rPr>
              <a:t>	</a:t>
            </a:r>
            <a:r>
              <a:rPr lang="de-DE" sz="2000" dirty="0" err="1">
                <a:solidFill>
                  <a:schemeClr val="tx1"/>
                </a:solidFill>
              </a:rPr>
              <a:t>RiAG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Rechteck 6"/>
          <p:cNvSpPr/>
          <p:nvPr/>
        </p:nvSpPr>
        <p:spPr>
          <a:xfrm>
            <a:off x="1869928" y="2386013"/>
            <a:ext cx="914400" cy="314325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1869927" y="2950174"/>
            <a:ext cx="6402535" cy="1278926"/>
          </a:xfrm>
          <a:prstGeom prst="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1807790" y="4209738"/>
            <a:ext cx="1816247" cy="385763"/>
          </a:xfrm>
          <a:prstGeom prst="rect">
            <a:avLst/>
          </a:prstGeom>
          <a:solidFill>
            <a:schemeClr val="accent6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2821559" y="4738174"/>
            <a:ext cx="914400" cy="468103"/>
          </a:xfrm>
          <a:prstGeom prst="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2762028" y="5296332"/>
            <a:ext cx="914400" cy="314325"/>
          </a:xfrm>
          <a:prstGeom prst="rect">
            <a:avLst/>
          </a:prstGeom>
          <a:solidFill>
            <a:schemeClr val="bg1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2715914" y="5630761"/>
            <a:ext cx="914400" cy="314325"/>
          </a:xfrm>
          <a:prstGeom prst="rect">
            <a:avLst/>
          </a:prstGeom>
          <a:solidFill>
            <a:srgbClr val="7030A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6" name="Gruppieren 35"/>
          <p:cNvGrpSpPr/>
          <p:nvPr/>
        </p:nvGrpSpPr>
        <p:grpSpPr>
          <a:xfrm>
            <a:off x="3402661" y="2353769"/>
            <a:ext cx="4304579" cy="314325"/>
            <a:chOff x="3402661" y="2353769"/>
            <a:chExt cx="4304579" cy="314325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3" name="Abgerundetes Rechteck 12"/>
            <p:cNvSpPr/>
            <p:nvPr/>
          </p:nvSpPr>
          <p:spPr>
            <a:xfrm>
              <a:off x="5306939" y="2353769"/>
              <a:ext cx="2400301" cy="31432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Überschrift</a:t>
              </a:r>
            </a:p>
          </p:txBody>
        </p:sp>
        <p:cxnSp>
          <p:nvCxnSpPr>
            <p:cNvPr id="27" name="Gerade Verbindung mit Pfeil 26"/>
            <p:cNvCxnSpPr/>
            <p:nvPr/>
          </p:nvCxnSpPr>
          <p:spPr>
            <a:xfrm flipH="1">
              <a:off x="3402661" y="2536043"/>
              <a:ext cx="1904278" cy="0"/>
            </a:xfrm>
            <a:prstGeom prst="straightConnector1">
              <a:avLst/>
            </a:prstGeom>
            <a:ln w="28575">
              <a:noFill/>
              <a:tailEnd type="triangle"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uppieren 36"/>
          <p:cNvGrpSpPr/>
          <p:nvPr/>
        </p:nvGrpSpPr>
        <p:grpSpPr>
          <a:xfrm>
            <a:off x="7687519" y="3275312"/>
            <a:ext cx="3343946" cy="585851"/>
            <a:chOff x="7687519" y="3275312"/>
            <a:chExt cx="3343946" cy="585851"/>
          </a:xfrm>
        </p:grpSpPr>
        <p:sp>
          <p:nvSpPr>
            <p:cNvPr id="23" name="Abgerundetes Rechteck 22"/>
            <p:cNvSpPr/>
            <p:nvPr/>
          </p:nvSpPr>
          <p:spPr>
            <a:xfrm>
              <a:off x="8631164" y="3275312"/>
              <a:ext cx="2400301" cy="585851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Nummerierung ab Punkt 2</a:t>
              </a:r>
            </a:p>
          </p:txBody>
        </p:sp>
        <p:cxnSp>
          <p:nvCxnSpPr>
            <p:cNvPr id="29" name="Gerade Verbindung mit Pfeil 28"/>
            <p:cNvCxnSpPr/>
            <p:nvPr/>
          </p:nvCxnSpPr>
          <p:spPr>
            <a:xfrm flipH="1">
              <a:off x="7687519" y="3568237"/>
              <a:ext cx="94364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ieren 37"/>
          <p:cNvGrpSpPr/>
          <p:nvPr/>
        </p:nvGrpSpPr>
        <p:grpSpPr>
          <a:xfrm>
            <a:off x="4191722" y="4275916"/>
            <a:ext cx="5843154" cy="374483"/>
            <a:chOff x="4191722" y="4275916"/>
            <a:chExt cx="5843154" cy="374483"/>
          </a:xfrm>
        </p:grpSpPr>
        <p:sp>
          <p:nvSpPr>
            <p:cNvPr id="18" name="Abgerundetes Rechteck 17"/>
            <p:cNvSpPr/>
            <p:nvPr/>
          </p:nvSpPr>
          <p:spPr>
            <a:xfrm>
              <a:off x="6096000" y="4275916"/>
              <a:ext cx="3938876" cy="374483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Ende =&gt; was passiert mit der Akte</a:t>
              </a:r>
            </a:p>
          </p:txBody>
        </p:sp>
        <p:cxnSp>
          <p:nvCxnSpPr>
            <p:cNvPr id="30" name="Gerade Verbindung mit Pfeil 29"/>
            <p:cNvCxnSpPr/>
            <p:nvPr/>
          </p:nvCxnSpPr>
          <p:spPr>
            <a:xfrm flipH="1">
              <a:off x="4191722" y="4433899"/>
              <a:ext cx="19042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/>
          <p:cNvGrpSpPr/>
          <p:nvPr/>
        </p:nvGrpSpPr>
        <p:grpSpPr>
          <a:xfrm>
            <a:off x="3761286" y="4856429"/>
            <a:ext cx="3735536" cy="314325"/>
            <a:chOff x="3761286" y="4856429"/>
            <a:chExt cx="3735536" cy="314325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9" name="Abgerundetes Rechteck 18"/>
            <p:cNvSpPr/>
            <p:nvPr/>
          </p:nvSpPr>
          <p:spPr>
            <a:xfrm>
              <a:off x="5096521" y="4856429"/>
              <a:ext cx="2400301" cy="31432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Unterschrift</a:t>
              </a:r>
            </a:p>
          </p:txBody>
        </p:sp>
        <p:cxnSp>
          <p:nvCxnSpPr>
            <p:cNvPr id="32" name="Gerade Verbindung mit Pfeil 31"/>
            <p:cNvCxnSpPr/>
            <p:nvPr/>
          </p:nvCxnSpPr>
          <p:spPr>
            <a:xfrm flipH="1">
              <a:off x="3761286" y="5013591"/>
              <a:ext cx="1335235" cy="16680"/>
            </a:xfrm>
            <a:prstGeom prst="straightConnector1">
              <a:avLst/>
            </a:prstGeom>
            <a:ln w="28575">
              <a:noFill/>
              <a:tailEnd type="triangle"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uppieren 39"/>
          <p:cNvGrpSpPr/>
          <p:nvPr/>
        </p:nvGrpSpPr>
        <p:grpSpPr>
          <a:xfrm>
            <a:off x="3707461" y="5296331"/>
            <a:ext cx="4304579" cy="314325"/>
            <a:chOff x="3707461" y="5296331"/>
            <a:chExt cx="4304579" cy="314325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1" name="Abgerundetes Rechteck 20"/>
            <p:cNvSpPr/>
            <p:nvPr/>
          </p:nvSpPr>
          <p:spPr>
            <a:xfrm>
              <a:off x="5611739" y="5296331"/>
              <a:ext cx="2400301" cy="31432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Name</a:t>
              </a:r>
            </a:p>
          </p:txBody>
        </p:sp>
        <p:cxnSp>
          <p:nvCxnSpPr>
            <p:cNvPr id="34" name="Gerade Verbindung mit Pfeil 33"/>
            <p:cNvCxnSpPr/>
            <p:nvPr/>
          </p:nvCxnSpPr>
          <p:spPr>
            <a:xfrm flipH="1">
              <a:off x="3707461" y="5470174"/>
              <a:ext cx="1904278" cy="0"/>
            </a:xfrm>
            <a:prstGeom prst="straightConnector1">
              <a:avLst/>
            </a:prstGeom>
            <a:ln w="28575">
              <a:noFill/>
              <a:tailEnd type="triangle"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pieren 40"/>
          <p:cNvGrpSpPr/>
          <p:nvPr/>
        </p:nvGrpSpPr>
        <p:grpSpPr>
          <a:xfrm>
            <a:off x="3707461" y="5650345"/>
            <a:ext cx="4304579" cy="314325"/>
            <a:chOff x="3707461" y="5650345"/>
            <a:chExt cx="4304579" cy="314325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2" name="Abgerundetes Rechteck 21"/>
            <p:cNvSpPr/>
            <p:nvPr/>
          </p:nvSpPr>
          <p:spPr>
            <a:xfrm>
              <a:off x="5611739" y="5650345"/>
              <a:ext cx="2400301" cy="314325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Dienstbezeichnung</a:t>
              </a:r>
            </a:p>
          </p:txBody>
        </p:sp>
        <p:cxnSp>
          <p:nvCxnSpPr>
            <p:cNvPr id="35" name="Gerade Verbindung mit Pfeil 34"/>
            <p:cNvCxnSpPr/>
            <p:nvPr/>
          </p:nvCxnSpPr>
          <p:spPr>
            <a:xfrm flipH="1">
              <a:off x="3707461" y="5787923"/>
              <a:ext cx="1904278" cy="0"/>
            </a:xfrm>
            <a:prstGeom prst="straightConnector1">
              <a:avLst/>
            </a:prstGeom>
            <a:ln w="28575">
              <a:noFill/>
              <a:tailEnd type="triangle"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6EC60C62-14C3-CE1F-1F3C-6251FFF5771D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0" name="Abgerundetes Rechteck 28">
            <a:extLst>
              <a:ext uri="{FF2B5EF4-FFF2-40B4-BE49-F238E27FC236}">
                <a16:creationId xmlns:a16="http://schemas.microsoft.com/office/drawing/2014/main" id="{608BFD1F-15CA-A9F9-866B-1EB6560D66AD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11" name="Grafik 10" descr="image001">
            <a:extLst>
              <a:ext uri="{FF2B5EF4-FFF2-40B4-BE49-F238E27FC236}">
                <a16:creationId xmlns:a16="http://schemas.microsoft.com/office/drawing/2014/main" id="{8D140757-A0BD-E884-5300-527B3AD83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5CA7C12F-94BD-5037-EA8A-A9596233441A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417566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1424AA7-0D4B-27F2-3171-3260BD19E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3471864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Aufbau der Verfügung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 rot="21030760">
            <a:off x="9340676" y="3685646"/>
            <a:ext cx="1674414" cy="2112987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Nach Erledigung folgt ein Erledigungs-vermerk/</a:t>
            </a:r>
          </a:p>
          <a:p>
            <a:pPr algn="ctr"/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Abvermerk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mit Datum und Unterschrift</a:t>
            </a:r>
          </a:p>
        </p:txBody>
      </p:sp>
      <p:sp>
        <p:nvSpPr>
          <p:cNvPr id="5" name="Rechteck 4"/>
          <p:cNvSpPr/>
          <p:nvPr/>
        </p:nvSpPr>
        <p:spPr>
          <a:xfrm>
            <a:off x="1857375" y="2221925"/>
            <a:ext cx="6899128" cy="37931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 err="1">
                <a:solidFill>
                  <a:schemeClr val="tx1"/>
                </a:solidFill>
              </a:rPr>
              <a:t>Vfg</a:t>
            </a:r>
            <a:r>
              <a:rPr lang="de-DE" sz="2000" b="1" dirty="0">
                <a:solidFill>
                  <a:schemeClr val="tx1"/>
                </a:solidFill>
              </a:rPr>
              <a:t>.</a:t>
            </a:r>
          </a:p>
          <a:p>
            <a:endParaRPr lang="de-DE" sz="20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de-DE" sz="2000" dirty="0">
                <a:solidFill>
                  <a:schemeClr val="tx1"/>
                </a:solidFill>
              </a:rPr>
              <a:t>Abschr. d. </a:t>
            </a:r>
            <a:r>
              <a:rPr lang="de-DE" sz="2000" dirty="0" err="1">
                <a:solidFill>
                  <a:schemeClr val="tx1"/>
                </a:solidFill>
              </a:rPr>
              <a:t>Ss</a:t>
            </a:r>
            <a:r>
              <a:rPr lang="de-DE" sz="2000" dirty="0">
                <a:solidFill>
                  <a:schemeClr val="tx1"/>
                </a:solidFill>
              </a:rPr>
              <a:t> vom 25.08.2023 (</a:t>
            </a:r>
            <a:r>
              <a:rPr lang="de-DE" sz="2000" dirty="0" err="1">
                <a:solidFill>
                  <a:schemeClr val="tx1"/>
                </a:solidFill>
              </a:rPr>
              <a:t>Bl</a:t>
            </a:r>
            <a:r>
              <a:rPr lang="de-DE" sz="2000" dirty="0">
                <a:solidFill>
                  <a:schemeClr val="tx1"/>
                </a:solidFill>
              </a:rPr>
              <a:t>. 25) an Kl.-Vertr. z. </a:t>
            </a:r>
            <a:r>
              <a:rPr lang="de-DE" sz="2000" dirty="0" err="1">
                <a:solidFill>
                  <a:schemeClr val="tx1"/>
                </a:solidFill>
              </a:rPr>
              <a:t>Stgn</a:t>
            </a:r>
            <a:r>
              <a:rPr lang="de-DE" sz="2000" dirty="0">
                <a:solidFill>
                  <a:schemeClr val="tx1"/>
                </a:solidFill>
              </a:rPr>
              <a:t>. binnen 2</a:t>
            </a:r>
          </a:p>
          <a:p>
            <a:r>
              <a:rPr lang="de-DE" sz="2000" dirty="0">
                <a:solidFill>
                  <a:schemeClr val="tx1"/>
                </a:solidFill>
              </a:rPr>
              <a:t>      Wochen</a:t>
            </a:r>
          </a:p>
          <a:p>
            <a:pPr marL="342900" indent="-342900">
              <a:buAutoNum type="arabicPeriod" startAt="2"/>
            </a:pPr>
            <a:r>
              <a:rPr lang="de-DE" sz="2000" dirty="0" err="1">
                <a:solidFill>
                  <a:schemeClr val="tx1"/>
                </a:solidFill>
              </a:rPr>
              <a:t>Absch</a:t>
            </a:r>
            <a:r>
              <a:rPr lang="de-DE" sz="2000" dirty="0">
                <a:solidFill>
                  <a:schemeClr val="tx1"/>
                </a:solidFill>
              </a:rPr>
              <a:t>. d. </a:t>
            </a:r>
            <a:r>
              <a:rPr lang="de-DE" sz="2000" dirty="0" err="1">
                <a:solidFill>
                  <a:schemeClr val="tx1"/>
                </a:solidFill>
              </a:rPr>
              <a:t>Ss</a:t>
            </a:r>
            <a:r>
              <a:rPr lang="de-DE" sz="2000" dirty="0">
                <a:solidFill>
                  <a:schemeClr val="tx1"/>
                </a:solidFill>
              </a:rPr>
              <a:t> vom 26.08.2023 (</a:t>
            </a:r>
            <a:r>
              <a:rPr lang="de-DE" sz="2000" dirty="0" err="1">
                <a:solidFill>
                  <a:schemeClr val="tx1"/>
                </a:solidFill>
              </a:rPr>
              <a:t>Bl</a:t>
            </a:r>
            <a:r>
              <a:rPr lang="de-DE" sz="2000" dirty="0">
                <a:solidFill>
                  <a:schemeClr val="tx1"/>
                </a:solidFill>
              </a:rPr>
              <a:t>. 28) an Bekl.-Vertr. z.K.</a:t>
            </a:r>
          </a:p>
          <a:p>
            <a:pPr marL="342900" indent="-342900">
              <a:buAutoNum type="arabicPeriod" startAt="2"/>
            </a:pPr>
            <a:r>
              <a:rPr lang="de-DE" sz="2000" dirty="0">
                <a:solidFill>
                  <a:schemeClr val="tx1"/>
                </a:solidFill>
              </a:rPr>
              <a:t>WV 1 Monat</a:t>
            </a:r>
          </a:p>
          <a:p>
            <a:endParaRPr lang="de-DE" sz="2000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                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  <a:latin typeface="Gigi" panose="04040504061007020D02" pitchFamily="82" charset="0"/>
              </a:rPr>
              <a:t> 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Fischer</a:t>
            </a:r>
          </a:p>
          <a:p>
            <a:r>
              <a:rPr lang="de-DE" sz="2000" dirty="0">
                <a:solidFill>
                  <a:schemeClr val="tx1"/>
                </a:solidFill>
              </a:rPr>
              <a:t>	Fischer</a:t>
            </a:r>
          </a:p>
          <a:p>
            <a:r>
              <a:rPr lang="de-DE" sz="2000" dirty="0">
                <a:solidFill>
                  <a:schemeClr val="tx1"/>
                </a:solidFill>
              </a:rPr>
              <a:t>	</a:t>
            </a:r>
            <a:r>
              <a:rPr lang="de-DE" sz="2000" dirty="0" err="1">
                <a:solidFill>
                  <a:schemeClr val="tx1"/>
                </a:solidFill>
              </a:rPr>
              <a:t>RiAG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Rechteck 3"/>
          <p:cNvSpPr/>
          <p:nvPr/>
        </p:nvSpPr>
        <p:spPr>
          <a:xfrm>
            <a:off x="5314949" y="4600575"/>
            <a:ext cx="3128963" cy="1171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1. und 2. gefertigt und ab</a:t>
            </a:r>
          </a:p>
          <a:p>
            <a:endParaRPr lang="de-DE" dirty="0">
              <a:solidFill>
                <a:schemeClr val="accent1">
                  <a:lumMod val="75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Schmidt, JS,  xx.xx.20xx</a:t>
            </a:r>
          </a:p>
        </p:txBody>
      </p:sp>
      <p:sp>
        <p:nvSpPr>
          <p:cNvPr id="10" name="Rechteck 9"/>
          <p:cNvSpPr/>
          <p:nvPr/>
        </p:nvSpPr>
        <p:spPr>
          <a:xfrm>
            <a:off x="5336148" y="4586290"/>
            <a:ext cx="2928939" cy="1335890"/>
          </a:xfrm>
          <a:prstGeom prst="rect">
            <a:avLst/>
          </a:prstGeom>
          <a:solidFill>
            <a:srgbClr val="F8CBAD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 Verbindung mit Pfeil 11"/>
          <p:cNvCxnSpPr/>
          <p:nvPr/>
        </p:nvCxnSpPr>
        <p:spPr>
          <a:xfrm flipH="1">
            <a:off x="8136520" y="5114925"/>
            <a:ext cx="123996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-Form 16"/>
          <p:cNvSpPr/>
          <p:nvPr/>
        </p:nvSpPr>
        <p:spPr>
          <a:xfrm rot="18406523">
            <a:off x="1900188" y="2931502"/>
            <a:ext cx="392538" cy="120423"/>
          </a:xfrm>
          <a:prstGeom prst="corne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L-Form 41"/>
          <p:cNvSpPr/>
          <p:nvPr/>
        </p:nvSpPr>
        <p:spPr>
          <a:xfrm rot="18406523">
            <a:off x="1890486" y="3841817"/>
            <a:ext cx="457490" cy="128740"/>
          </a:xfrm>
          <a:prstGeom prst="corne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4057650" y="5529263"/>
            <a:ext cx="1028700" cy="392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XX/XX</a:t>
            </a:r>
          </a:p>
        </p:txBody>
      </p:sp>
      <p:sp>
        <p:nvSpPr>
          <p:cNvPr id="43" name="Rechteck 42"/>
          <p:cNvSpPr/>
          <p:nvPr/>
        </p:nvSpPr>
        <p:spPr>
          <a:xfrm>
            <a:off x="4031222" y="5376863"/>
            <a:ext cx="1169427" cy="545317"/>
          </a:xfrm>
          <a:prstGeom prst="rect">
            <a:avLst/>
          </a:prstGeom>
          <a:solidFill>
            <a:srgbClr val="F8CBAD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Gefaltete Ecke 43"/>
          <p:cNvSpPr/>
          <p:nvPr/>
        </p:nvSpPr>
        <p:spPr>
          <a:xfrm rot="21030760">
            <a:off x="400846" y="4862856"/>
            <a:ext cx="1674414" cy="172573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Frist notieren</a:t>
            </a:r>
          </a:p>
          <a:p>
            <a:pPr algn="ctr"/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Wann läuft die ab?</a:t>
            </a:r>
          </a:p>
        </p:txBody>
      </p:sp>
      <p:cxnSp>
        <p:nvCxnSpPr>
          <p:cNvPr id="45" name="Gerade Verbindung mit Pfeil 44"/>
          <p:cNvCxnSpPr>
            <a:endCxn id="43" idx="1"/>
          </p:cNvCxnSpPr>
          <p:nvPr/>
        </p:nvCxnSpPr>
        <p:spPr>
          <a:xfrm flipV="1">
            <a:off x="2094488" y="5649522"/>
            <a:ext cx="1936734" cy="5476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DDDAD325-6918-D398-4170-A4A9E5F60BF5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1" name="Abgerundetes Rechteck 28">
            <a:extLst>
              <a:ext uri="{FF2B5EF4-FFF2-40B4-BE49-F238E27FC236}">
                <a16:creationId xmlns:a16="http://schemas.microsoft.com/office/drawing/2014/main" id="{8AC0DF08-2E31-40C0-2E66-F17F0733D69B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</p:spTree>
    <p:extLst>
      <p:ext uri="{BB962C8B-B14F-4D97-AF65-F5344CB8AC3E}">
        <p14:creationId xmlns:p14="http://schemas.microsoft.com/office/powerpoint/2010/main" val="24026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animBg="1"/>
      <p:bldP spid="42" grpId="0" animBg="1"/>
      <p:bldP spid="43" grpId="0" animBg="1"/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8FB7AC7-F8EF-BF05-B1BD-B9043956B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112805" y="2038239"/>
            <a:ext cx="9966389" cy="458335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WV</a:t>
            </a:r>
          </a:p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z.Fr</a:t>
            </a:r>
            <a:r>
              <a:rPr lang="de-DE" sz="2400" dirty="0"/>
              <a:t>.</a:t>
            </a:r>
          </a:p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z.d.A.</a:t>
            </a:r>
          </a:p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Wegl</a:t>
            </a:r>
            <a:r>
              <a:rPr lang="de-DE" sz="2400" dirty="0"/>
              <a:t>.</a:t>
            </a:r>
          </a:p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V/</a:t>
            </a:r>
            <a:r>
              <a:rPr lang="de-DE" sz="2400" dirty="0" err="1"/>
              <a:t>Verm</a:t>
            </a:r>
            <a:r>
              <a:rPr lang="de-DE" sz="2400" dirty="0"/>
              <a:t>:</a:t>
            </a:r>
          </a:p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Hr./Fr. </a:t>
            </a:r>
            <a:r>
              <a:rPr lang="de-DE" sz="2400" dirty="0" err="1"/>
              <a:t>UdG</a:t>
            </a:r>
            <a:r>
              <a:rPr lang="de-DE" sz="2400" dirty="0"/>
              <a:t> z.w.V.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477206" y="722991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Verfügung</a:t>
            </a:r>
            <a:endParaRPr lang="de-DE" sz="2400" dirty="0"/>
          </a:p>
        </p:txBody>
      </p:sp>
      <p:grpSp>
        <p:nvGrpSpPr>
          <p:cNvPr id="7" name="Gruppieren 6"/>
          <p:cNvGrpSpPr/>
          <p:nvPr/>
        </p:nvGrpSpPr>
        <p:grpSpPr>
          <a:xfrm>
            <a:off x="3263550" y="2136720"/>
            <a:ext cx="6139016" cy="600075"/>
            <a:chOff x="3854450" y="2179661"/>
            <a:chExt cx="6139016" cy="600075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" name="Abgerundetes Rechteck 3"/>
            <p:cNvSpPr/>
            <p:nvPr/>
          </p:nvSpPr>
          <p:spPr>
            <a:xfrm>
              <a:off x="4373690" y="227010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>
                  <a:solidFill>
                    <a:schemeClr val="accent2">
                      <a:lumMod val="50000"/>
                    </a:schemeClr>
                  </a:solidFill>
                </a:rPr>
                <a:t>Wiedervorlage</a:t>
              </a:r>
            </a:p>
          </p:txBody>
        </p:sp>
        <p:sp>
          <p:nvSpPr>
            <p:cNvPr id="5" name="Gleichschenkliges Dreieck 4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3291314" y="3646996"/>
            <a:ext cx="6139017" cy="600075"/>
            <a:chOff x="3854450" y="2179661"/>
            <a:chExt cx="6139017" cy="600075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6" name="Abgerundetes Rechteck 15"/>
            <p:cNvSpPr/>
            <p:nvPr/>
          </p:nvSpPr>
          <p:spPr>
            <a:xfrm>
              <a:off x="4373691" y="225148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>
                  <a:solidFill>
                    <a:schemeClr val="accent2">
                      <a:lumMod val="50000"/>
                    </a:schemeClr>
                  </a:solidFill>
                </a:rPr>
                <a:t>zur Akte nehmen =&gt; nichts weiter zu Veranlassen</a:t>
              </a:r>
            </a:p>
          </p:txBody>
        </p:sp>
        <p:sp>
          <p:nvSpPr>
            <p:cNvPr id="17" name="Gleichschenkliges Dreieck 16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3299189" y="4434783"/>
            <a:ext cx="6139017" cy="600075"/>
            <a:chOff x="3854450" y="2179661"/>
            <a:chExt cx="6139017" cy="600075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1" name="Abgerundetes Rechteck 20"/>
            <p:cNvSpPr/>
            <p:nvPr/>
          </p:nvSpPr>
          <p:spPr>
            <a:xfrm>
              <a:off x="4373691" y="225148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>
                  <a:solidFill>
                    <a:schemeClr val="accent2">
                      <a:lumMod val="50000"/>
                    </a:schemeClr>
                  </a:solidFill>
                </a:rPr>
                <a:t>Akte dauerhaft erledigen und weglegen</a:t>
              </a:r>
            </a:p>
          </p:txBody>
        </p:sp>
        <p:sp>
          <p:nvSpPr>
            <p:cNvPr id="22" name="Gleichschenkliges Dreieck 21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23" name="Gruppieren 22"/>
          <p:cNvGrpSpPr/>
          <p:nvPr/>
        </p:nvGrpSpPr>
        <p:grpSpPr>
          <a:xfrm>
            <a:off x="3299189" y="2874746"/>
            <a:ext cx="6139017" cy="600075"/>
            <a:chOff x="3854450" y="2179661"/>
            <a:chExt cx="6139017" cy="600075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4" name="Abgerundetes Rechteck 23"/>
            <p:cNvSpPr/>
            <p:nvPr/>
          </p:nvSpPr>
          <p:spPr>
            <a:xfrm>
              <a:off x="4373691" y="225148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>
                  <a:solidFill>
                    <a:schemeClr val="accent2">
                      <a:lumMod val="50000"/>
                    </a:schemeClr>
                  </a:solidFill>
                </a:rPr>
                <a:t>zur Frist =&gt; die bereits vorhanden ist </a:t>
              </a:r>
            </a:p>
          </p:txBody>
        </p:sp>
        <p:sp>
          <p:nvSpPr>
            <p:cNvPr id="25" name="Gleichschenkliges Dreieck 24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Gruppieren 25"/>
          <p:cNvGrpSpPr/>
          <p:nvPr/>
        </p:nvGrpSpPr>
        <p:grpSpPr>
          <a:xfrm>
            <a:off x="3299189" y="5168915"/>
            <a:ext cx="6139017" cy="600075"/>
            <a:chOff x="3854450" y="2179661"/>
            <a:chExt cx="6139017" cy="600075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7" name="Abgerundetes Rechteck 26"/>
            <p:cNvSpPr/>
            <p:nvPr/>
          </p:nvSpPr>
          <p:spPr>
            <a:xfrm>
              <a:off x="4373691" y="225148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>
                  <a:solidFill>
                    <a:schemeClr val="accent2">
                      <a:lumMod val="50000"/>
                    </a:schemeClr>
                  </a:solidFill>
                </a:rPr>
                <a:t>Verm. =&gt; z.B. über Telefonate</a:t>
              </a:r>
            </a:p>
          </p:txBody>
        </p:sp>
        <p:sp>
          <p:nvSpPr>
            <p:cNvPr id="28" name="Gleichschenkliges Dreieck 27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Gruppieren 28"/>
          <p:cNvGrpSpPr/>
          <p:nvPr/>
        </p:nvGrpSpPr>
        <p:grpSpPr>
          <a:xfrm>
            <a:off x="4107643" y="5867564"/>
            <a:ext cx="6139017" cy="600075"/>
            <a:chOff x="3854450" y="2179661"/>
            <a:chExt cx="6139017" cy="600075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0" name="Abgerundetes Rechteck 29"/>
            <p:cNvSpPr/>
            <p:nvPr/>
          </p:nvSpPr>
          <p:spPr>
            <a:xfrm>
              <a:off x="4373691" y="225148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 err="1">
                  <a:solidFill>
                    <a:schemeClr val="accent2">
                      <a:lumMod val="50000"/>
                    </a:schemeClr>
                  </a:solidFill>
                </a:rPr>
                <a:t>UdG</a:t>
              </a:r>
              <a:r>
                <a:rPr lang="de-DE" sz="2000" dirty="0">
                  <a:solidFill>
                    <a:schemeClr val="accent2">
                      <a:lumMod val="50000"/>
                    </a:schemeClr>
                  </a:solidFill>
                </a:rPr>
                <a:t> soll die weitere Bearbeitung übernehmen</a:t>
              </a:r>
            </a:p>
          </p:txBody>
        </p:sp>
        <p:sp>
          <p:nvSpPr>
            <p:cNvPr id="31" name="Gleichschenkliges Dreieck 30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9" name="Rechteck 8">
            <a:extLst>
              <a:ext uri="{FF2B5EF4-FFF2-40B4-BE49-F238E27FC236}">
                <a16:creationId xmlns:a16="http://schemas.microsoft.com/office/drawing/2014/main" id="{8EEC9C60-7CF3-3B0D-0D85-BCF5E50AA2F8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1" name="Abgerundetes Rechteck 28">
            <a:extLst>
              <a:ext uri="{FF2B5EF4-FFF2-40B4-BE49-F238E27FC236}">
                <a16:creationId xmlns:a16="http://schemas.microsoft.com/office/drawing/2014/main" id="{9D4BD2E1-1E0B-0632-FDD2-7B59307D8F51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12" name="Grafik 11" descr="image001">
            <a:extLst>
              <a:ext uri="{FF2B5EF4-FFF2-40B4-BE49-F238E27FC236}">
                <a16:creationId xmlns:a16="http://schemas.microsoft.com/office/drawing/2014/main" id="{FF36DB29-BC30-23D8-BEB1-9937F75A2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097" y="236402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503E6C50-128C-61B5-23FF-29A8B12E13A6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1975073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50CFE55-20E7-015E-BEDC-3E2707CED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228725" y="2010646"/>
            <a:ext cx="9966389" cy="187778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/>
              <a:t>Richtlinien für die Fertigung des Schreibwerks bei den Gerichten und der Kosteneinziehungsstelle der Justiz vom 28.01.2019</a:t>
            </a:r>
          </a:p>
          <a:p>
            <a:endParaRPr lang="de-DE" sz="2400" dirty="0"/>
          </a:p>
          <a:p>
            <a:r>
              <a:rPr lang="de-DE" sz="2400" dirty="0"/>
              <a:t>Umgangssprachlich =&gt; Kanzleianweisung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523281" y="708907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Postausgang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1228725" y="5565980"/>
            <a:ext cx="9966388" cy="6781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Terminierung -  vorausgegangene Verfügung, oder von Amts wegen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1228725" y="3999496"/>
            <a:ext cx="9966389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Serviceeinheit ist zuständig für die Herstellung und Versendung von Schreiben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1228724" y="4776784"/>
            <a:ext cx="9966389" cy="6475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Serviceeinheit ist auch zuständig für die Versendung von Akten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71526" y="5735512"/>
            <a:ext cx="1428750" cy="339067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erfolgt bei: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73A4436-BC3E-3F04-11D2-179D7F480EA9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Abgerundetes Rechteck 28">
            <a:extLst>
              <a:ext uri="{FF2B5EF4-FFF2-40B4-BE49-F238E27FC236}">
                <a16:creationId xmlns:a16="http://schemas.microsoft.com/office/drawing/2014/main" id="{8DBED161-7B40-F9D4-D59A-7BFF2F6AE970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13" name="Grafik 12" descr="image001">
            <a:extLst>
              <a:ext uri="{FF2B5EF4-FFF2-40B4-BE49-F238E27FC236}">
                <a16:creationId xmlns:a16="http://schemas.microsoft.com/office/drawing/2014/main" id="{ABE48F73-A6DD-3035-DFBD-3FFBD2552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9684" y="222331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D13407A7-052E-CCCC-A0A1-494AD820223B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284499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EF13957-82EC-5D19-13BA-4B141885F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228725" y="1829753"/>
            <a:ext cx="9966389" cy="225123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/>
              <a:t>Schreibaufträge sind nach Reihenfolge des Eingangs zu bearbeiten. Bei der Rückkehr eines verfügten Schreibauftrages durch den Sachbearbeiter in der Reihenfolge der Rückkehr der Akten auf der Geschäftsstelle. 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Postausgang</a:t>
            </a:r>
            <a:endParaRPr lang="de-DE" sz="24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1228724" y="4794119"/>
            <a:ext cx="9966389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Eilt</a:t>
            </a:r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de-DE" sz="2400" dirty="0">
                <a:solidFill>
                  <a:schemeClr val="accent2">
                    <a:lumMod val="50000"/>
                  </a:schemeClr>
                </a:solidFill>
              </a:rPr>
              <a:t>=&gt;  innerhalb von 3 Tagen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1228725" y="5524430"/>
            <a:ext cx="9966389" cy="6475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Sofort</a:t>
            </a:r>
            <a:r>
              <a:rPr lang="de-DE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e-DE" sz="2400" dirty="0">
                <a:solidFill>
                  <a:schemeClr val="accent2">
                    <a:lumMod val="50000"/>
                  </a:schemeClr>
                </a:solidFill>
              </a:rPr>
              <a:t>=&gt;  am gleichen Tag, </a:t>
            </a:r>
            <a:r>
              <a:rPr lang="de-DE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noch vor Eilt-Sachen!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443282" y="4316340"/>
            <a:ext cx="6186489" cy="42560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Bei </a:t>
            </a:r>
            <a:r>
              <a:rPr lang="de-DE" sz="2000" b="1"/>
              <a:t>Eilsachen gibt </a:t>
            </a:r>
            <a:r>
              <a:rPr lang="de-DE" sz="2000" b="1" dirty="0"/>
              <a:t>es folgende  bearbeitungsvorgaben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3007C81-BA46-DD62-CFA7-3E2E443DC6BA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7" name="Abgerundetes Rechteck 28">
            <a:extLst>
              <a:ext uri="{FF2B5EF4-FFF2-40B4-BE49-F238E27FC236}">
                <a16:creationId xmlns:a16="http://schemas.microsoft.com/office/drawing/2014/main" id="{1FAC43B9-4CE4-E6B7-651B-E97156B8CF01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9" name="Grafik 8" descr="image001">
            <a:extLst>
              <a:ext uri="{FF2B5EF4-FFF2-40B4-BE49-F238E27FC236}">
                <a16:creationId xmlns:a16="http://schemas.microsoft.com/office/drawing/2014/main" id="{31A6A0C7-F0C2-D687-0AFF-E69A4540B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560" y="206348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A10E4606-C8C7-F9E8-04A6-4BB0E6CC4008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72334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9DC471F-E351-E601-5A0D-DBE0BF78A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228725" y="2010646"/>
            <a:ext cx="9966389" cy="131344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ist die Kopie eines Originals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Überschrift = „Abschrift“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Unterschrift = nicht händisch, ohne Siegel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523281" y="732516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Vollziehung von Schriftsätzen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Abschrift</a:t>
            </a:r>
            <a:endParaRPr lang="de-DE" sz="24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1228725" y="3999496"/>
            <a:ext cx="9966389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accent2">
                    <a:lumMod val="50000"/>
                  </a:schemeClr>
                </a:solidFill>
              </a:rPr>
              <a:t>Erstellung von Reinschriften</a:t>
            </a:r>
            <a:endParaRPr lang="de-DE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88B57AC-2532-A285-395A-6FF1DD3386ED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9A3CB123-758C-82A8-48E5-3DCBB29ABD19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7" name="Grafik 6" descr="image001">
            <a:extLst>
              <a:ext uri="{FF2B5EF4-FFF2-40B4-BE49-F238E27FC236}">
                <a16:creationId xmlns:a16="http://schemas.microsoft.com/office/drawing/2014/main" id="{F3FE809D-0E25-6234-F7DC-4B32D95E4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2C92B7C1-7F1E-BDE4-4D66-D0C4773E0D57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182859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67801DB-3798-E20B-5F5E-16B983456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228723" y="1846810"/>
            <a:ext cx="9966389" cy="121796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Bezeugt die Abschrift der Urschrift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Überschrift = „Beglaubigte Abschrift“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Unterschrift = Name, Datum, Ort, maschinelle Unterschrift und Siegel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523281" y="718841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Vollziehung von Schriftsätzen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14350" y="1470985"/>
            <a:ext cx="3343277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Beglaubigte Abschrift</a:t>
            </a:r>
            <a:endParaRPr lang="de-DE" sz="24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1228723" y="3122527"/>
            <a:ext cx="9966389" cy="3390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accent2">
                    <a:lumMod val="50000"/>
                  </a:schemeClr>
                </a:solidFill>
              </a:rPr>
              <a:t>Beglaubigungsvermerk</a:t>
            </a:r>
            <a:endParaRPr lang="de-DE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307735" y="3519350"/>
            <a:ext cx="7472364" cy="29100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472112" y="3617049"/>
            <a:ext cx="3932433" cy="2714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</a:rPr>
              <a:t>Für die Richtigkeit der Abschrift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Ort, Datum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Name, Dienstbezeichnung</a:t>
            </a:r>
          </a:p>
          <a:p>
            <a:r>
              <a:rPr lang="de-DE" dirty="0">
                <a:solidFill>
                  <a:schemeClr val="tx1"/>
                </a:solidFill>
              </a:rPr>
              <a:t>Urkundsbeamter der Geschäftsstelle</a:t>
            </a:r>
          </a:p>
          <a:p>
            <a:r>
              <a:rPr lang="de-DE" dirty="0">
                <a:solidFill>
                  <a:schemeClr val="tx1"/>
                </a:solidFill>
              </a:rPr>
              <a:t>Durch maschinelle Bearbeitung</a:t>
            </a:r>
          </a:p>
          <a:p>
            <a:r>
              <a:rPr lang="de-DE" dirty="0">
                <a:solidFill>
                  <a:schemeClr val="tx1"/>
                </a:solidFill>
              </a:rPr>
              <a:t>beglaubigt</a:t>
            </a:r>
          </a:p>
          <a:p>
            <a:r>
              <a:rPr lang="de-DE" dirty="0">
                <a:solidFill>
                  <a:schemeClr val="tx1"/>
                </a:solidFill>
              </a:rPr>
              <a:t>-ohne Unterschrift gültig-</a:t>
            </a:r>
          </a:p>
        </p:txBody>
      </p:sp>
      <p:sp>
        <p:nvSpPr>
          <p:cNvPr id="7" name="Flussdiagramm: Verbinder 6"/>
          <p:cNvSpPr/>
          <p:nvPr/>
        </p:nvSpPr>
        <p:spPr>
          <a:xfrm>
            <a:off x="3257551" y="4243388"/>
            <a:ext cx="1457323" cy="1359623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i="1" dirty="0">
                <a:solidFill>
                  <a:schemeClr val="tx1"/>
                </a:solidFill>
              </a:rPr>
              <a:t>Siegel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28AC544-5526-E940-D892-1BB6B33D8BED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2" name="Abgerundetes Rechteck 28">
            <a:extLst>
              <a:ext uri="{FF2B5EF4-FFF2-40B4-BE49-F238E27FC236}">
                <a16:creationId xmlns:a16="http://schemas.microsoft.com/office/drawing/2014/main" id="{756DCCF8-203F-3C14-B379-BD3F8F8BAAF9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13" name="Grafik 12" descr="image001">
            <a:extLst>
              <a:ext uri="{FF2B5EF4-FFF2-40B4-BE49-F238E27FC236}">
                <a16:creationId xmlns:a16="http://schemas.microsoft.com/office/drawing/2014/main" id="{C0938F30-0DB6-5834-4FC0-2A080E1C8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77D6A3ED-F86A-2B72-203D-10564F65C69A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1349481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4E064D1-787C-289A-39C1-055EB8941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228722" y="1904566"/>
            <a:ext cx="9966389" cy="121796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Die Ausfertigung ersetzt die Urschrift im Rechtsverkehr.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Überschrift = „Ausfertigung“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Unterschrift = Name, Datum, Ort, Unterschrift und Siegel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479185" y="739576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Vollziehung von Schriftsätzen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14350" y="1470985"/>
            <a:ext cx="3343277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Ausfertigung</a:t>
            </a:r>
            <a:endParaRPr lang="de-DE" sz="24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1228723" y="3122527"/>
            <a:ext cx="9966389" cy="3390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accent2">
                    <a:lumMod val="50000"/>
                  </a:schemeClr>
                </a:solidFill>
              </a:rPr>
              <a:t>Beglaubigungsvermerk</a:t>
            </a:r>
            <a:endParaRPr lang="de-DE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307735" y="3519350"/>
            <a:ext cx="7472364" cy="29100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472112" y="3617049"/>
            <a:ext cx="3932433" cy="2714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</a:rPr>
              <a:t>Für den Gleichlaut der Ausfertigung mit Urschrift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Ort, Datum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Name, Dienstbezeichnung</a:t>
            </a:r>
          </a:p>
          <a:p>
            <a:r>
              <a:rPr lang="de-DE" dirty="0">
                <a:solidFill>
                  <a:schemeClr val="tx1"/>
                </a:solidFill>
              </a:rPr>
              <a:t>Urkundsbeamter der Geschäftsstelle</a:t>
            </a:r>
          </a:p>
        </p:txBody>
      </p:sp>
      <p:sp>
        <p:nvSpPr>
          <p:cNvPr id="7" name="Flussdiagramm: Verbinder 6"/>
          <p:cNvSpPr/>
          <p:nvPr/>
        </p:nvSpPr>
        <p:spPr>
          <a:xfrm>
            <a:off x="3257551" y="4243388"/>
            <a:ext cx="1457323" cy="1359623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i="1" dirty="0">
                <a:solidFill>
                  <a:schemeClr val="tx1"/>
                </a:solidFill>
              </a:rPr>
              <a:t>Siegel</a:t>
            </a:r>
          </a:p>
        </p:txBody>
      </p:sp>
      <p:sp>
        <p:nvSpPr>
          <p:cNvPr id="12" name="Gefaltete Ecke 11"/>
          <p:cNvSpPr/>
          <p:nvPr/>
        </p:nvSpPr>
        <p:spPr>
          <a:xfrm rot="20996407">
            <a:off x="1056226" y="4223859"/>
            <a:ext cx="1630126" cy="15656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Unterschrift und Siegel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händisch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03117B3-B40C-2269-B535-63843E10E99C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3" name="Abgerundetes Rechteck 28">
            <a:extLst>
              <a:ext uri="{FF2B5EF4-FFF2-40B4-BE49-F238E27FC236}">
                <a16:creationId xmlns:a16="http://schemas.microsoft.com/office/drawing/2014/main" id="{DF064107-C19D-1E80-A2C8-870C5FE706BE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14" name="Grafik 13" descr="image001">
            <a:extLst>
              <a:ext uri="{FF2B5EF4-FFF2-40B4-BE49-F238E27FC236}">
                <a16:creationId xmlns:a16="http://schemas.microsoft.com/office/drawing/2014/main" id="{60ACB3CF-0860-F6A7-8F94-FB0D35824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0CC7FD97-BB49-527B-334E-10E535C39374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68132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BE662C7-4F60-E0B8-732D-FA45B9C0B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228722" y="2002260"/>
            <a:ext cx="9966389" cy="121796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Dient zur Vollstreckung eines Titels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Überschrift = „vollstreckbare Ausfertigung“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Unterschrift = Name, Datum, Ort, Unterschrift und Siegel = Ausfertigungsvermerk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Zustellbescheinigung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507761" y="705890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Vollziehung von Schriftsätzen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14350" y="1470985"/>
            <a:ext cx="4000500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Vollstreckbare Ausfertigung</a:t>
            </a:r>
            <a:endParaRPr lang="de-DE" sz="24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1228722" y="3336553"/>
            <a:ext cx="9966389" cy="3390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accent2">
                    <a:lumMod val="50000"/>
                  </a:schemeClr>
                </a:solidFill>
              </a:rPr>
              <a:t>Vollstreckungsvermerk</a:t>
            </a:r>
            <a:endParaRPr lang="de-DE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286609" y="3714748"/>
            <a:ext cx="7472364" cy="29100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500688" y="3772494"/>
            <a:ext cx="3932433" cy="2832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tx1"/>
                </a:solidFill>
              </a:rPr>
              <a:t>Vorstehende, mit der Urschrift übereinstimmende Ausfertigung wird d. Klagepartei zum Zweck der Zwangsvollstreckung erteilt.</a:t>
            </a:r>
          </a:p>
          <a:p>
            <a:r>
              <a:rPr lang="de-DE" sz="1600" dirty="0">
                <a:solidFill>
                  <a:schemeClr val="tx1"/>
                </a:solidFill>
              </a:rPr>
              <a:t>Vorstehender Beschluss/Urteil ist d. Beklagtenpartei am XX.XX.20XX von Amts wegen zugestellt worden.</a:t>
            </a:r>
          </a:p>
          <a:p>
            <a:endParaRPr lang="de-DE" sz="1600" dirty="0">
              <a:solidFill>
                <a:schemeClr val="tx1"/>
              </a:solidFill>
            </a:endParaRPr>
          </a:p>
          <a:p>
            <a:r>
              <a:rPr lang="de-DE" sz="1600" dirty="0">
                <a:solidFill>
                  <a:schemeClr val="tx1"/>
                </a:solidFill>
              </a:rPr>
              <a:t>Ort, Datum</a:t>
            </a:r>
          </a:p>
          <a:p>
            <a:endParaRPr lang="de-DE" sz="1600" dirty="0">
              <a:solidFill>
                <a:schemeClr val="tx1"/>
              </a:solidFill>
            </a:endParaRPr>
          </a:p>
          <a:p>
            <a:r>
              <a:rPr lang="de-DE" sz="1600" dirty="0">
                <a:solidFill>
                  <a:schemeClr val="tx1"/>
                </a:solidFill>
              </a:rPr>
              <a:t>Name, Dienstbezeichnung</a:t>
            </a:r>
          </a:p>
          <a:p>
            <a:r>
              <a:rPr lang="de-DE" sz="1600" dirty="0">
                <a:solidFill>
                  <a:schemeClr val="tx1"/>
                </a:solidFill>
              </a:rPr>
              <a:t>Urkundsbeamter der Geschäftsstelle</a:t>
            </a:r>
          </a:p>
        </p:txBody>
      </p:sp>
      <p:sp>
        <p:nvSpPr>
          <p:cNvPr id="7" name="Flussdiagramm: Verbinder 6"/>
          <p:cNvSpPr/>
          <p:nvPr/>
        </p:nvSpPr>
        <p:spPr>
          <a:xfrm>
            <a:off x="3257551" y="4243388"/>
            <a:ext cx="1457323" cy="1359623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i="1" dirty="0">
                <a:solidFill>
                  <a:schemeClr val="tx1"/>
                </a:solidFill>
              </a:rPr>
              <a:t>Siegel</a:t>
            </a:r>
          </a:p>
        </p:txBody>
      </p:sp>
      <p:sp>
        <p:nvSpPr>
          <p:cNvPr id="13" name="Gefaltete Ecke 12"/>
          <p:cNvSpPr/>
          <p:nvPr/>
        </p:nvSpPr>
        <p:spPr>
          <a:xfrm rot="21236492">
            <a:off x="9272687" y="4045764"/>
            <a:ext cx="1758389" cy="2247991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Richtlinien für die Fertigung des Schreibwerks bei den Gerichten und der KEJ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E731404-5012-ADD9-2BDB-C16961D66555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4" name="Abgerundetes Rechteck 28">
            <a:extLst>
              <a:ext uri="{FF2B5EF4-FFF2-40B4-BE49-F238E27FC236}">
                <a16:creationId xmlns:a16="http://schemas.microsoft.com/office/drawing/2014/main" id="{CAF83E61-BD14-A0F0-AAC6-BEF3F08CD914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15" name="Grafik 14" descr="image001">
            <a:extLst>
              <a:ext uri="{FF2B5EF4-FFF2-40B4-BE49-F238E27FC236}">
                <a16:creationId xmlns:a16="http://schemas.microsoft.com/office/drawing/2014/main" id="{CBCF2B4E-127E-4058-1887-1CDBFC5DE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 rot="20996407">
            <a:off x="1056226" y="4223859"/>
            <a:ext cx="1630126" cy="15656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Unterschrift und Siegel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händisch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4DDF119-7302-9360-16FA-C2C42138EBDB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64799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0555F76-824C-6AC0-17F9-C1163B64E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181746" y="1858448"/>
            <a:ext cx="9966389" cy="121796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Notwendig wenn Ausfertigungen oder beglaubigte Abschriften mehr als eine Seite umfassen.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Ziel ist das eine Trennung der Seiten nicht ohne Zerstörung möglich ist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299109" y="776597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Vollziehung von Schriftsätzen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307485" y="1470985"/>
            <a:ext cx="4000500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Urkundliche Verbindung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 rot="20996407">
            <a:off x="10057351" y="37692"/>
            <a:ext cx="1630126" cy="15656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Unterschrift und Siegel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händisch</a:t>
            </a:r>
          </a:p>
        </p:txBody>
      </p:sp>
      <p:sp>
        <p:nvSpPr>
          <p:cNvPr id="13" name="Gefaltete Ecke 12"/>
          <p:cNvSpPr/>
          <p:nvPr/>
        </p:nvSpPr>
        <p:spPr>
          <a:xfrm rot="194572">
            <a:off x="9976119" y="1293390"/>
            <a:ext cx="1630126" cy="156561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Kanzlei-anweisung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Teil III Nr. 12-18</a:t>
            </a:r>
          </a:p>
        </p:txBody>
      </p:sp>
      <p:grpSp>
        <p:nvGrpSpPr>
          <p:cNvPr id="17" name="Gruppieren 16"/>
          <p:cNvGrpSpPr/>
          <p:nvPr/>
        </p:nvGrpSpPr>
        <p:grpSpPr>
          <a:xfrm>
            <a:off x="123825" y="3100386"/>
            <a:ext cx="10955369" cy="873127"/>
            <a:chOff x="123825" y="3356828"/>
            <a:chExt cx="10955369" cy="873127"/>
          </a:xfrm>
        </p:grpSpPr>
        <p:sp>
          <p:nvSpPr>
            <p:cNvPr id="11" name="Abgerundetes Rechteck 10"/>
            <p:cNvSpPr/>
            <p:nvPr/>
          </p:nvSpPr>
          <p:spPr>
            <a:xfrm>
              <a:off x="1112805" y="3403345"/>
              <a:ext cx="9966389" cy="82661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die linken oberen Ecken werden umgeknickt und einmal „</a:t>
              </a:r>
              <a:r>
                <a:rPr lang="de-DE" dirty="0" err="1">
                  <a:solidFill>
                    <a:schemeClr val="accent2">
                      <a:lumMod val="50000"/>
                    </a:schemeClr>
                  </a:solidFill>
                </a:rPr>
                <a:t>getackert</a:t>
              </a:r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“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die </a:t>
              </a:r>
              <a:r>
                <a:rPr lang="de-DE" dirty="0" err="1">
                  <a:solidFill>
                    <a:schemeClr val="accent2">
                      <a:lumMod val="50000"/>
                    </a:schemeClr>
                  </a:solidFill>
                </a:rPr>
                <a:t>umgegnickte</a:t>
              </a:r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 Ecke wird gesiegt („gefächert“)</a:t>
              </a:r>
            </a:p>
          </p:txBody>
        </p:sp>
        <p:sp>
          <p:nvSpPr>
            <p:cNvPr id="15" name="Abgerundetes Rechteck 14"/>
            <p:cNvSpPr/>
            <p:nvPr/>
          </p:nvSpPr>
          <p:spPr>
            <a:xfrm>
              <a:off x="123825" y="3356828"/>
              <a:ext cx="2062163" cy="24891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/>
                <a:t>Heftklammern</a:t>
              </a:r>
              <a:endParaRPr lang="de-DE" sz="2000" dirty="0"/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123825" y="4044007"/>
            <a:ext cx="10969657" cy="627846"/>
            <a:chOff x="225453" y="4600128"/>
            <a:chExt cx="10969657" cy="627846"/>
          </a:xfrm>
        </p:grpSpPr>
        <p:sp>
          <p:nvSpPr>
            <p:cNvPr id="14" name="Abgerundetes Rechteck 13"/>
            <p:cNvSpPr/>
            <p:nvPr/>
          </p:nvSpPr>
          <p:spPr>
            <a:xfrm>
              <a:off x="1228721" y="4758235"/>
              <a:ext cx="9966389" cy="469739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diese verbinden die Seiten untrennbar</a:t>
              </a:r>
            </a:p>
          </p:txBody>
        </p:sp>
        <p:sp>
          <p:nvSpPr>
            <p:cNvPr id="16" name="Abgerundetes Rechteck 15"/>
            <p:cNvSpPr/>
            <p:nvPr/>
          </p:nvSpPr>
          <p:spPr>
            <a:xfrm>
              <a:off x="225453" y="4600128"/>
              <a:ext cx="2071688" cy="30003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 err="1"/>
                <a:t>Heftösen</a:t>
              </a:r>
              <a:endParaRPr lang="de-DE" sz="2000" dirty="0"/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109538" y="4773629"/>
            <a:ext cx="10969656" cy="911032"/>
            <a:chOff x="63188" y="4649763"/>
            <a:chExt cx="10969656" cy="911032"/>
          </a:xfrm>
        </p:grpSpPr>
        <p:sp>
          <p:nvSpPr>
            <p:cNvPr id="19" name="Abgerundetes Rechteck 18"/>
            <p:cNvSpPr/>
            <p:nvPr/>
          </p:nvSpPr>
          <p:spPr>
            <a:xfrm>
              <a:off x="1066455" y="4839564"/>
              <a:ext cx="9966389" cy="72123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zu verbindende Blätter werden „genäht“  und mit einem Prägesiegel (Papieroblate + Siegelstern) versehen. Die Siegelschnur ( in den Landesfarben) ist zwischen Papier und Prägesiegel einzufügen</a:t>
              </a:r>
            </a:p>
          </p:txBody>
        </p:sp>
        <p:sp>
          <p:nvSpPr>
            <p:cNvPr id="21" name="Abgerundetes Rechteck 20"/>
            <p:cNvSpPr/>
            <p:nvPr/>
          </p:nvSpPr>
          <p:spPr>
            <a:xfrm>
              <a:off x="63188" y="4649763"/>
              <a:ext cx="2326178" cy="29547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/>
                <a:t>Schnur und Siegel</a:t>
              </a:r>
              <a:endParaRPr lang="de-DE" sz="2000" dirty="0"/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109538" y="5723323"/>
            <a:ext cx="10940009" cy="1044077"/>
            <a:chOff x="-17441" y="4625423"/>
            <a:chExt cx="10940009" cy="1044077"/>
          </a:xfrm>
        </p:grpSpPr>
        <p:sp>
          <p:nvSpPr>
            <p:cNvPr id="23" name="Abgerundetes Rechteck 22"/>
            <p:cNvSpPr/>
            <p:nvPr/>
          </p:nvSpPr>
          <p:spPr>
            <a:xfrm>
              <a:off x="956179" y="4738985"/>
              <a:ext cx="9966389" cy="93051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Blätter werden über gesamte Länge der Heftseite eingefasst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mit drei Metallösen gestanzt und Siegelabdrücken =&gt;Verbindung Band und Blatt </a:t>
              </a:r>
            </a:p>
            <a:p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      (2 x vorne und 1 x hinten)</a:t>
              </a:r>
            </a:p>
          </p:txBody>
        </p:sp>
        <p:sp>
          <p:nvSpPr>
            <p:cNvPr id="24" name="Abgerundetes Rechteck 23"/>
            <p:cNvSpPr/>
            <p:nvPr/>
          </p:nvSpPr>
          <p:spPr>
            <a:xfrm>
              <a:off x="-17441" y="4625423"/>
              <a:ext cx="3338846" cy="26835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/>
                <a:t>Selbstklebendes Textilband</a:t>
              </a:r>
              <a:endParaRPr lang="de-DE" sz="2000" dirty="0"/>
            </a:p>
          </p:txBody>
        </p: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97962C65-FC69-886E-4A55-F7C79BDF8C88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6190160B-C0E9-58CD-5FAD-41D61EBB60B5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7" name="Grafik 6" descr="image001">
            <a:extLst>
              <a:ext uri="{FF2B5EF4-FFF2-40B4-BE49-F238E27FC236}">
                <a16:creationId xmlns:a16="http://schemas.microsoft.com/office/drawing/2014/main" id="{546C3941-1792-9A3A-786A-B6642CC30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53" y="182197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50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B192A12-6C32-ED88-AB27-524A2F474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60" y="1227416"/>
            <a:ext cx="4121307" cy="2565085"/>
          </a:xfrm>
          <a:prstGeom prst="rect">
            <a:avLst/>
          </a:prstGeom>
        </p:spPr>
      </p:pic>
      <p:sp>
        <p:nvSpPr>
          <p:cNvPr id="8" name="Abgerundetes Rechteck 7"/>
          <p:cNvSpPr/>
          <p:nvPr/>
        </p:nvSpPr>
        <p:spPr>
          <a:xfrm>
            <a:off x="3981007" y="625117"/>
            <a:ext cx="4000500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Urkundliche Verbindung</a:t>
            </a:r>
            <a:endParaRPr lang="de-DE" sz="2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1050" y="1139509"/>
            <a:ext cx="1932599" cy="1932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Abgerundetes Rechteck 15"/>
          <p:cNvSpPr/>
          <p:nvPr/>
        </p:nvSpPr>
        <p:spPr>
          <a:xfrm>
            <a:off x="9712922" y="1008009"/>
            <a:ext cx="2071688" cy="30003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err="1"/>
              <a:t>Heftösen</a:t>
            </a:r>
            <a:endParaRPr lang="de-DE" sz="2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6458" y="1510844"/>
            <a:ext cx="2859272" cy="15972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2018" y="4044167"/>
            <a:ext cx="3889585" cy="2597121"/>
          </a:xfrm>
          <a:prstGeom prst="rect">
            <a:avLst/>
          </a:prstGeom>
        </p:spPr>
      </p:pic>
      <p:sp>
        <p:nvSpPr>
          <p:cNvPr id="15" name="Abgerundetes Rechteck 14"/>
          <p:cNvSpPr/>
          <p:nvPr/>
        </p:nvSpPr>
        <p:spPr>
          <a:xfrm>
            <a:off x="1160497" y="4213312"/>
            <a:ext cx="2062163" cy="24891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Heftklammern</a:t>
            </a:r>
            <a:endParaRPr lang="de-DE" sz="2000" dirty="0"/>
          </a:p>
        </p:txBody>
      </p:sp>
      <p:sp>
        <p:nvSpPr>
          <p:cNvPr id="28" name="Gefaltete Ecke 27"/>
          <p:cNvSpPr/>
          <p:nvPr/>
        </p:nvSpPr>
        <p:spPr>
          <a:xfrm rot="20996407">
            <a:off x="6872363" y="5008918"/>
            <a:ext cx="1630126" cy="15656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…können Sie es sich vorstellen?</a:t>
            </a:r>
          </a:p>
        </p:txBody>
      </p:sp>
      <p:grpSp>
        <p:nvGrpSpPr>
          <p:cNvPr id="47" name="Gruppieren 46"/>
          <p:cNvGrpSpPr/>
          <p:nvPr/>
        </p:nvGrpSpPr>
        <p:grpSpPr>
          <a:xfrm>
            <a:off x="9392642" y="3698885"/>
            <a:ext cx="2342819" cy="2862337"/>
            <a:chOff x="536667" y="3305853"/>
            <a:chExt cx="2342819" cy="2862337"/>
          </a:xfrm>
        </p:grpSpPr>
        <p:grpSp>
          <p:nvGrpSpPr>
            <p:cNvPr id="46" name="Gruppieren 45"/>
            <p:cNvGrpSpPr/>
            <p:nvPr/>
          </p:nvGrpSpPr>
          <p:grpSpPr>
            <a:xfrm>
              <a:off x="536667" y="3305853"/>
              <a:ext cx="2342819" cy="2862337"/>
              <a:chOff x="536667" y="3305853"/>
              <a:chExt cx="2342819" cy="2862337"/>
            </a:xfrm>
          </p:grpSpPr>
          <p:sp>
            <p:nvSpPr>
              <p:cNvPr id="45" name="Gefaltete Ecke 44"/>
              <p:cNvSpPr/>
              <p:nvPr/>
            </p:nvSpPr>
            <p:spPr>
              <a:xfrm>
                <a:off x="779379" y="3316017"/>
                <a:ext cx="2100107" cy="2817085"/>
              </a:xfrm>
              <a:prstGeom prst="foldedCorner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20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Urteil</a:t>
                </a:r>
              </a:p>
              <a:p>
                <a:pPr algn="ctr"/>
                <a:endParaRPr lang="de-DE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pPr algn="ctr"/>
                <a:r>
                  <a:rPr lang="de-DE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&gt;mehrere</a:t>
                </a:r>
              </a:p>
              <a:p>
                <a:pPr algn="ctr"/>
                <a:r>
                  <a:rPr lang="de-DE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Seiten&lt;</a:t>
                </a:r>
              </a:p>
            </p:txBody>
          </p:sp>
          <p:grpSp>
            <p:nvGrpSpPr>
              <p:cNvPr id="44" name="Gruppieren 43"/>
              <p:cNvGrpSpPr/>
              <p:nvPr/>
            </p:nvGrpSpPr>
            <p:grpSpPr>
              <a:xfrm>
                <a:off x="536667" y="3305853"/>
                <a:ext cx="2265228" cy="2862337"/>
                <a:chOff x="536667" y="3305853"/>
                <a:chExt cx="2265228" cy="2862337"/>
              </a:xfrm>
            </p:grpSpPr>
            <p:grpSp>
              <p:nvGrpSpPr>
                <p:cNvPr id="34" name="Gruppieren 33"/>
                <p:cNvGrpSpPr/>
                <p:nvPr/>
              </p:nvGrpSpPr>
              <p:grpSpPr>
                <a:xfrm>
                  <a:off x="536667" y="3305853"/>
                  <a:ext cx="2265228" cy="2862337"/>
                  <a:chOff x="6499134" y="4540984"/>
                  <a:chExt cx="1673214" cy="2052112"/>
                </a:xfrm>
              </p:grpSpPr>
              <p:sp>
                <p:nvSpPr>
                  <p:cNvPr id="31" name="Gefaltete Ecke 30"/>
                  <p:cNvSpPr/>
                  <p:nvPr/>
                </p:nvSpPr>
                <p:spPr>
                  <a:xfrm>
                    <a:off x="6542222" y="4540985"/>
                    <a:ext cx="1630126" cy="2034241"/>
                  </a:xfrm>
                  <a:prstGeom prst="foldedCorner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b="1" dirty="0">
                      <a:solidFill>
                        <a:schemeClr val="tx1"/>
                      </a:solidFill>
                      <a:latin typeface="MV Boli" panose="02000500030200090000" pitchFamily="2" charset="0"/>
                      <a:cs typeface="MV Boli" panose="02000500030200090000" pitchFamily="2" charset="0"/>
                    </a:endParaRPr>
                  </a:p>
                  <a:p>
                    <a:pPr algn="ctr"/>
                    <a:r>
                      <a:rPr lang="de-DE" b="1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rPr>
                      <a:t>Unterschrift und Siegel</a:t>
                    </a:r>
                  </a:p>
                  <a:p>
                    <a:pPr algn="ctr"/>
                    <a:r>
                      <a:rPr lang="de-DE" b="1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rPr>
                      <a:t>händisch</a:t>
                    </a:r>
                  </a:p>
                </p:txBody>
              </p:sp>
              <p:sp>
                <p:nvSpPr>
                  <p:cNvPr id="32" name="Gefaltete Ecke 31"/>
                  <p:cNvSpPr/>
                  <p:nvPr/>
                </p:nvSpPr>
                <p:spPr>
                  <a:xfrm>
                    <a:off x="6560117" y="4540984"/>
                    <a:ext cx="1551247" cy="2052112"/>
                  </a:xfrm>
                  <a:prstGeom prst="foldedCorner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Urteil</a:t>
                    </a:r>
                  </a:p>
                  <a:p>
                    <a:pPr algn="ctr"/>
                    <a:endParaRPr lang="de-DE" b="1" dirty="0">
                      <a:solidFill>
                        <a:schemeClr val="tx1"/>
                      </a:solidFill>
                      <a:latin typeface="MV Boli" panose="02000500030200090000" pitchFamily="2" charset="0"/>
                      <a:cs typeface="MV Boli" panose="02000500030200090000" pitchFamily="2" charset="0"/>
                    </a:endParaRPr>
                  </a:p>
                  <a:p>
                    <a:pPr algn="ctr"/>
                    <a:r>
                      <a: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&gt;mehrere</a:t>
                    </a:r>
                  </a:p>
                  <a:p>
                    <a:pPr algn="ctr"/>
                    <a:r>
                      <a: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Seiten&lt;</a:t>
                    </a:r>
                  </a:p>
                </p:txBody>
              </p:sp>
              <p:sp>
                <p:nvSpPr>
                  <p:cNvPr id="33" name="Rechteck 32"/>
                  <p:cNvSpPr/>
                  <p:nvPr/>
                </p:nvSpPr>
                <p:spPr>
                  <a:xfrm>
                    <a:off x="6499134" y="4540985"/>
                    <a:ext cx="291989" cy="2052111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b="1"/>
                  </a:p>
                </p:txBody>
              </p:sp>
            </p:grpSp>
            <p:sp>
              <p:nvSpPr>
                <p:cNvPr id="30" name="Flussdiagramm: Verbinder 29"/>
                <p:cNvSpPr/>
                <p:nvPr/>
              </p:nvSpPr>
              <p:spPr>
                <a:xfrm>
                  <a:off x="601660" y="3429000"/>
                  <a:ext cx="586859" cy="588706"/>
                </a:xfrm>
                <a:prstGeom prst="flowChartConnector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700" b="1" dirty="0">
                      <a:solidFill>
                        <a:schemeClr val="tx1"/>
                      </a:solidFill>
                    </a:rPr>
                    <a:t>Siegel</a:t>
                  </a:r>
                </a:p>
              </p:txBody>
            </p:sp>
            <p:sp>
              <p:nvSpPr>
                <p:cNvPr id="37" name="Flussdiagramm: Verbinder 36"/>
                <p:cNvSpPr/>
                <p:nvPr/>
              </p:nvSpPr>
              <p:spPr>
                <a:xfrm>
                  <a:off x="642674" y="5385057"/>
                  <a:ext cx="586859" cy="588706"/>
                </a:xfrm>
                <a:prstGeom prst="flowChartConnector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700" b="1" dirty="0">
                      <a:solidFill>
                        <a:schemeClr val="tx1"/>
                      </a:solidFill>
                    </a:rPr>
                    <a:t>Siegel</a:t>
                  </a:r>
                </a:p>
              </p:txBody>
            </p:sp>
          </p:grpSp>
          <p:cxnSp>
            <p:nvCxnSpPr>
              <p:cNvPr id="39" name="Gerader Verbinder 38"/>
              <p:cNvCxnSpPr/>
              <p:nvPr/>
            </p:nvCxnSpPr>
            <p:spPr>
              <a:xfrm>
                <a:off x="642674" y="4095600"/>
                <a:ext cx="1" cy="3122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Gerader Verbinder 42"/>
            <p:cNvCxnSpPr/>
            <p:nvPr/>
          </p:nvCxnSpPr>
          <p:spPr>
            <a:xfrm>
              <a:off x="640605" y="5213217"/>
              <a:ext cx="1" cy="3122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Abgerundetes Rechteck 23"/>
          <p:cNvSpPr/>
          <p:nvPr/>
        </p:nvSpPr>
        <p:spPr>
          <a:xfrm>
            <a:off x="8118519" y="3533244"/>
            <a:ext cx="3338846" cy="26835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Selbstklebendes Textilband</a:t>
            </a:r>
            <a:endParaRPr lang="de-DE" sz="2000" dirty="0"/>
          </a:p>
        </p:txBody>
      </p:sp>
      <p:sp>
        <p:nvSpPr>
          <p:cNvPr id="48" name="Pfeil nach rechts 47"/>
          <p:cNvSpPr/>
          <p:nvPr/>
        </p:nvSpPr>
        <p:spPr>
          <a:xfrm rot="1264638">
            <a:off x="8073604" y="4412188"/>
            <a:ext cx="1399721" cy="70234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Textilband</a:t>
            </a:r>
          </a:p>
        </p:txBody>
      </p:sp>
      <p:sp>
        <p:nvSpPr>
          <p:cNvPr id="49" name="Pfeil nach rechts 48"/>
          <p:cNvSpPr/>
          <p:nvPr/>
        </p:nvSpPr>
        <p:spPr>
          <a:xfrm>
            <a:off x="1199916" y="2154922"/>
            <a:ext cx="1878472" cy="70234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Prägesiegel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5BA9D19A-8AE9-FAB0-E2BD-F1267B92894E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0" name="Pfeil nach rechts 49"/>
          <p:cNvSpPr/>
          <p:nvPr/>
        </p:nvSpPr>
        <p:spPr>
          <a:xfrm rot="1264638">
            <a:off x="4547107" y="1200816"/>
            <a:ext cx="1353123" cy="70234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Schnur</a:t>
            </a:r>
          </a:p>
        </p:txBody>
      </p:sp>
      <p:sp>
        <p:nvSpPr>
          <p:cNvPr id="51" name="Pfeil nach rechts 50"/>
          <p:cNvSpPr/>
          <p:nvPr/>
        </p:nvSpPr>
        <p:spPr>
          <a:xfrm>
            <a:off x="145110" y="4730177"/>
            <a:ext cx="4199096" cy="70234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aufgefächert, gesiegelt und geklammert</a:t>
            </a:r>
          </a:p>
        </p:txBody>
      </p:sp>
      <p:sp>
        <p:nvSpPr>
          <p:cNvPr id="25" name="Abgerundetes Rechteck 24"/>
          <p:cNvSpPr/>
          <p:nvPr/>
        </p:nvSpPr>
        <p:spPr>
          <a:xfrm>
            <a:off x="248272" y="1627139"/>
            <a:ext cx="2326178" cy="29547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Schnur und Siegel</a:t>
            </a:r>
            <a:endParaRPr lang="de-DE" sz="2000" dirty="0"/>
          </a:p>
        </p:txBody>
      </p:sp>
      <p:sp>
        <p:nvSpPr>
          <p:cNvPr id="9" name="Abgerundetes Rechteck 28">
            <a:extLst>
              <a:ext uri="{FF2B5EF4-FFF2-40B4-BE49-F238E27FC236}">
                <a16:creationId xmlns:a16="http://schemas.microsoft.com/office/drawing/2014/main" id="{AB4BC65A-1DF8-F026-4B1E-2EFFA5CD3E51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4F800CF-332A-34DA-F4BD-2D36D27B132A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22476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28" grpId="0" animBg="1"/>
      <p:bldP spid="24" grpId="0" animBg="1"/>
      <p:bldP spid="48" grpId="0" animBg="1"/>
      <p:bldP spid="49" grpId="0" animBg="1"/>
      <p:bldP spid="50" grpId="0" animBg="1"/>
      <p:bldP spid="51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0A4B4EF-2176-6A8E-0A73-1DD77A0F7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5" name="Gruppieren 4"/>
          <p:cNvGrpSpPr/>
          <p:nvPr/>
        </p:nvGrpSpPr>
        <p:grpSpPr>
          <a:xfrm>
            <a:off x="842635" y="2332253"/>
            <a:ext cx="9902954" cy="678133"/>
            <a:chOff x="295274" y="3561081"/>
            <a:chExt cx="9902954" cy="678133"/>
          </a:xfrm>
        </p:grpSpPr>
        <p:sp>
          <p:nvSpPr>
            <p:cNvPr id="4" name="Abgerundetes Rechteck 3"/>
            <p:cNvSpPr/>
            <p:nvPr/>
          </p:nvSpPr>
          <p:spPr>
            <a:xfrm>
              <a:off x="1338262" y="3561081"/>
              <a:ext cx="8859966" cy="67813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>
                  <a:solidFill>
                    <a:schemeClr val="accent2">
                      <a:lumMod val="50000"/>
                    </a:schemeClr>
                  </a:solidFill>
                </a:rPr>
                <a:t>Gesicherter Nachweis, wann, wem, wo, was zugestellt wurde.</a:t>
              </a:r>
            </a:p>
          </p:txBody>
        </p:sp>
        <p:sp>
          <p:nvSpPr>
            <p:cNvPr id="14" name="Abgerundetes Rechteck 13"/>
            <p:cNvSpPr/>
            <p:nvPr/>
          </p:nvSpPr>
          <p:spPr>
            <a:xfrm>
              <a:off x="295274" y="3709614"/>
              <a:ext cx="1866902" cy="37552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>
                  <a:solidFill>
                    <a:schemeClr val="accent2">
                      <a:lumMod val="50000"/>
                    </a:schemeClr>
                  </a:solidFill>
                </a:rPr>
                <a:t>Zweck:</a:t>
              </a:r>
              <a:endParaRPr lang="de-DE" sz="24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874353" y="3167298"/>
            <a:ext cx="9902954" cy="678133"/>
            <a:chOff x="228599" y="4337786"/>
            <a:chExt cx="9902954" cy="678133"/>
          </a:xfrm>
        </p:grpSpPr>
        <p:sp>
          <p:nvSpPr>
            <p:cNvPr id="17" name="Abgerundetes Rechteck 16"/>
            <p:cNvSpPr/>
            <p:nvPr/>
          </p:nvSpPr>
          <p:spPr>
            <a:xfrm>
              <a:off x="1271588" y="4337786"/>
              <a:ext cx="8859965" cy="67813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>
                  <a:solidFill>
                    <a:schemeClr val="accent2">
                      <a:lumMod val="50000"/>
                    </a:schemeClr>
                  </a:solidFill>
                </a:rPr>
                <a:t>Mit der Zustellung beginnt die Frist zu laufen, z.B. Rechtsmittel</a:t>
              </a:r>
            </a:p>
          </p:txBody>
        </p:sp>
        <p:sp>
          <p:nvSpPr>
            <p:cNvPr id="18" name="Abgerundetes Rechteck 17"/>
            <p:cNvSpPr/>
            <p:nvPr/>
          </p:nvSpPr>
          <p:spPr>
            <a:xfrm>
              <a:off x="228599" y="4484575"/>
              <a:ext cx="1866902" cy="38455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>
                  <a:solidFill>
                    <a:schemeClr val="accent2">
                      <a:lumMod val="50000"/>
                    </a:schemeClr>
                  </a:solidFill>
                </a:rPr>
                <a:t>Wirkung:</a:t>
              </a:r>
              <a:endParaRPr lang="de-DE" sz="24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Abgerundetes Rechteck 18"/>
          <p:cNvSpPr/>
          <p:nvPr/>
        </p:nvSpPr>
        <p:spPr>
          <a:xfrm>
            <a:off x="1574058" y="4603063"/>
            <a:ext cx="3900488" cy="105373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u="sng" dirty="0"/>
              <a:t>formlos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Briefumschlag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Einlegen in </a:t>
            </a:r>
            <a:r>
              <a:rPr lang="de-DE" dirty="0" err="1"/>
              <a:t>Abtragskorb</a:t>
            </a:r>
            <a:r>
              <a:rPr lang="de-DE" dirty="0"/>
              <a:t>/Abtrag</a:t>
            </a:r>
          </a:p>
        </p:txBody>
      </p:sp>
      <p:sp>
        <p:nvSpPr>
          <p:cNvPr id="21" name="Abgerundetes Rechteck 20"/>
          <p:cNvSpPr/>
          <p:nvPr/>
        </p:nvSpPr>
        <p:spPr>
          <a:xfrm>
            <a:off x="6039417" y="4076784"/>
            <a:ext cx="3900488" cy="227784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u="sng" dirty="0"/>
              <a:t>förmliche Zustellung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Empfangsbekenntnis (EB)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Postzustellungsurkunde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Aufgabe zur Post (AVR 45)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Einschreiben mit Rückschein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Aushändigung an Amtsstelle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Durch besonderen Wachtmeister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öffentliche Zustellung</a:t>
            </a:r>
          </a:p>
        </p:txBody>
      </p:sp>
      <p:grpSp>
        <p:nvGrpSpPr>
          <p:cNvPr id="24" name="Gruppieren 23"/>
          <p:cNvGrpSpPr/>
          <p:nvPr/>
        </p:nvGrpSpPr>
        <p:grpSpPr>
          <a:xfrm>
            <a:off x="462978" y="754756"/>
            <a:ext cx="10314329" cy="1346144"/>
            <a:chOff x="917163" y="1670280"/>
            <a:chExt cx="10314329" cy="1346144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2" name="Abgerundetes Rechteck 21"/>
            <p:cNvSpPr/>
            <p:nvPr/>
          </p:nvSpPr>
          <p:spPr>
            <a:xfrm>
              <a:off x="1265103" y="2053886"/>
              <a:ext cx="9966389" cy="96253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dirty="0"/>
                <a:t>Zustellung ist die Bekanntgabe eines Schriftstücks in der vom Gesetz vorgeschriebenen Form.</a:t>
              </a:r>
            </a:p>
          </p:txBody>
        </p:sp>
        <p:sp>
          <p:nvSpPr>
            <p:cNvPr id="23" name="Abgerundetes Rechteck 22"/>
            <p:cNvSpPr/>
            <p:nvPr/>
          </p:nvSpPr>
          <p:spPr>
            <a:xfrm>
              <a:off x="917163" y="1670280"/>
              <a:ext cx="2626215" cy="5253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/>
                <a:t>Zustellungen</a:t>
              </a:r>
              <a:endParaRPr lang="de-DE" sz="2400" dirty="0"/>
            </a:p>
          </p:txBody>
        </p:sp>
      </p:grpSp>
      <p:sp>
        <p:nvSpPr>
          <p:cNvPr id="9" name="Gefaltete Ecke 8"/>
          <p:cNvSpPr/>
          <p:nvPr/>
        </p:nvSpPr>
        <p:spPr>
          <a:xfrm rot="20996407">
            <a:off x="10086969" y="2001911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166 ZPO</a:t>
            </a:r>
          </a:p>
        </p:txBody>
      </p:sp>
      <p:sp>
        <p:nvSpPr>
          <p:cNvPr id="25" name="Gefaltete Ecke 24"/>
          <p:cNvSpPr/>
          <p:nvPr/>
        </p:nvSpPr>
        <p:spPr>
          <a:xfrm>
            <a:off x="10504776" y="4835057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191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ZPO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Wir lesen nach…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E528EAE-6B84-26EA-3982-87698A834D78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7" name="Abgerundetes Rechteck 28">
            <a:extLst>
              <a:ext uri="{FF2B5EF4-FFF2-40B4-BE49-F238E27FC236}">
                <a16:creationId xmlns:a16="http://schemas.microsoft.com/office/drawing/2014/main" id="{82206C9C-D0ED-5AEB-0B82-C4AC42072AF8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EEC56923-458F-C3F7-FF04-3CD2A601511D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314464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efaltete Ecke 8"/>
          <p:cNvSpPr/>
          <p:nvPr/>
        </p:nvSpPr>
        <p:spPr>
          <a:xfrm rot="21395782">
            <a:off x="9825010" y="160996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persönliche 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Übergabe</a:t>
            </a:r>
          </a:p>
        </p:txBody>
      </p:sp>
      <p:sp>
        <p:nvSpPr>
          <p:cNvPr id="25" name="Gefaltete Ecke 24"/>
          <p:cNvSpPr/>
          <p:nvPr/>
        </p:nvSpPr>
        <p:spPr>
          <a:xfrm>
            <a:off x="9751392" y="1429582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Vertre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tungs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-berechtigte Person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250"/>
            <a:ext cx="4514850" cy="637222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960" y="276225"/>
            <a:ext cx="4467225" cy="6305550"/>
          </a:xfrm>
          <a:prstGeom prst="rect">
            <a:avLst/>
          </a:prstGeom>
        </p:spPr>
      </p:pic>
      <p:sp>
        <p:nvSpPr>
          <p:cNvPr id="26" name="Gefaltete Ecke 25"/>
          <p:cNvSpPr/>
          <p:nvPr/>
        </p:nvSpPr>
        <p:spPr>
          <a:xfrm rot="21348371">
            <a:off x="10055354" y="2726151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Familien-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angehörige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oder 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Mitbe-wohner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7" name="Gefaltete Ecke 26"/>
          <p:cNvSpPr/>
          <p:nvPr/>
        </p:nvSpPr>
        <p:spPr>
          <a:xfrm rot="200763">
            <a:off x="9873036" y="4182704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Nieder-legung</a:t>
            </a:r>
          </a:p>
        </p:txBody>
      </p:sp>
      <p:sp>
        <p:nvSpPr>
          <p:cNvPr id="28" name="Gefaltete Ecke 27"/>
          <p:cNvSpPr/>
          <p:nvPr/>
        </p:nvSpPr>
        <p:spPr>
          <a:xfrm rot="200763">
            <a:off x="9969047" y="5290654"/>
            <a:ext cx="1380676" cy="1405695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§§ 178 ZPO</a:t>
            </a:r>
          </a:p>
        </p:txBody>
      </p:sp>
      <p:sp>
        <p:nvSpPr>
          <p:cNvPr id="2" name="Pfeil nach rechts 1"/>
          <p:cNvSpPr/>
          <p:nvPr/>
        </p:nvSpPr>
        <p:spPr>
          <a:xfrm rot="1813137">
            <a:off x="740228" y="4731657"/>
            <a:ext cx="1399721" cy="70234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Absender</a:t>
            </a:r>
          </a:p>
        </p:txBody>
      </p:sp>
      <p:sp>
        <p:nvSpPr>
          <p:cNvPr id="12" name="Pfeil nach rechts 11"/>
          <p:cNvSpPr/>
          <p:nvPr/>
        </p:nvSpPr>
        <p:spPr>
          <a:xfrm rot="1651878">
            <a:off x="3142599" y="4835590"/>
            <a:ext cx="2939377" cy="70234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Datum der Zustellung</a:t>
            </a:r>
          </a:p>
        </p:txBody>
      </p:sp>
      <p:sp>
        <p:nvSpPr>
          <p:cNvPr id="13" name="Pfeil nach rechts 12"/>
          <p:cNvSpPr/>
          <p:nvPr/>
        </p:nvSpPr>
        <p:spPr>
          <a:xfrm rot="1813137">
            <a:off x="538843" y="512670"/>
            <a:ext cx="1399721" cy="70234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Empfänger</a:t>
            </a:r>
          </a:p>
        </p:txBody>
      </p:sp>
      <p:sp>
        <p:nvSpPr>
          <p:cNvPr id="14" name="Pfeil nach rechts 13"/>
          <p:cNvSpPr/>
          <p:nvPr/>
        </p:nvSpPr>
        <p:spPr>
          <a:xfrm rot="1813137">
            <a:off x="4959347" y="4731657"/>
            <a:ext cx="3021610" cy="70234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Unterschrift des Zustellers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6631F3E-1A97-384E-AB2F-B4FC017BD03B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116711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 animBg="1"/>
      <p:bldP spid="26" grpId="0" animBg="1"/>
      <p:bldP spid="27" grpId="0" animBg="1"/>
      <p:bldP spid="28" grpId="0" animBg="1"/>
      <p:bldP spid="2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1692</Words>
  <Application>Microsoft Office PowerPoint</Application>
  <PresentationFormat>Breitbild</PresentationFormat>
  <Paragraphs>395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1" baseType="lpstr">
      <vt:lpstr>Aptos</vt:lpstr>
      <vt:lpstr>Arial</vt:lpstr>
      <vt:lpstr>Calibri</vt:lpstr>
      <vt:lpstr>Calibri Light</vt:lpstr>
      <vt:lpstr>Freestyle Script</vt:lpstr>
      <vt:lpstr>Gigi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46</cp:revision>
  <dcterms:created xsi:type="dcterms:W3CDTF">2023-08-11T05:05:24Z</dcterms:created>
  <dcterms:modified xsi:type="dcterms:W3CDTF">2026-08-31T06:00:44Z</dcterms:modified>
</cp:coreProperties>
</file>