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7" r:id="rId4"/>
    <p:sldId id="268" r:id="rId5"/>
    <p:sldId id="269" r:id="rId6"/>
    <p:sldId id="271" r:id="rId7"/>
    <p:sldId id="270" r:id="rId8"/>
    <p:sldId id="272"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5D83"/>
    <a:srgbClr val="E48C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7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25.03.2026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58756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25.03.2026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3008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25.03.2026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4446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B7C5D555-9BB7-4286-B18F-86061CCF36FD}" type="datetimeFigureOut">
              <a:rPr lang="de-DE" smtClean="0"/>
              <a:t>25.03.2026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61785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B7C5D555-9BB7-4286-B18F-86061CCF36FD}" type="datetimeFigureOut">
              <a:rPr lang="de-DE" smtClean="0"/>
              <a:t>25.03.2026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6899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B7C5D555-9BB7-4286-B18F-86061CCF36FD}" type="datetimeFigureOut">
              <a:rPr lang="de-DE" smtClean="0"/>
              <a:t>25.03.2026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409792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7C5D555-9BB7-4286-B18F-86061CCF36FD}" type="datetimeFigureOut">
              <a:rPr lang="de-DE" smtClean="0"/>
              <a:t>25.03.2026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157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25.03.2026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672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25.03.2026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326053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25.03.2026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82796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B7C5D555-9BB7-4286-B18F-86061CCF36FD}" type="datetimeFigureOut">
              <a:rPr lang="de-DE" smtClean="0"/>
              <a:t>25.03.2026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96827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5D555-9BB7-4286-B18F-86061CCF36FD}" type="datetimeFigureOut">
              <a:rPr lang="de-DE" smtClean="0"/>
              <a:t>25.03.2026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FB9B7-7AD4-411B-892E-F8D257AD3278}" type="slidenum">
              <a:rPr lang="de-DE" smtClean="0"/>
              <a:t>‹Nr.›</a:t>
            </a:fld>
            <a:endParaRPr lang="de-DE"/>
          </a:p>
        </p:txBody>
      </p:sp>
    </p:spTree>
    <p:extLst>
      <p:ext uri="{BB962C8B-B14F-4D97-AF65-F5344CB8AC3E}">
        <p14:creationId xmlns:p14="http://schemas.microsoft.com/office/powerpoint/2010/main" val="1185723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1260334"/>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Lesen Sie den </a:t>
            </a:r>
            <a:r>
              <a:rPr lang="de-DE" sz="2000" b="1"/>
              <a:t>1.</a:t>
            </a:r>
            <a:r>
              <a:rPr lang="de-DE" sz="2000"/>
              <a:t> </a:t>
            </a:r>
            <a:r>
              <a:rPr lang="de-DE" sz="2000" b="1"/>
              <a:t>Abschnitt A. I. 1. (1) und (2)</a:t>
            </a:r>
            <a:r>
              <a:rPr lang="de-DE" sz="2000"/>
              <a:t> des Geschäftsplans und beschreiben Sie was die Briefannahme, bei Eingang einer neuen Sache, zu beachten hat und wie sie vorgehen muss.</a:t>
            </a:r>
          </a:p>
        </p:txBody>
      </p:sp>
      <p:sp>
        <p:nvSpPr>
          <p:cNvPr id="14" name="Gefaltete Ecke 13"/>
          <p:cNvSpPr/>
          <p:nvPr/>
        </p:nvSpPr>
        <p:spPr>
          <a:xfrm rot="21404483">
            <a:off x="2228231" y="3659160"/>
            <a:ext cx="3242618" cy="2650206"/>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Sortierung der neuen Sachen nach Sachgebieten</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a),b),c),d) des Geschäftsplans</a:t>
            </a:r>
          </a:p>
        </p:txBody>
      </p:sp>
      <p:sp>
        <p:nvSpPr>
          <p:cNvPr id="15" name="Gefaltete Ecke 14"/>
          <p:cNvSpPr/>
          <p:nvPr/>
        </p:nvSpPr>
        <p:spPr>
          <a:xfrm rot="229735">
            <a:off x="6182498" y="3548459"/>
            <a:ext cx="3399782" cy="270427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Tagesaktuelle Vergabe von Ordnungsnummern-  Beginnend mit der laufenden Nummer 001</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1.</a:t>
            </a:r>
          </a:p>
        </p:txBody>
      </p:sp>
      <p:sp>
        <p:nvSpPr>
          <p:cNvPr id="3" name="Ellipse 2">
            <a:extLst>
              <a:ext uri="{FF2B5EF4-FFF2-40B4-BE49-F238E27FC236}">
                <a16:creationId xmlns:a16="http://schemas.microsoft.com/office/drawing/2014/main" id="{B9E85E32-E9D9-12F5-98DA-260DC311B3E0}"/>
              </a:ext>
            </a:extLst>
          </p:cNvPr>
          <p:cNvSpPr/>
          <p:nvPr/>
        </p:nvSpPr>
        <p:spPr>
          <a:xfrm>
            <a:off x="10198229" y="557939"/>
            <a:ext cx="1677878" cy="1069383"/>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b="1" dirty="0"/>
              <a:t>2026</a:t>
            </a:r>
          </a:p>
        </p:txBody>
      </p:sp>
    </p:spTree>
    <p:extLst>
      <p:ext uri="{BB962C8B-B14F-4D97-AF65-F5344CB8AC3E}">
        <p14:creationId xmlns:p14="http://schemas.microsoft.com/office/powerpoint/2010/main" val="42053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093193"/>
            <a:ext cx="8216635" cy="183041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b="1"/>
              <a:t>Ein Klageantrag wird beim AG Neukölln eingereicht. Der Kläger Herr Kramer möchte in einem allgemeinen Zivilprozessverfahren eine Schadenersatzforderung gegen Frau Riemann geltend machen. Die Briefannahme versieht den Klageantrag mit einem Eingangsstempel und vergibt die Ordnungsnummer 003 für diesen Tag.</a:t>
            </a:r>
            <a:endParaRPr lang="de-DE" sz="2000"/>
          </a:p>
        </p:txBody>
      </p:sp>
      <p:sp>
        <p:nvSpPr>
          <p:cNvPr id="14" name="Gefaltete Ecke 13"/>
          <p:cNvSpPr/>
          <p:nvPr/>
        </p:nvSpPr>
        <p:spPr>
          <a:xfrm rot="21404483">
            <a:off x="6881386" y="3128135"/>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Abt. 4</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9861029" y="4572718"/>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RiAG</a:t>
            </a: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Willutzki</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957575" y="1143280"/>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71512" y="3089993"/>
            <a:ext cx="5843589" cy="751917"/>
            <a:chOff x="857250" y="3392488"/>
            <a:chExt cx="5843589" cy="751917"/>
          </a:xfrm>
        </p:grpSpPr>
        <p:sp>
          <p:nvSpPr>
            <p:cNvPr id="21" name="Abgerundetes Rechteck 20"/>
            <p:cNvSpPr/>
            <p:nvPr/>
          </p:nvSpPr>
          <p:spPr>
            <a:xfrm>
              <a:off x="1428495" y="3416596"/>
              <a:ext cx="527234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Welcher Abteilung ordnen Sie die Sache zu?</a:t>
              </a:r>
            </a:p>
          </p:txBody>
        </p:sp>
        <p:sp>
          <p:nvSpPr>
            <p:cNvPr id="16" name="Flussdiagramm: Verbinder 15"/>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27240" y="4970962"/>
            <a:ext cx="8205788" cy="751917"/>
            <a:chOff x="857250" y="3392488"/>
            <a:chExt cx="7148513" cy="751917"/>
          </a:xfrm>
        </p:grpSpPr>
        <p:sp>
          <p:nvSpPr>
            <p:cNvPr id="23" name="Abgerundetes Rechteck 22"/>
            <p:cNvSpPr/>
            <p:nvPr/>
          </p:nvSpPr>
          <p:spPr>
            <a:xfrm>
              <a:off x="1428495" y="3416596"/>
              <a:ext cx="6577268"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Welcher Richter/welche Richterin ist für die Bearbeitung zuständig?</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Tree>
    <p:extLst>
      <p:ext uri="{BB962C8B-B14F-4D97-AF65-F5344CB8AC3E}">
        <p14:creationId xmlns:p14="http://schemas.microsoft.com/office/powerpoint/2010/main" val="426897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1987847" y="1639435"/>
            <a:ext cx="8329612" cy="751917"/>
            <a:chOff x="857250" y="3392488"/>
            <a:chExt cx="8329612" cy="751917"/>
          </a:xfrm>
        </p:grpSpPr>
        <p:sp>
          <p:nvSpPr>
            <p:cNvPr id="21" name="Abgerundetes Rechteck 20"/>
            <p:cNvSpPr/>
            <p:nvPr/>
          </p:nvSpPr>
          <p:spPr>
            <a:xfrm>
              <a:off x="1428493" y="3416596"/>
              <a:ext cx="7758369"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a:t>
              </a:r>
              <a:r>
                <a:rPr lang="de-DE" dirty="0"/>
                <a:t>Welches Registerzeichen wird in dieser Sache, für das Aktenzeichen, vergeben?</a:t>
              </a:r>
              <a:endParaRPr lang="de-DE" sz="2000" dirty="0"/>
            </a:p>
          </p:txBody>
        </p:sp>
        <p:sp>
          <p:nvSpPr>
            <p:cNvPr id="16" name="Flussdiagramm: Verbinder 15"/>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c)</a:t>
              </a:r>
            </a:p>
          </p:txBody>
        </p:sp>
      </p:grpSp>
      <p:grpSp>
        <p:nvGrpSpPr>
          <p:cNvPr id="22" name="Gruppieren 21"/>
          <p:cNvGrpSpPr/>
          <p:nvPr/>
        </p:nvGrpSpPr>
        <p:grpSpPr>
          <a:xfrm>
            <a:off x="211691" y="2972252"/>
            <a:ext cx="8834438" cy="1114779"/>
            <a:chOff x="857251" y="3392488"/>
            <a:chExt cx="7696164" cy="1114779"/>
          </a:xfrm>
        </p:grpSpPr>
        <p:sp>
          <p:nvSpPr>
            <p:cNvPr id="23" name="Abgerundetes Rechteck 22"/>
            <p:cNvSpPr/>
            <p:nvPr/>
          </p:nvSpPr>
          <p:spPr>
            <a:xfrm>
              <a:off x="1428495" y="3416596"/>
              <a:ext cx="7124920" cy="109067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In welchem Saal wird der Richter/die Richterin seine Verfahren verhandeln und an welchem Tag in der Woche hält er/sie die Sitzung ab?</a:t>
              </a:r>
            </a:p>
          </p:txBody>
        </p:sp>
        <p:sp>
          <p:nvSpPr>
            <p:cNvPr id="24" name="Flussdiagramm: Verbinder 23"/>
            <p:cNvSpPr/>
            <p:nvPr/>
          </p:nvSpPr>
          <p:spPr>
            <a:xfrm>
              <a:off x="857251" y="3392488"/>
              <a:ext cx="748113"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t>
              </a:r>
            </a:p>
          </p:txBody>
        </p:sp>
      </p:grpSp>
      <p:sp>
        <p:nvSpPr>
          <p:cNvPr id="14" name="Gefaltete Ecke 13"/>
          <p:cNvSpPr/>
          <p:nvPr/>
        </p:nvSpPr>
        <p:spPr>
          <a:xfrm rot="21404483">
            <a:off x="9209124" y="2194207"/>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C</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3215371" y="3949237"/>
            <a:ext cx="1594841" cy="136268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Saal</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112</a:t>
            </a:r>
          </a:p>
        </p:txBody>
      </p:sp>
      <p:sp>
        <p:nvSpPr>
          <p:cNvPr id="18" name="Gefaltete Ecke 17"/>
          <p:cNvSpPr/>
          <p:nvPr/>
        </p:nvSpPr>
        <p:spPr>
          <a:xfrm rot="21259966">
            <a:off x="4873598" y="3905014"/>
            <a:ext cx="1594841" cy="136268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Dienstags</a:t>
            </a:r>
          </a:p>
        </p:txBody>
      </p:sp>
      <p:grpSp>
        <p:nvGrpSpPr>
          <p:cNvPr id="19" name="Gruppieren 18"/>
          <p:cNvGrpSpPr/>
          <p:nvPr/>
        </p:nvGrpSpPr>
        <p:grpSpPr>
          <a:xfrm>
            <a:off x="1511705" y="5326028"/>
            <a:ext cx="6074959" cy="974560"/>
            <a:chOff x="228708" y="6926681"/>
            <a:chExt cx="6074959" cy="974560"/>
          </a:xfrm>
        </p:grpSpPr>
        <p:sp>
          <p:nvSpPr>
            <p:cNvPr id="25" name="Abgerundetes Rechteck 24"/>
            <p:cNvSpPr/>
            <p:nvPr/>
          </p:nvSpPr>
          <p:spPr>
            <a:xfrm>
              <a:off x="846013" y="7173432"/>
              <a:ext cx="545765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t>In welchem Zimmer befindet sich die </a:t>
              </a:r>
              <a:r>
                <a:rPr lang="de-DE" dirty="0" err="1"/>
                <a:t>Geschäftstelle</a:t>
              </a:r>
              <a:r>
                <a:rPr lang="de-DE" dirty="0"/>
                <a:t>?</a:t>
              </a:r>
            </a:p>
          </p:txBody>
        </p:sp>
        <p:sp>
          <p:nvSpPr>
            <p:cNvPr id="26" name="Flussdiagramm: Verbinder 25"/>
            <p:cNvSpPr/>
            <p:nvPr/>
          </p:nvSpPr>
          <p:spPr>
            <a:xfrm>
              <a:off x="228708" y="6926681"/>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d)</a:t>
              </a:r>
            </a:p>
          </p:txBody>
        </p:sp>
      </p:grpSp>
      <p:sp>
        <p:nvSpPr>
          <p:cNvPr id="27" name="Gefaltete Ecke 26"/>
          <p:cNvSpPr/>
          <p:nvPr/>
        </p:nvSpPr>
        <p:spPr>
          <a:xfrm rot="321055">
            <a:off x="7329245" y="5255341"/>
            <a:ext cx="1594841" cy="136268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Zimmer</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221b</a:t>
            </a:r>
          </a:p>
        </p:txBody>
      </p:sp>
      <p:sp>
        <p:nvSpPr>
          <p:cNvPr id="28" name="Gefaltete Ecke 14">
            <a:extLst>
              <a:ext uri="{FF2B5EF4-FFF2-40B4-BE49-F238E27FC236}">
                <a16:creationId xmlns:a16="http://schemas.microsoft.com/office/drawing/2014/main" id="{6C5F8890-6707-4C65-A68D-D0296591AEB6}"/>
              </a:ext>
            </a:extLst>
          </p:cNvPr>
          <p:cNvSpPr/>
          <p:nvPr/>
        </p:nvSpPr>
        <p:spPr>
          <a:xfrm>
            <a:off x="6924703" y="3877100"/>
            <a:ext cx="1594841" cy="136268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Saal</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228</a:t>
            </a:r>
          </a:p>
        </p:txBody>
      </p:sp>
      <p:sp>
        <p:nvSpPr>
          <p:cNvPr id="29" name="Gefaltete Ecke 17">
            <a:extLst>
              <a:ext uri="{FF2B5EF4-FFF2-40B4-BE49-F238E27FC236}">
                <a16:creationId xmlns:a16="http://schemas.microsoft.com/office/drawing/2014/main" id="{0E31B9D1-E530-4047-8B71-ECFB65454D18}"/>
              </a:ext>
            </a:extLst>
          </p:cNvPr>
          <p:cNvSpPr/>
          <p:nvPr/>
        </p:nvSpPr>
        <p:spPr>
          <a:xfrm rot="21259966">
            <a:off x="8641586" y="3873821"/>
            <a:ext cx="1594841" cy="136268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Donners-tags</a:t>
            </a:r>
          </a:p>
        </p:txBody>
      </p:sp>
    </p:spTree>
    <p:extLst>
      <p:ext uri="{BB962C8B-B14F-4D97-AF65-F5344CB8AC3E}">
        <p14:creationId xmlns:p14="http://schemas.microsoft.com/office/powerpoint/2010/main" val="1134994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style.rotation</p:attrName>
                                        </p:attrNameLst>
                                      </p:cBhvr>
                                      <p:tavLst>
                                        <p:tav tm="0">
                                          <p:val>
                                            <p:fltVal val="90"/>
                                          </p:val>
                                        </p:tav>
                                        <p:tav tm="100000">
                                          <p:val>
                                            <p:fltVal val="0"/>
                                          </p:val>
                                        </p:tav>
                                      </p:tavLst>
                                    </p:anim>
                                    <p:animEffect transition="in" filter="fade">
                                      <p:cBhvr>
                                        <p:cTn id="26" dur="10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1000" fill="hold"/>
                                        <p:tgtEl>
                                          <p:spTgt spid="28"/>
                                        </p:tgtEl>
                                        <p:attrNameLst>
                                          <p:attrName>ppt_w</p:attrName>
                                        </p:attrNameLst>
                                      </p:cBhvr>
                                      <p:tavLst>
                                        <p:tav tm="0">
                                          <p:val>
                                            <p:fltVal val="0"/>
                                          </p:val>
                                        </p:tav>
                                        <p:tav tm="100000">
                                          <p:val>
                                            <p:strVal val="#ppt_w"/>
                                          </p:val>
                                        </p:tav>
                                      </p:tavLst>
                                    </p:anim>
                                    <p:anim calcmode="lin" valueType="num">
                                      <p:cBhvr>
                                        <p:cTn id="32" dur="1000" fill="hold"/>
                                        <p:tgtEl>
                                          <p:spTgt spid="28"/>
                                        </p:tgtEl>
                                        <p:attrNameLst>
                                          <p:attrName>ppt_h</p:attrName>
                                        </p:attrNameLst>
                                      </p:cBhvr>
                                      <p:tavLst>
                                        <p:tav tm="0">
                                          <p:val>
                                            <p:fltVal val="0"/>
                                          </p:val>
                                        </p:tav>
                                        <p:tav tm="100000">
                                          <p:val>
                                            <p:strVal val="#ppt_h"/>
                                          </p:val>
                                        </p:tav>
                                      </p:tavLst>
                                    </p:anim>
                                    <p:anim calcmode="lin" valueType="num">
                                      <p:cBhvr>
                                        <p:cTn id="33" dur="1000" fill="hold"/>
                                        <p:tgtEl>
                                          <p:spTgt spid="28"/>
                                        </p:tgtEl>
                                        <p:attrNameLst>
                                          <p:attrName>style.rotation</p:attrName>
                                        </p:attrNameLst>
                                      </p:cBhvr>
                                      <p:tavLst>
                                        <p:tav tm="0">
                                          <p:val>
                                            <p:fltVal val="90"/>
                                          </p:val>
                                        </p:tav>
                                        <p:tav tm="100000">
                                          <p:val>
                                            <p:fltVal val="0"/>
                                          </p:val>
                                        </p:tav>
                                      </p:tavLst>
                                    </p:anim>
                                    <p:animEffect transition="in" filter="fade">
                                      <p:cBhvr>
                                        <p:cTn id="34" dur="10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1000" fill="hold"/>
                                        <p:tgtEl>
                                          <p:spTgt spid="29"/>
                                        </p:tgtEl>
                                        <p:attrNameLst>
                                          <p:attrName>ppt_w</p:attrName>
                                        </p:attrNameLst>
                                      </p:cBhvr>
                                      <p:tavLst>
                                        <p:tav tm="0">
                                          <p:val>
                                            <p:fltVal val="0"/>
                                          </p:val>
                                        </p:tav>
                                        <p:tav tm="100000">
                                          <p:val>
                                            <p:strVal val="#ppt_w"/>
                                          </p:val>
                                        </p:tav>
                                      </p:tavLst>
                                    </p:anim>
                                    <p:anim calcmode="lin" valueType="num">
                                      <p:cBhvr>
                                        <p:cTn id="40" dur="1000" fill="hold"/>
                                        <p:tgtEl>
                                          <p:spTgt spid="29"/>
                                        </p:tgtEl>
                                        <p:attrNameLst>
                                          <p:attrName>ppt_h</p:attrName>
                                        </p:attrNameLst>
                                      </p:cBhvr>
                                      <p:tavLst>
                                        <p:tav tm="0">
                                          <p:val>
                                            <p:fltVal val="0"/>
                                          </p:val>
                                        </p:tav>
                                        <p:tav tm="100000">
                                          <p:val>
                                            <p:strVal val="#ppt_h"/>
                                          </p:val>
                                        </p:tav>
                                      </p:tavLst>
                                    </p:anim>
                                    <p:anim calcmode="lin" valueType="num">
                                      <p:cBhvr>
                                        <p:cTn id="41" dur="1000" fill="hold"/>
                                        <p:tgtEl>
                                          <p:spTgt spid="29"/>
                                        </p:tgtEl>
                                        <p:attrNameLst>
                                          <p:attrName>style.rotation</p:attrName>
                                        </p:attrNameLst>
                                      </p:cBhvr>
                                      <p:tavLst>
                                        <p:tav tm="0">
                                          <p:val>
                                            <p:fltVal val="90"/>
                                          </p:val>
                                        </p:tav>
                                        <p:tav tm="100000">
                                          <p:val>
                                            <p:fltVal val="0"/>
                                          </p:val>
                                        </p:tav>
                                      </p:tavLst>
                                    </p:anim>
                                    <p:animEffect transition="in" filter="fade">
                                      <p:cBhvr>
                                        <p:cTn id="42" dur="10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animBg="1"/>
      <p:bldP spid="27" grpId="0" animBg="1"/>
      <p:bldP spid="28" grpId="0" animBg="1"/>
      <p:bldP spid="2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692767"/>
            <a:ext cx="6163982" cy="79682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Lesen Sie den </a:t>
            </a:r>
            <a:r>
              <a:rPr lang="de-DE" sz="2000" b="1"/>
              <a:t>1.</a:t>
            </a:r>
            <a:r>
              <a:rPr lang="de-DE" sz="2000"/>
              <a:t> </a:t>
            </a:r>
            <a:r>
              <a:rPr lang="de-DE" sz="2000" b="1"/>
              <a:t>Abschnitt A. IV</a:t>
            </a:r>
            <a:r>
              <a:rPr lang="de-DE" sz="2000"/>
              <a:t> des Geschäftsplans.</a:t>
            </a:r>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3.</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91243" y="3095330"/>
            <a:ext cx="7924120" cy="727809"/>
            <a:chOff x="772839" y="3416596"/>
            <a:chExt cx="8331532" cy="727809"/>
          </a:xfrm>
        </p:grpSpPr>
        <p:sp>
          <p:nvSpPr>
            <p:cNvPr id="21" name="Abgerundetes Rechteck 20"/>
            <p:cNvSpPr/>
            <p:nvPr/>
          </p:nvSpPr>
          <p:spPr>
            <a:xfrm>
              <a:off x="1428495" y="3416596"/>
              <a:ext cx="7675876"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Welcher Richter/welche Richterin ist für Grundbuchsachen für den Grundbuchbezirk Rudow zuständig?</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27240" y="4970962"/>
            <a:ext cx="8205788" cy="751917"/>
            <a:chOff x="857250" y="3392488"/>
            <a:chExt cx="7148513" cy="751917"/>
          </a:xfrm>
        </p:grpSpPr>
        <p:sp>
          <p:nvSpPr>
            <p:cNvPr id="23" name="Abgerundetes Rechteck 22"/>
            <p:cNvSpPr/>
            <p:nvPr/>
          </p:nvSpPr>
          <p:spPr>
            <a:xfrm>
              <a:off x="1428495" y="3416596"/>
              <a:ext cx="6577268"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Bennen Sie den/die erste Vertretung des Richters/der Richterin.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7994225" y="3490057"/>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RiAG</a:t>
            </a: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Richter</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9418803" y="4744968"/>
            <a:ext cx="1353394" cy="132144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RnAG</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Schlie-Romer</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53291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355921"/>
            <a:ext cx="7605708" cy="15267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Lesen Sie den </a:t>
            </a:r>
            <a:r>
              <a:rPr lang="de-DE" sz="2000" b="1" dirty="0"/>
              <a:t>1.</a:t>
            </a:r>
            <a:r>
              <a:rPr lang="de-DE" sz="2000" dirty="0"/>
              <a:t> </a:t>
            </a:r>
            <a:r>
              <a:rPr lang="de-DE" sz="2000" b="1" dirty="0"/>
              <a:t>Abschnitt A. V</a:t>
            </a:r>
            <a:r>
              <a:rPr lang="de-DE" sz="2000" dirty="0"/>
              <a:t> des Geschäftsplans.</a:t>
            </a:r>
          </a:p>
          <a:p>
            <a:r>
              <a:rPr lang="de-DE" sz="2000" b="1" dirty="0"/>
              <a:t>Frau Günther beantragt, ihren Ehemann Herrn Günther, unter Betreuung zu stellen. Herr Günther ist Dement und kann seine Angelegenheiten nicht mehr selbst regeln.</a:t>
            </a:r>
            <a:endParaRPr lang="de-DE" sz="2000" dirty="0"/>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4.</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91243" y="3095330"/>
            <a:ext cx="5806367" cy="727809"/>
            <a:chOff x="772839" y="3416596"/>
            <a:chExt cx="6104896" cy="727809"/>
          </a:xfrm>
        </p:grpSpPr>
        <p:sp>
          <p:nvSpPr>
            <p:cNvPr id="21" name="Abgerundetes Rechteck 20"/>
            <p:cNvSpPr/>
            <p:nvPr/>
          </p:nvSpPr>
          <p:spPr>
            <a:xfrm>
              <a:off x="1428495" y="3416596"/>
              <a:ext cx="5449240"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Welcher Abteilung ordnen Sie diese Sache zu?</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10016" y="4259649"/>
            <a:ext cx="9437334" cy="751917"/>
            <a:chOff x="857250" y="3392488"/>
            <a:chExt cx="8221380" cy="751917"/>
          </a:xfrm>
        </p:grpSpPr>
        <p:sp>
          <p:nvSpPr>
            <p:cNvPr id="23" name="Abgerundetes Rechteck 22"/>
            <p:cNvSpPr/>
            <p:nvPr/>
          </p:nvSpPr>
          <p:spPr>
            <a:xfrm>
              <a:off x="1428495" y="3416596"/>
              <a:ext cx="7650135"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Welches Registerzeichen würde hier beim Aktenzeichen Verwendung finden?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6236863" y="3025687"/>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Abt. 53</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10276659" y="4116319"/>
            <a:ext cx="1353394" cy="132144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XVII</a:t>
            </a:r>
          </a:p>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grpSp>
        <p:nvGrpSpPr>
          <p:cNvPr id="17" name="Gruppieren 16"/>
          <p:cNvGrpSpPr/>
          <p:nvPr/>
        </p:nvGrpSpPr>
        <p:grpSpPr>
          <a:xfrm>
            <a:off x="911197" y="5539084"/>
            <a:ext cx="8161366" cy="751917"/>
            <a:chOff x="857250" y="3392488"/>
            <a:chExt cx="7109814" cy="751917"/>
          </a:xfrm>
        </p:grpSpPr>
        <p:sp>
          <p:nvSpPr>
            <p:cNvPr id="18" name="Abgerundetes Rechteck 17"/>
            <p:cNvSpPr/>
            <p:nvPr/>
          </p:nvSpPr>
          <p:spPr>
            <a:xfrm>
              <a:off x="1428495" y="3416596"/>
              <a:ext cx="6538569"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Welcher Richter/welche Richterin wird diese Sache bearbeiten? </a:t>
              </a:r>
            </a:p>
          </p:txBody>
        </p:sp>
        <p:sp>
          <p:nvSpPr>
            <p:cNvPr id="19" name="Flussdiagramm: Verbinder 18"/>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c)</a:t>
              </a:r>
            </a:p>
          </p:txBody>
        </p:sp>
      </p:grpSp>
      <p:sp>
        <p:nvSpPr>
          <p:cNvPr id="25" name="Gefaltete Ecke 24"/>
          <p:cNvSpPr/>
          <p:nvPr/>
        </p:nvSpPr>
        <p:spPr>
          <a:xfrm rot="21404483">
            <a:off x="8707046" y="5299681"/>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RnAG</a:t>
            </a: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Stock</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906122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1000" fill="hold"/>
                                        <p:tgtEl>
                                          <p:spTgt spid="25"/>
                                        </p:tgtEl>
                                        <p:attrNameLst>
                                          <p:attrName>ppt_w</p:attrName>
                                        </p:attrNameLst>
                                      </p:cBhvr>
                                      <p:tavLst>
                                        <p:tav tm="0">
                                          <p:val>
                                            <p:fltVal val="0"/>
                                          </p:val>
                                        </p:tav>
                                        <p:tav tm="100000">
                                          <p:val>
                                            <p:strVal val="#ppt_w"/>
                                          </p:val>
                                        </p:tav>
                                      </p:tavLst>
                                    </p:anim>
                                    <p:anim calcmode="lin" valueType="num">
                                      <p:cBhvr>
                                        <p:cTn id="24" dur="1000" fill="hold"/>
                                        <p:tgtEl>
                                          <p:spTgt spid="25"/>
                                        </p:tgtEl>
                                        <p:attrNameLst>
                                          <p:attrName>ppt_h</p:attrName>
                                        </p:attrNameLst>
                                      </p:cBhvr>
                                      <p:tavLst>
                                        <p:tav tm="0">
                                          <p:val>
                                            <p:fltVal val="0"/>
                                          </p:val>
                                        </p:tav>
                                        <p:tav tm="100000">
                                          <p:val>
                                            <p:strVal val="#ppt_h"/>
                                          </p:val>
                                        </p:tav>
                                      </p:tavLst>
                                    </p:anim>
                                    <p:anim calcmode="lin" valueType="num">
                                      <p:cBhvr>
                                        <p:cTn id="25" dur="1000" fill="hold"/>
                                        <p:tgtEl>
                                          <p:spTgt spid="25"/>
                                        </p:tgtEl>
                                        <p:attrNameLst>
                                          <p:attrName>style.rotation</p:attrName>
                                        </p:attrNameLst>
                                      </p:cBhvr>
                                      <p:tavLst>
                                        <p:tav tm="0">
                                          <p:val>
                                            <p:fltVal val="90"/>
                                          </p:val>
                                        </p:tav>
                                        <p:tav tm="100000">
                                          <p:val>
                                            <p:fltVal val="0"/>
                                          </p:val>
                                        </p:tav>
                                      </p:tavLst>
                                    </p:anim>
                                    <p:animEffect transition="in" filter="fade">
                                      <p:cBhvr>
                                        <p:cTn id="2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592521" y="1355921"/>
            <a:ext cx="7605708" cy="152676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Lesen Sie den </a:t>
            </a:r>
            <a:r>
              <a:rPr lang="de-DE" sz="2000" b="1"/>
              <a:t>1.</a:t>
            </a:r>
            <a:r>
              <a:rPr lang="de-DE" sz="2000"/>
              <a:t> </a:t>
            </a:r>
            <a:r>
              <a:rPr lang="de-DE" sz="2000" b="1"/>
              <a:t>Abschnitt A. VI</a:t>
            </a:r>
            <a:r>
              <a:rPr lang="de-DE" sz="2000"/>
              <a:t> des Geschäftsplans.</a:t>
            </a:r>
          </a:p>
          <a:p>
            <a:r>
              <a:rPr lang="de-DE" sz="2000" b="1"/>
              <a:t>Für den Nachlass der verstorbenen Frau Neumann wird ein Antrag auf Bestellung eines Nachlasspflegers, durch die Nichte Frau Fischer, gestellt.</a:t>
            </a:r>
            <a:endParaRPr lang="de-DE" sz="2000"/>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5.</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691243" y="3095330"/>
            <a:ext cx="5806367" cy="727809"/>
            <a:chOff x="772839" y="3416596"/>
            <a:chExt cx="6104896" cy="727809"/>
          </a:xfrm>
        </p:grpSpPr>
        <p:sp>
          <p:nvSpPr>
            <p:cNvPr id="21" name="Abgerundetes Rechteck 20"/>
            <p:cNvSpPr/>
            <p:nvPr/>
          </p:nvSpPr>
          <p:spPr>
            <a:xfrm>
              <a:off x="1428495" y="3416596"/>
              <a:ext cx="5449240"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Welcher Abteilung ordnen Sie diese Sache zu?</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1410016" y="4259649"/>
            <a:ext cx="9437334" cy="751917"/>
            <a:chOff x="857250" y="3392488"/>
            <a:chExt cx="8221380" cy="751917"/>
          </a:xfrm>
        </p:grpSpPr>
        <p:sp>
          <p:nvSpPr>
            <p:cNvPr id="23" name="Abgerundetes Rechteck 22"/>
            <p:cNvSpPr/>
            <p:nvPr/>
          </p:nvSpPr>
          <p:spPr>
            <a:xfrm>
              <a:off x="1428495" y="3416596"/>
              <a:ext cx="7650135"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Welches Registerzeichen würde hier beim Aktenzeichen Verwendung finden?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6236864" y="2955806"/>
            <a:ext cx="1356509" cy="125483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Abt. 64</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10276659" y="4116319"/>
            <a:ext cx="1353394" cy="1321449"/>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VI</a:t>
            </a:r>
          </a:p>
          <a:p>
            <a:pPr algn="ct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grpSp>
        <p:nvGrpSpPr>
          <p:cNvPr id="17" name="Gruppieren 16"/>
          <p:cNvGrpSpPr/>
          <p:nvPr/>
        </p:nvGrpSpPr>
        <p:grpSpPr>
          <a:xfrm>
            <a:off x="911197" y="5539084"/>
            <a:ext cx="8161366" cy="751917"/>
            <a:chOff x="857250" y="3392488"/>
            <a:chExt cx="7109814" cy="751917"/>
          </a:xfrm>
        </p:grpSpPr>
        <p:sp>
          <p:nvSpPr>
            <p:cNvPr id="18" name="Abgerundetes Rechteck 17"/>
            <p:cNvSpPr/>
            <p:nvPr/>
          </p:nvSpPr>
          <p:spPr>
            <a:xfrm>
              <a:off x="1428495" y="3416596"/>
              <a:ext cx="6538569"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a:t>     Welcher </a:t>
              </a:r>
              <a:r>
                <a:rPr lang="de-DE" sz="2000" dirty="0"/>
                <a:t>Richter/welche Richterin wird diese Sache bearbeiten? </a:t>
              </a:r>
            </a:p>
          </p:txBody>
        </p:sp>
        <p:sp>
          <p:nvSpPr>
            <p:cNvPr id="19" name="Flussdiagramm: Verbinder 18"/>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c)</a:t>
              </a:r>
            </a:p>
          </p:txBody>
        </p:sp>
      </p:grpSp>
      <p:sp>
        <p:nvSpPr>
          <p:cNvPr id="26" name="Gefaltete Ecke 25"/>
          <p:cNvSpPr/>
          <p:nvPr/>
        </p:nvSpPr>
        <p:spPr>
          <a:xfrm>
            <a:off x="8708604" y="5162564"/>
            <a:ext cx="1353394" cy="1321449"/>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RnAG</a:t>
            </a: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Abels</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52313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1000" fill="hold"/>
                                        <p:tgtEl>
                                          <p:spTgt spid="26"/>
                                        </p:tgtEl>
                                        <p:attrNameLst>
                                          <p:attrName>ppt_w</p:attrName>
                                        </p:attrNameLst>
                                      </p:cBhvr>
                                      <p:tavLst>
                                        <p:tav tm="0">
                                          <p:val>
                                            <p:fltVal val="0"/>
                                          </p:val>
                                        </p:tav>
                                        <p:tav tm="100000">
                                          <p:val>
                                            <p:strVal val="#ppt_w"/>
                                          </p:val>
                                        </p:tav>
                                      </p:tavLst>
                                    </p:anim>
                                    <p:anim calcmode="lin" valueType="num">
                                      <p:cBhvr>
                                        <p:cTn id="24" dur="1000" fill="hold"/>
                                        <p:tgtEl>
                                          <p:spTgt spid="26"/>
                                        </p:tgtEl>
                                        <p:attrNameLst>
                                          <p:attrName>ppt_h</p:attrName>
                                        </p:attrNameLst>
                                      </p:cBhvr>
                                      <p:tavLst>
                                        <p:tav tm="0">
                                          <p:val>
                                            <p:fltVal val="0"/>
                                          </p:val>
                                        </p:tav>
                                        <p:tav tm="100000">
                                          <p:val>
                                            <p:strVal val="#ppt_h"/>
                                          </p:val>
                                        </p:tav>
                                      </p:tavLst>
                                    </p:anim>
                                    <p:anim calcmode="lin" valueType="num">
                                      <p:cBhvr>
                                        <p:cTn id="25" dur="1000" fill="hold"/>
                                        <p:tgtEl>
                                          <p:spTgt spid="26"/>
                                        </p:tgtEl>
                                        <p:attrNameLst>
                                          <p:attrName>style.rotation</p:attrName>
                                        </p:attrNameLst>
                                      </p:cBhvr>
                                      <p:tavLst>
                                        <p:tav tm="0">
                                          <p:val>
                                            <p:fltVal val="90"/>
                                          </p:val>
                                        </p:tav>
                                        <p:tav tm="100000">
                                          <p:val>
                                            <p:fltVal val="0"/>
                                          </p:val>
                                        </p:tav>
                                      </p:tavLst>
                                    </p:anim>
                                    <p:animEffect transition="in" filter="fade">
                                      <p:cBhvr>
                                        <p:cTn id="2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6.</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2699913" y="1861191"/>
            <a:ext cx="8147437" cy="727809"/>
            <a:chOff x="772839" y="3416596"/>
            <a:chExt cx="8566330" cy="727809"/>
          </a:xfrm>
        </p:grpSpPr>
        <p:sp>
          <p:nvSpPr>
            <p:cNvPr id="21" name="Abgerundetes Rechteck 20"/>
            <p:cNvSpPr/>
            <p:nvPr/>
          </p:nvSpPr>
          <p:spPr>
            <a:xfrm>
              <a:off x="1428495" y="3416596"/>
              <a:ext cx="791067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In welchen Abschnitt finden sich Regelungen zum Tagesdienst der Richter*innen in Zivilsachen?</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355930" y="3757396"/>
            <a:ext cx="9437334" cy="751917"/>
            <a:chOff x="857250" y="3392488"/>
            <a:chExt cx="8221380" cy="751917"/>
          </a:xfrm>
        </p:grpSpPr>
        <p:sp>
          <p:nvSpPr>
            <p:cNvPr id="23" name="Abgerundetes Rechteck 22"/>
            <p:cNvSpPr/>
            <p:nvPr/>
          </p:nvSpPr>
          <p:spPr>
            <a:xfrm>
              <a:off x="1428495" y="3416596"/>
              <a:ext cx="7650135"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a:t>
              </a:r>
              <a:r>
                <a:rPr lang="de-DE" dirty="0"/>
                <a:t>In welches Zeitraum müssen Richter*innen vom Tagesdienst im Gericht sein?</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1404483">
            <a:off x="8442548" y="2332958"/>
            <a:ext cx="1850542" cy="1346485"/>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1.Abschnitt D.4.</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5104253" y="4555639"/>
            <a:ext cx="1983494" cy="1697743"/>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Mo-Fr. 9.00-13.00 </a:t>
            </a:r>
            <a:r>
              <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Uhr</a:t>
            </a:r>
          </a:p>
        </p:txBody>
      </p:sp>
    </p:spTree>
    <p:extLst>
      <p:ext uri="{BB962C8B-B14F-4D97-AF65-F5344CB8AC3E}">
        <p14:creationId xmlns:p14="http://schemas.microsoft.com/office/powerpoint/2010/main" val="53800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11" name="Gefaltete Ecke 10"/>
          <p:cNvSpPr/>
          <p:nvPr/>
        </p:nvSpPr>
        <p:spPr>
          <a:xfrm rot="21404483">
            <a:off x="255098" y="30693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916877" y="161960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7.</a:t>
            </a:r>
          </a:p>
        </p:txBody>
      </p:sp>
      <p:sp>
        <p:nvSpPr>
          <p:cNvPr id="13" name="Abgerundetes Rechteck 12"/>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Geschäftsverteilungsplan - Registerzeichen</a:t>
            </a:r>
            <a:endParaRPr lang="de-DE" sz="2400" dirty="0"/>
          </a:p>
        </p:txBody>
      </p:sp>
      <p:grpSp>
        <p:nvGrpSpPr>
          <p:cNvPr id="4" name="Gruppieren 3"/>
          <p:cNvGrpSpPr/>
          <p:nvPr/>
        </p:nvGrpSpPr>
        <p:grpSpPr>
          <a:xfrm>
            <a:off x="2699913" y="1861191"/>
            <a:ext cx="8147437" cy="727809"/>
            <a:chOff x="772839" y="3416596"/>
            <a:chExt cx="8566330" cy="727809"/>
          </a:xfrm>
        </p:grpSpPr>
        <p:sp>
          <p:nvSpPr>
            <p:cNvPr id="21" name="Abgerundetes Rechteck 20"/>
            <p:cNvSpPr/>
            <p:nvPr/>
          </p:nvSpPr>
          <p:spPr>
            <a:xfrm>
              <a:off x="1428495" y="3416596"/>
              <a:ext cx="7910674"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An welchem Tag wurde der Geschäftsplan des AG Neukölln beschlossen?</a:t>
              </a:r>
            </a:p>
          </p:txBody>
        </p:sp>
        <p:sp>
          <p:nvSpPr>
            <p:cNvPr id="16" name="Flussdiagramm: Verbinder 15"/>
            <p:cNvSpPr/>
            <p:nvPr/>
          </p:nvSpPr>
          <p:spPr>
            <a:xfrm>
              <a:off x="772839" y="3416596"/>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a)</a:t>
              </a:r>
            </a:p>
          </p:txBody>
        </p:sp>
      </p:grpSp>
      <p:grpSp>
        <p:nvGrpSpPr>
          <p:cNvPr id="22" name="Gruppieren 21"/>
          <p:cNvGrpSpPr/>
          <p:nvPr/>
        </p:nvGrpSpPr>
        <p:grpSpPr>
          <a:xfrm>
            <a:off x="355930" y="3757396"/>
            <a:ext cx="6644947" cy="751917"/>
            <a:chOff x="857250" y="3392488"/>
            <a:chExt cx="5788778" cy="751917"/>
          </a:xfrm>
        </p:grpSpPr>
        <p:sp>
          <p:nvSpPr>
            <p:cNvPr id="23" name="Abgerundetes Rechteck 22"/>
            <p:cNvSpPr/>
            <p:nvPr/>
          </p:nvSpPr>
          <p:spPr>
            <a:xfrm>
              <a:off x="1428496" y="3416596"/>
              <a:ext cx="5217532" cy="72780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2000" dirty="0"/>
                <a:t>     Welche Richter*innen waren Teil des Präsidiums?</a:t>
              </a:r>
            </a:p>
          </p:txBody>
        </p:sp>
        <p:sp>
          <p:nvSpPr>
            <p:cNvPr id="24" name="Flussdiagramm: Verbinder 23"/>
            <p:cNvSpPr/>
            <p:nvPr/>
          </p:nvSpPr>
          <p:spPr>
            <a:xfrm>
              <a:off x="857250" y="3392488"/>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b)</a:t>
              </a:r>
            </a:p>
          </p:txBody>
        </p:sp>
      </p:grpSp>
      <p:sp>
        <p:nvSpPr>
          <p:cNvPr id="14" name="Gefaltete Ecke 13"/>
          <p:cNvSpPr/>
          <p:nvPr/>
        </p:nvSpPr>
        <p:spPr>
          <a:xfrm rot="263002">
            <a:off x="8838205" y="2305369"/>
            <a:ext cx="1981426" cy="1031637"/>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16.12.2025</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418046">
            <a:off x="1362864" y="4528140"/>
            <a:ext cx="1508439" cy="1342160"/>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Dr. Messer</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1310744">
            <a:off x="2857226" y="5030737"/>
            <a:ext cx="1508439" cy="1342160"/>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Schlie-Romer</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8" name="Gefaltete Ecke 17"/>
          <p:cNvSpPr/>
          <p:nvPr/>
        </p:nvSpPr>
        <p:spPr>
          <a:xfrm>
            <a:off x="4540909" y="4832939"/>
            <a:ext cx="1508439" cy="1342160"/>
          </a:xfrm>
          <a:prstGeom prst="foldedCorner">
            <a:avLst/>
          </a:prstGeom>
          <a:solidFill>
            <a:schemeClr val="tx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Hornung</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9" name="Gefaltete Ecke 18"/>
          <p:cNvSpPr/>
          <p:nvPr/>
        </p:nvSpPr>
        <p:spPr>
          <a:xfrm rot="21183665">
            <a:off x="6434925" y="4660160"/>
            <a:ext cx="1508439" cy="1342160"/>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Jaspert</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5" name="Gefaltete Ecke 24"/>
          <p:cNvSpPr/>
          <p:nvPr/>
        </p:nvSpPr>
        <p:spPr>
          <a:xfrm rot="177139">
            <a:off x="8150903" y="4801413"/>
            <a:ext cx="1508439" cy="1342160"/>
          </a:xfrm>
          <a:prstGeom prst="foldedCorner">
            <a:avLst/>
          </a:prstGeom>
          <a:solidFill>
            <a:srgbClr val="D95D83"/>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Abels</a:t>
            </a:r>
            <a:endParaRPr lang="de-DE" sz="32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976736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fltVal val="0"/>
                                          </p:val>
                                        </p:tav>
                                        <p:tav tm="100000">
                                          <p:val>
                                            <p:strVal val="#ppt_w"/>
                                          </p:val>
                                        </p:tav>
                                      </p:tavLst>
                                    </p:anim>
                                    <p:anim calcmode="lin" valueType="num">
                                      <p:cBhvr>
                                        <p:cTn id="24" dur="1000" fill="hold"/>
                                        <p:tgtEl>
                                          <p:spTgt spid="17"/>
                                        </p:tgtEl>
                                        <p:attrNameLst>
                                          <p:attrName>ppt_h</p:attrName>
                                        </p:attrNameLst>
                                      </p:cBhvr>
                                      <p:tavLst>
                                        <p:tav tm="0">
                                          <p:val>
                                            <p:fltVal val="0"/>
                                          </p:val>
                                        </p:tav>
                                        <p:tav tm="100000">
                                          <p:val>
                                            <p:strVal val="#ppt_h"/>
                                          </p:val>
                                        </p:tav>
                                      </p:tavLst>
                                    </p:anim>
                                    <p:anim calcmode="lin" valueType="num">
                                      <p:cBhvr>
                                        <p:cTn id="25" dur="1000" fill="hold"/>
                                        <p:tgtEl>
                                          <p:spTgt spid="17"/>
                                        </p:tgtEl>
                                        <p:attrNameLst>
                                          <p:attrName>style.rotation</p:attrName>
                                        </p:attrNameLst>
                                      </p:cBhvr>
                                      <p:tavLst>
                                        <p:tav tm="0">
                                          <p:val>
                                            <p:fltVal val="90"/>
                                          </p:val>
                                        </p:tav>
                                        <p:tav tm="100000">
                                          <p:val>
                                            <p:fltVal val="0"/>
                                          </p:val>
                                        </p:tav>
                                      </p:tavLst>
                                    </p:anim>
                                    <p:animEffect transition="in" filter="fade">
                                      <p:cBhvr>
                                        <p:cTn id="26" dur="10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fltVal val="0"/>
                                          </p:val>
                                        </p:tav>
                                        <p:tav tm="100000">
                                          <p:val>
                                            <p:strVal val="#ppt_w"/>
                                          </p:val>
                                        </p:tav>
                                      </p:tavLst>
                                    </p:anim>
                                    <p:anim calcmode="lin" valueType="num">
                                      <p:cBhvr>
                                        <p:cTn id="32" dur="1000" fill="hold"/>
                                        <p:tgtEl>
                                          <p:spTgt spid="18"/>
                                        </p:tgtEl>
                                        <p:attrNameLst>
                                          <p:attrName>ppt_h</p:attrName>
                                        </p:attrNameLst>
                                      </p:cBhvr>
                                      <p:tavLst>
                                        <p:tav tm="0">
                                          <p:val>
                                            <p:fltVal val="0"/>
                                          </p:val>
                                        </p:tav>
                                        <p:tav tm="100000">
                                          <p:val>
                                            <p:strVal val="#ppt_h"/>
                                          </p:val>
                                        </p:tav>
                                      </p:tavLst>
                                    </p:anim>
                                    <p:anim calcmode="lin" valueType="num">
                                      <p:cBhvr>
                                        <p:cTn id="33" dur="1000" fill="hold"/>
                                        <p:tgtEl>
                                          <p:spTgt spid="18"/>
                                        </p:tgtEl>
                                        <p:attrNameLst>
                                          <p:attrName>style.rotation</p:attrName>
                                        </p:attrNameLst>
                                      </p:cBhvr>
                                      <p:tavLst>
                                        <p:tav tm="0">
                                          <p:val>
                                            <p:fltVal val="90"/>
                                          </p:val>
                                        </p:tav>
                                        <p:tav tm="100000">
                                          <p:val>
                                            <p:fltVal val="0"/>
                                          </p:val>
                                        </p:tav>
                                      </p:tavLst>
                                    </p:anim>
                                    <p:animEffect transition="in" filter="fade">
                                      <p:cBhvr>
                                        <p:cTn id="34" dur="10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1000" fill="hold"/>
                                        <p:tgtEl>
                                          <p:spTgt spid="19"/>
                                        </p:tgtEl>
                                        <p:attrNameLst>
                                          <p:attrName>ppt_w</p:attrName>
                                        </p:attrNameLst>
                                      </p:cBhvr>
                                      <p:tavLst>
                                        <p:tav tm="0">
                                          <p:val>
                                            <p:fltVal val="0"/>
                                          </p:val>
                                        </p:tav>
                                        <p:tav tm="100000">
                                          <p:val>
                                            <p:strVal val="#ppt_w"/>
                                          </p:val>
                                        </p:tav>
                                      </p:tavLst>
                                    </p:anim>
                                    <p:anim calcmode="lin" valueType="num">
                                      <p:cBhvr>
                                        <p:cTn id="40" dur="1000" fill="hold"/>
                                        <p:tgtEl>
                                          <p:spTgt spid="19"/>
                                        </p:tgtEl>
                                        <p:attrNameLst>
                                          <p:attrName>ppt_h</p:attrName>
                                        </p:attrNameLst>
                                      </p:cBhvr>
                                      <p:tavLst>
                                        <p:tav tm="0">
                                          <p:val>
                                            <p:fltVal val="0"/>
                                          </p:val>
                                        </p:tav>
                                        <p:tav tm="100000">
                                          <p:val>
                                            <p:strVal val="#ppt_h"/>
                                          </p:val>
                                        </p:tav>
                                      </p:tavLst>
                                    </p:anim>
                                    <p:anim calcmode="lin" valueType="num">
                                      <p:cBhvr>
                                        <p:cTn id="41" dur="1000" fill="hold"/>
                                        <p:tgtEl>
                                          <p:spTgt spid="19"/>
                                        </p:tgtEl>
                                        <p:attrNameLst>
                                          <p:attrName>style.rotation</p:attrName>
                                        </p:attrNameLst>
                                      </p:cBhvr>
                                      <p:tavLst>
                                        <p:tav tm="0">
                                          <p:val>
                                            <p:fltVal val="90"/>
                                          </p:val>
                                        </p:tav>
                                        <p:tav tm="100000">
                                          <p:val>
                                            <p:fltVal val="0"/>
                                          </p:val>
                                        </p:tav>
                                      </p:tavLst>
                                    </p:anim>
                                    <p:animEffect transition="in" filter="fade">
                                      <p:cBhvr>
                                        <p:cTn id="42" dur="10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 calcmode="lin" valueType="num">
                                      <p:cBhvr>
                                        <p:cTn id="49" dur="1000" fill="hold"/>
                                        <p:tgtEl>
                                          <p:spTgt spid="25"/>
                                        </p:tgtEl>
                                        <p:attrNameLst>
                                          <p:attrName>style.rotation</p:attrName>
                                        </p:attrNameLst>
                                      </p:cBhvr>
                                      <p:tavLst>
                                        <p:tav tm="0">
                                          <p:val>
                                            <p:fltVal val="90"/>
                                          </p:val>
                                        </p:tav>
                                        <p:tav tm="100000">
                                          <p:val>
                                            <p:fltVal val="0"/>
                                          </p:val>
                                        </p:tav>
                                      </p:tavLst>
                                    </p:anim>
                                    <p:animEffect transition="in" filter="fade">
                                      <p:cBhvr>
                                        <p:cTn id="5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P spid="25"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582</Words>
  <Application>Microsoft Office PowerPoint</Application>
  <PresentationFormat>Breitbild</PresentationFormat>
  <Paragraphs>149</Paragraphs>
  <Slides>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8</vt:i4>
      </vt:variant>
    </vt:vector>
  </HeadingPairs>
  <TitlesOfParts>
    <vt:vector size="13"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18</cp:revision>
  <dcterms:created xsi:type="dcterms:W3CDTF">2023-07-31T12:47:08Z</dcterms:created>
  <dcterms:modified xsi:type="dcterms:W3CDTF">2026-03-25T10:07:32Z</dcterms:modified>
</cp:coreProperties>
</file>