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8" r:id="rId3"/>
    <p:sldId id="289" r:id="rId4"/>
    <p:sldId id="273" r:id="rId5"/>
    <p:sldId id="274" r:id="rId6"/>
    <p:sldId id="290" r:id="rId7"/>
    <p:sldId id="291" r:id="rId8"/>
    <p:sldId id="292" r:id="rId9"/>
    <p:sldId id="293" r:id="rId10"/>
    <p:sldId id="294"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5D83"/>
    <a:srgbClr val="E48C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7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58756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300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4446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7C5D555-9BB7-4286-B18F-86061CCF36FD}"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61785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7C5D555-9BB7-4286-B18F-86061CCF36FD}" type="datetimeFigureOut">
              <a:rPr lang="de-DE" smtClean="0"/>
              <a:t>24.09.2026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6899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7C5D555-9BB7-4286-B18F-86061CCF36FD}" type="datetimeFigureOut">
              <a:rPr lang="de-DE" smtClean="0"/>
              <a:t>24.09.2026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40979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7C5D555-9BB7-4286-B18F-86061CCF36FD}" type="datetimeFigureOut">
              <a:rPr lang="de-DE" smtClean="0"/>
              <a:t>24.09.2026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157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672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32605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82796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96827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5D555-9BB7-4286-B18F-86061CCF36FD}" type="datetimeFigureOut">
              <a:rPr lang="de-DE" smtClean="0"/>
              <a:t>24.09.2026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FB9B7-7AD4-411B-892E-F8D257AD3278}" type="slidenum">
              <a:rPr lang="de-DE" smtClean="0"/>
              <a:t>‹Nr.›</a:t>
            </a:fld>
            <a:endParaRPr lang="de-DE"/>
          </a:p>
        </p:txBody>
      </p:sp>
    </p:spTree>
    <p:extLst>
      <p:ext uri="{BB962C8B-B14F-4D97-AF65-F5344CB8AC3E}">
        <p14:creationId xmlns:p14="http://schemas.microsoft.com/office/powerpoint/2010/main" val="1185723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sz="1800" b="1" dirty="0">
                <a:solidFill>
                  <a:schemeClr val="bg1"/>
                </a:solidFill>
                <a:effectLst/>
                <a:latin typeface="Arial" panose="020B0604020202020204" pitchFamily="34" charset="0"/>
                <a:ea typeface="Calibri" panose="020F0502020204030204" pitchFamily="34" charset="0"/>
                <a:cs typeface="Helvetica Neue"/>
              </a:rPr>
              <a:t>Die Schreibarbeiten sind in der Regel in der Reihenfolge des Eingangs zu erledigen. Aber es gibt dabei auch Ausnahmen. </a:t>
            </a:r>
            <a:endParaRPr lang="de-D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
        <p:nvSpPr>
          <p:cNvPr id="5" name="Abgerundetes Rechteck 4"/>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
        <p:nvSpPr>
          <p:cNvPr id="3" name="Abgerundetes Rechteck 1">
            <a:extLst>
              <a:ext uri="{FF2B5EF4-FFF2-40B4-BE49-F238E27FC236}">
                <a16:creationId xmlns:a16="http://schemas.microsoft.com/office/drawing/2014/main" id="{A629CD69-E841-F3CC-38D4-C843D602D19E}"/>
              </a:ext>
            </a:extLst>
          </p:cNvPr>
          <p:cNvSpPr/>
          <p:nvPr/>
        </p:nvSpPr>
        <p:spPr>
          <a:xfrm>
            <a:off x="693007" y="3392488"/>
            <a:ext cx="5086692"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sz="1800" b="1" dirty="0">
                <a:solidFill>
                  <a:schemeClr val="bg1"/>
                </a:solidFill>
                <a:effectLst/>
                <a:latin typeface="Arial" panose="020B0604020202020204" pitchFamily="34" charset="0"/>
                <a:ea typeface="Calibri" panose="020F0502020204030204" pitchFamily="34" charset="0"/>
                <a:cs typeface="Helvetica Neue"/>
              </a:rPr>
              <a:t>a) Wann sind Sofort-Sachen zu </a:t>
            </a:r>
            <a:r>
              <a:rPr lang="de-DE" sz="1800" b="1" dirty="0" err="1">
                <a:solidFill>
                  <a:schemeClr val="bg1"/>
                </a:solidFill>
                <a:effectLst/>
                <a:latin typeface="Arial" panose="020B0604020202020204" pitchFamily="34" charset="0"/>
                <a:ea typeface="Calibri" panose="020F0502020204030204" pitchFamily="34" charset="0"/>
                <a:cs typeface="Helvetica Neue"/>
              </a:rPr>
              <a:t>ferigen</a:t>
            </a:r>
            <a:r>
              <a:rPr lang="de-DE" sz="1800" b="1" dirty="0">
                <a:solidFill>
                  <a:schemeClr val="bg1"/>
                </a:solidFill>
                <a:effectLst/>
                <a:latin typeface="Arial" panose="020B0604020202020204" pitchFamily="34" charset="0"/>
                <a:ea typeface="Calibri" panose="020F0502020204030204" pitchFamily="34" charset="0"/>
                <a:cs typeface="Helvetica Neue"/>
              </a:rPr>
              <a:t>?</a:t>
            </a:r>
            <a:endParaRPr lang="de-D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Gefaltete Ecke 14"/>
          <p:cNvSpPr/>
          <p:nvPr/>
        </p:nvSpPr>
        <p:spPr>
          <a:xfrm>
            <a:off x="5482453" y="4073630"/>
            <a:ext cx="4715776" cy="178863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am selben Tag</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sz="1800" b="1">
                <a:solidFill>
                  <a:schemeClr val="bg1"/>
                </a:solidFill>
                <a:effectLst/>
                <a:latin typeface="Arial" panose="020B0604020202020204" pitchFamily="34" charset="0"/>
                <a:ea typeface="Calibri" panose="020F0502020204030204" pitchFamily="34" charset="0"/>
                <a:cs typeface="Helvetica Neue"/>
              </a:rPr>
              <a:t>Die Schreibarbeiten sind in der Regel in der Reihenfolge des Eingangs zu erledigen. Aber es gibt dabei auch Ausnahmen. </a:t>
            </a:r>
            <a:endParaRPr lang="de-DE" sz="1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
        <p:nvSpPr>
          <p:cNvPr id="5" name="Abgerundetes Rechteck 4"/>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
        <p:nvSpPr>
          <p:cNvPr id="3" name="Abgerundetes Rechteck 1">
            <a:extLst>
              <a:ext uri="{FF2B5EF4-FFF2-40B4-BE49-F238E27FC236}">
                <a16:creationId xmlns:a16="http://schemas.microsoft.com/office/drawing/2014/main" id="{A629CD69-E841-F3CC-38D4-C843D602D19E}"/>
              </a:ext>
            </a:extLst>
          </p:cNvPr>
          <p:cNvSpPr/>
          <p:nvPr/>
        </p:nvSpPr>
        <p:spPr>
          <a:xfrm>
            <a:off x="693007" y="3392488"/>
            <a:ext cx="5086692"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sz="1800" b="1" dirty="0">
                <a:solidFill>
                  <a:schemeClr val="bg1"/>
                </a:solidFill>
                <a:effectLst/>
                <a:latin typeface="Arial" panose="020B0604020202020204" pitchFamily="34" charset="0"/>
                <a:ea typeface="Calibri" panose="020F0502020204030204" pitchFamily="34" charset="0"/>
                <a:cs typeface="Helvetica Neue"/>
              </a:rPr>
              <a:t>b) Wann sind Eilt-Sachen zu fertigen?</a:t>
            </a:r>
            <a:endParaRPr lang="de-D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Gefaltete Ecke 14"/>
          <p:cNvSpPr/>
          <p:nvPr/>
        </p:nvSpPr>
        <p:spPr>
          <a:xfrm>
            <a:off x="5482453" y="4073630"/>
            <a:ext cx="4715776" cy="178863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innerhalb von 3 Tagen</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34414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sz="1800" b="1">
                <a:solidFill>
                  <a:schemeClr val="bg1"/>
                </a:solidFill>
                <a:effectLst/>
                <a:latin typeface="Arial" panose="020B0604020202020204" pitchFamily="34" charset="0"/>
                <a:ea typeface="Calibri" panose="020F0502020204030204" pitchFamily="34" charset="0"/>
                <a:cs typeface="Helvetica Neue"/>
              </a:rPr>
              <a:t>Die Schreibarbeiten sind in der Regel in der Reihenfolge des Eingangs zu erledigen. Aber es gibt dabei auch Ausnahmen. </a:t>
            </a:r>
            <a:endParaRPr lang="de-DE" sz="1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
        <p:nvSpPr>
          <p:cNvPr id="5" name="Abgerundetes Rechteck 4"/>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
        <p:nvSpPr>
          <p:cNvPr id="3" name="Abgerundetes Rechteck 1">
            <a:extLst>
              <a:ext uri="{FF2B5EF4-FFF2-40B4-BE49-F238E27FC236}">
                <a16:creationId xmlns:a16="http://schemas.microsoft.com/office/drawing/2014/main" id="{A629CD69-E841-F3CC-38D4-C843D602D19E}"/>
              </a:ext>
            </a:extLst>
          </p:cNvPr>
          <p:cNvSpPr/>
          <p:nvPr/>
        </p:nvSpPr>
        <p:spPr>
          <a:xfrm>
            <a:off x="693006" y="3392488"/>
            <a:ext cx="6216751"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de-DE" b="1" dirty="0">
                <a:solidFill>
                  <a:schemeClr val="bg1"/>
                </a:solidFill>
                <a:latin typeface="Arial" panose="020B0604020202020204" pitchFamily="34" charset="0"/>
                <a:ea typeface="Calibri" panose="020F0502020204030204" pitchFamily="34" charset="0"/>
                <a:cs typeface="Helvetica Neue"/>
              </a:rPr>
              <a:t>c</a:t>
            </a:r>
            <a:r>
              <a:rPr lang="de-DE" sz="1800" b="1" dirty="0">
                <a:solidFill>
                  <a:schemeClr val="bg1"/>
                </a:solidFill>
                <a:effectLst/>
                <a:latin typeface="Arial" panose="020B0604020202020204" pitchFamily="34" charset="0"/>
                <a:ea typeface="Calibri" panose="020F0502020204030204" pitchFamily="34" charset="0"/>
                <a:cs typeface="Helvetica Neue"/>
              </a:rPr>
              <a:t>) Wann ist ein Schreibauftrag erledigungsreif?</a:t>
            </a:r>
            <a:endParaRPr lang="de-D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Gefaltete Ecke 14"/>
          <p:cNvSpPr/>
          <p:nvPr/>
        </p:nvSpPr>
        <p:spPr>
          <a:xfrm>
            <a:off x="5473827" y="4257408"/>
            <a:ext cx="5636996" cy="207700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Wenn die Verfügung des zuständigen Sachbearbeiters vorliegt.</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15580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5"/>
            <a:ext cx="7902497" cy="460485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t> </a:t>
            </a:r>
            <a:r>
              <a:rPr lang="de-DE" dirty="0"/>
              <a:t>Bei der Gestaltung der Schriftstücke sind die Schreib- und Gestaltungsregeln für die Textverarbeitung ___________________ zu berücksichtigen. Die vorgegebene Schriftart _________ dar nicht verändert werden. Die Schriftgröße sollte in der Regel __________________ ein. Sie kann verkleinert werden, z.B. durch die _______________________________________ wegfällt. Die Schriftgröße ________________ darf nicht unterschritten werden. </a:t>
            </a:r>
          </a:p>
          <a:p>
            <a:r>
              <a:rPr lang="de-DE" dirty="0"/>
              <a:t> </a:t>
            </a:r>
          </a:p>
          <a:p>
            <a:r>
              <a:rPr lang="de-DE" dirty="0"/>
              <a:t>Bei der Schriftguterstellung ist stets darauf zu achten, dass ______________________________________________________________________________________________________________________________________</a:t>
            </a:r>
            <a:br>
              <a:rPr lang="de-DE" dirty="0"/>
            </a:br>
            <a:r>
              <a:rPr lang="de-DE" dirty="0"/>
              <a:t>nicht allein auf einer Seite stehen. Es sei denn die Bearbeitung mit einem Fachverfahren ermöglicht keine entsprechende Korrektur.</a:t>
            </a: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a:t>
            </a:r>
          </a:p>
        </p:txBody>
      </p:sp>
      <p:sp>
        <p:nvSpPr>
          <p:cNvPr id="3" name="Rechteck 2">
            <a:extLst>
              <a:ext uri="{FF2B5EF4-FFF2-40B4-BE49-F238E27FC236}">
                <a16:creationId xmlns:a16="http://schemas.microsoft.com/office/drawing/2014/main" id="{4AE161DF-E20C-B8B1-6EDE-70065BF32D76}"/>
              </a:ext>
            </a:extLst>
          </p:cNvPr>
          <p:cNvSpPr/>
          <p:nvPr/>
        </p:nvSpPr>
        <p:spPr>
          <a:xfrm>
            <a:off x="5374079" y="2640757"/>
            <a:ext cx="1431985" cy="21545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DIN 5008</a:t>
            </a:r>
          </a:p>
        </p:txBody>
      </p:sp>
      <p:sp>
        <p:nvSpPr>
          <p:cNvPr id="7" name="Rechteck 6">
            <a:extLst>
              <a:ext uri="{FF2B5EF4-FFF2-40B4-BE49-F238E27FC236}">
                <a16:creationId xmlns:a16="http://schemas.microsoft.com/office/drawing/2014/main" id="{3BAAEB11-E712-B677-8E80-7951C31A83E5}"/>
              </a:ext>
            </a:extLst>
          </p:cNvPr>
          <p:cNvSpPr/>
          <p:nvPr/>
        </p:nvSpPr>
        <p:spPr>
          <a:xfrm>
            <a:off x="4711502" y="2936166"/>
            <a:ext cx="829122" cy="21545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i="1" dirty="0"/>
              <a:t>Arial</a:t>
            </a:r>
            <a:endParaRPr lang="de-DE" dirty="0"/>
          </a:p>
        </p:txBody>
      </p:sp>
      <p:sp>
        <p:nvSpPr>
          <p:cNvPr id="8" name="Rechteck 7">
            <a:extLst>
              <a:ext uri="{FF2B5EF4-FFF2-40B4-BE49-F238E27FC236}">
                <a16:creationId xmlns:a16="http://schemas.microsoft.com/office/drawing/2014/main" id="{5BF0546A-659B-A5CC-48A9-57E75A3E3F1D}"/>
              </a:ext>
            </a:extLst>
          </p:cNvPr>
          <p:cNvSpPr/>
          <p:nvPr/>
        </p:nvSpPr>
        <p:spPr>
          <a:xfrm>
            <a:off x="5727283" y="3177034"/>
            <a:ext cx="1202440" cy="21545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i="1" dirty="0"/>
              <a:t>11 Punkte</a:t>
            </a:r>
            <a:endParaRPr lang="de-DE" dirty="0"/>
          </a:p>
        </p:txBody>
      </p:sp>
      <p:sp>
        <p:nvSpPr>
          <p:cNvPr id="10" name="Rechteck 9">
            <a:extLst>
              <a:ext uri="{FF2B5EF4-FFF2-40B4-BE49-F238E27FC236}">
                <a16:creationId xmlns:a16="http://schemas.microsoft.com/office/drawing/2014/main" id="{78547CFF-1788-4B83-F1D3-5ADBB5CAF426}"/>
              </a:ext>
            </a:extLst>
          </p:cNvPr>
          <p:cNvSpPr/>
          <p:nvPr/>
        </p:nvSpPr>
        <p:spPr>
          <a:xfrm>
            <a:off x="4612010" y="3473899"/>
            <a:ext cx="4526485" cy="21545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i="1" dirty="0"/>
              <a:t>Notwendigkeit zur urkundlichen Verbindung</a:t>
            </a:r>
            <a:endParaRPr lang="de-DE" dirty="0"/>
          </a:p>
        </p:txBody>
      </p:sp>
      <p:sp>
        <p:nvSpPr>
          <p:cNvPr id="12" name="Rechteck 11">
            <a:extLst>
              <a:ext uri="{FF2B5EF4-FFF2-40B4-BE49-F238E27FC236}">
                <a16:creationId xmlns:a16="http://schemas.microsoft.com/office/drawing/2014/main" id="{1B0FFAAE-9EB5-8CC3-96F3-44489D9A6666}"/>
              </a:ext>
            </a:extLst>
          </p:cNvPr>
          <p:cNvSpPr/>
          <p:nvPr/>
        </p:nvSpPr>
        <p:spPr>
          <a:xfrm>
            <a:off x="5126063" y="3790904"/>
            <a:ext cx="1202440" cy="215454"/>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i="1" dirty="0"/>
              <a:t>10 Punkte</a:t>
            </a:r>
            <a:endParaRPr lang="de-DE" dirty="0"/>
          </a:p>
        </p:txBody>
      </p:sp>
      <p:sp>
        <p:nvSpPr>
          <p:cNvPr id="13" name="Rechteck 12">
            <a:extLst>
              <a:ext uri="{FF2B5EF4-FFF2-40B4-BE49-F238E27FC236}">
                <a16:creationId xmlns:a16="http://schemas.microsoft.com/office/drawing/2014/main" id="{FF5988C6-A45B-995F-2B2E-AD1969274342}"/>
              </a:ext>
            </a:extLst>
          </p:cNvPr>
          <p:cNvSpPr/>
          <p:nvPr/>
        </p:nvSpPr>
        <p:spPr>
          <a:xfrm>
            <a:off x="2437003" y="4849432"/>
            <a:ext cx="5620069" cy="215454"/>
          </a:xfrm>
          <a:prstGeom prst="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i="1"/>
              <a:t>Schluss-, Ausfertigungs- und Beglaubigungsformeln</a:t>
            </a:r>
            <a:endParaRPr lang="de-DE" dirty="0"/>
          </a:p>
        </p:txBody>
      </p:sp>
      <p:sp>
        <p:nvSpPr>
          <p:cNvPr id="14" name="Abgerundetes Rechteck 4">
            <a:extLst>
              <a:ext uri="{FF2B5EF4-FFF2-40B4-BE49-F238E27FC236}">
                <a16:creationId xmlns:a16="http://schemas.microsoft.com/office/drawing/2014/main" id="{7DD75238-8F07-7D15-84ED-8ACE4AD317DD}"/>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290852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10"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Urschrift</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6096000" y="3839279"/>
            <a:ext cx="4715776" cy="178863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b="1">
                <a:solidFill>
                  <a:schemeClr val="tx1"/>
                </a:solidFill>
                <a:latin typeface="MV Boli" panose="02000500030200090000" pitchFamily="2" charset="0"/>
                <a:cs typeface="MV Boli" panose="02000500030200090000" pitchFamily="2" charset="0"/>
              </a:rPr>
              <a:t>Original, genießt vollen Rechtsschein. Die Urschrift verbleibt bei den Akten </a:t>
            </a:r>
          </a:p>
        </p:txBody>
      </p:sp>
      <p:sp>
        <p:nvSpPr>
          <p:cNvPr id="3" name="Abgerundetes Rechteck 4">
            <a:extLst>
              <a:ext uri="{FF2B5EF4-FFF2-40B4-BE49-F238E27FC236}">
                <a16:creationId xmlns:a16="http://schemas.microsoft.com/office/drawing/2014/main" id="{884A53B9-6B82-F3D5-A69C-5E2C70D85A39}"/>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10915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Reinschrift</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5881029" y="3392489"/>
            <a:ext cx="5445453" cy="249935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b="1" dirty="0">
              <a:solidFill>
                <a:schemeClr val="tx1"/>
              </a:solidFill>
              <a:latin typeface="MV Boli" panose="02000500030200090000" pitchFamily="2" charset="0"/>
              <a:cs typeface="MV Boli" panose="02000500030200090000" pitchFamily="2" charset="0"/>
            </a:endParaRPr>
          </a:p>
          <a:p>
            <a:endParaRPr lang="de-DE" sz="2400" b="1" dirty="0">
              <a:solidFill>
                <a:schemeClr val="tx1"/>
              </a:solidFill>
              <a:latin typeface="MV Boli" panose="02000500030200090000" pitchFamily="2" charset="0"/>
              <a:cs typeface="MV Boli" panose="02000500030200090000" pitchFamily="2" charset="0"/>
            </a:endParaRPr>
          </a:p>
          <a:p>
            <a:r>
              <a:rPr lang="de-DE" sz="2400" b="1" dirty="0">
                <a:solidFill>
                  <a:schemeClr val="tx1"/>
                </a:solidFill>
                <a:latin typeface="MV Boli" panose="02000500030200090000" pitchFamily="2" charset="0"/>
                <a:cs typeface="MV Boli" panose="02000500030200090000" pitchFamily="2" charset="0"/>
              </a:rPr>
              <a:t>eine Reinschrift ist die endgültige leserliche Fassung der Urschrift. Sie kann eine Leseabschrift, eine einfache Abschrift, eine Ausfertigung oder eine beglaubigte Abschrift sein </a:t>
            </a:r>
          </a:p>
        </p:txBody>
      </p:sp>
      <p:sp>
        <p:nvSpPr>
          <p:cNvPr id="3" name="Abgerundetes Rechteck 4">
            <a:extLst>
              <a:ext uri="{FF2B5EF4-FFF2-40B4-BE49-F238E27FC236}">
                <a16:creationId xmlns:a16="http://schemas.microsoft.com/office/drawing/2014/main" id="{B69BBFEB-3F80-53DB-E28E-1B97CCFBD861}"/>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341796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Ausfertigung</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5754969" y="3489357"/>
            <a:ext cx="5972175" cy="306237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b="1" dirty="0">
              <a:solidFill>
                <a:schemeClr val="tx1"/>
              </a:solidFill>
              <a:latin typeface="MV Boli" panose="02000500030200090000" pitchFamily="2" charset="0"/>
              <a:cs typeface="MV Boli" panose="02000500030200090000" pitchFamily="2" charset="0"/>
            </a:endParaRPr>
          </a:p>
          <a:p>
            <a:endParaRPr lang="de-DE" sz="2400" b="1" dirty="0">
              <a:solidFill>
                <a:schemeClr val="tx1"/>
              </a:solidFill>
              <a:latin typeface="MV Boli" panose="02000500030200090000" pitchFamily="2" charset="0"/>
              <a:cs typeface="MV Boli" panose="02000500030200090000" pitchFamily="2" charset="0"/>
            </a:endParaRPr>
          </a:p>
          <a:p>
            <a:endParaRPr lang="de-DE" sz="2400" b="1" dirty="0">
              <a:solidFill>
                <a:schemeClr val="tx1"/>
              </a:solidFill>
              <a:latin typeface="MV Boli" panose="02000500030200090000" pitchFamily="2" charset="0"/>
              <a:cs typeface="MV Boli" panose="02000500030200090000" pitchFamily="2" charset="0"/>
            </a:endParaRPr>
          </a:p>
          <a:p>
            <a:r>
              <a:rPr lang="de-DE" sz="2400" b="1" dirty="0">
                <a:solidFill>
                  <a:schemeClr val="tx1"/>
                </a:solidFill>
                <a:latin typeface="MV Boli" panose="02000500030200090000" pitchFamily="2" charset="0"/>
                <a:cs typeface="MV Boli" panose="02000500030200090000" pitchFamily="2" charset="0"/>
              </a:rPr>
              <a:t>ist eine in gesetzlich bestimmter Form gefertigte Abschrift der Urschrift, die bei den Akten verbliebene Urschrift nach außen vertritt. Die Ausfertigung ist die wortgetreue Wiedergabe einer Urschrift, sie bietet die Gewähr der Übereinstimmung mit den bei den Akten verbleibenden Urschrift</a:t>
            </a:r>
          </a:p>
          <a:p>
            <a:endParaRPr lang="de-DE" sz="2400" b="1" dirty="0">
              <a:solidFill>
                <a:schemeClr val="tx1"/>
              </a:solidFill>
              <a:latin typeface="MV Boli" panose="02000500030200090000" pitchFamily="2" charset="0"/>
              <a:cs typeface="MV Boli" panose="02000500030200090000" pitchFamily="2" charset="0"/>
            </a:endParaRPr>
          </a:p>
        </p:txBody>
      </p:sp>
      <p:sp>
        <p:nvSpPr>
          <p:cNvPr id="3" name="Abgerundetes Rechteck 4">
            <a:extLst>
              <a:ext uri="{FF2B5EF4-FFF2-40B4-BE49-F238E27FC236}">
                <a16:creationId xmlns:a16="http://schemas.microsoft.com/office/drawing/2014/main" id="{0E74A611-178C-93D0-D293-BC860ED87560}"/>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310105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Beglaubigte Abschrift</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5754969" y="3489358"/>
            <a:ext cx="5972175" cy="217819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b="1" dirty="0">
              <a:solidFill>
                <a:schemeClr val="tx1"/>
              </a:solidFill>
              <a:latin typeface="MV Boli" panose="02000500030200090000" pitchFamily="2" charset="0"/>
              <a:cs typeface="MV Boli" panose="02000500030200090000" pitchFamily="2" charset="0"/>
            </a:endParaRPr>
          </a:p>
          <a:p>
            <a:endParaRPr lang="de-DE" sz="2400" b="1" dirty="0">
              <a:solidFill>
                <a:schemeClr val="tx1"/>
              </a:solidFill>
              <a:latin typeface="MV Boli" panose="02000500030200090000" pitchFamily="2" charset="0"/>
              <a:cs typeface="MV Boli" panose="02000500030200090000" pitchFamily="2" charset="0"/>
            </a:endParaRPr>
          </a:p>
          <a:p>
            <a:r>
              <a:rPr lang="de-DE" sz="2400" b="1" dirty="0">
                <a:solidFill>
                  <a:schemeClr val="tx1"/>
                </a:solidFill>
                <a:latin typeface="MV Boli" panose="02000500030200090000" pitchFamily="2" charset="0"/>
                <a:cs typeface="MV Boli" panose="02000500030200090000" pitchFamily="2" charset="0"/>
              </a:rPr>
              <a:t>besteht in einer Kopie des Originals, deren Übereinstimmung mit der Urschrift durch einen Beglaubigungsvermerk bestätigt wird </a:t>
            </a:r>
          </a:p>
          <a:p>
            <a:endParaRPr lang="de-DE" sz="2400" b="1" dirty="0">
              <a:solidFill>
                <a:schemeClr val="tx1"/>
              </a:solidFill>
              <a:latin typeface="MV Boli" panose="02000500030200090000" pitchFamily="2" charset="0"/>
              <a:cs typeface="MV Boli" panose="02000500030200090000" pitchFamily="2" charset="0"/>
            </a:endParaRPr>
          </a:p>
          <a:p>
            <a:endParaRPr lang="de-DE" sz="2400" b="1" dirty="0">
              <a:solidFill>
                <a:schemeClr val="tx1"/>
              </a:solidFill>
              <a:latin typeface="MV Boli" panose="02000500030200090000" pitchFamily="2" charset="0"/>
              <a:cs typeface="MV Boli" panose="02000500030200090000" pitchFamily="2" charset="0"/>
            </a:endParaRPr>
          </a:p>
        </p:txBody>
      </p:sp>
      <p:sp>
        <p:nvSpPr>
          <p:cNvPr id="3" name="Abgerundetes Rechteck 4">
            <a:extLst>
              <a:ext uri="{FF2B5EF4-FFF2-40B4-BE49-F238E27FC236}">
                <a16:creationId xmlns:a16="http://schemas.microsoft.com/office/drawing/2014/main" id="{0E74A611-178C-93D0-D293-BC860ED87560}"/>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191778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Abschrift</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5754969" y="3489358"/>
            <a:ext cx="5972175" cy="217819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latin typeface="MV Boli" panose="02000500030200090000" pitchFamily="2" charset="0"/>
                <a:cs typeface="MV Boli" panose="02000500030200090000" pitchFamily="2" charset="0"/>
              </a:rPr>
              <a:t>ist die Kopie eines Originals, Überschrift Abschrift und ist nicht gesiegelt oder Unterschrieben </a:t>
            </a:r>
          </a:p>
        </p:txBody>
      </p:sp>
      <p:sp>
        <p:nvSpPr>
          <p:cNvPr id="3" name="Abgerundetes Rechteck 4">
            <a:extLst>
              <a:ext uri="{FF2B5EF4-FFF2-40B4-BE49-F238E27FC236}">
                <a16:creationId xmlns:a16="http://schemas.microsoft.com/office/drawing/2014/main" id="{0E74A611-178C-93D0-D293-BC860ED87560}"/>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276188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Ü008</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3548314" cy="88939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0"/>
              </a:spcAft>
              <a:tabLst>
                <a:tab pos="607060" algn="l"/>
              </a:tabLst>
            </a:pPr>
            <a:r>
              <a:rPr lang="de-DE" sz="2400" b="1" dirty="0" err="1">
                <a:latin typeface="Arial" panose="020B0604020202020204" pitchFamily="34" charset="0"/>
                <a:ea typeface="Calibri" panose="020F0502020204030204" pitchFamily="34" charset="0"/>
                <a:cs typeface="Times New Roman" panose="02020603050405020304" pitchFamily="18" charset="0"/>
              </a:rPr>
              <a:t>Begiffsbestimmung</a:t>
            </a:r>
            <a:r>
              <a:rPr lang="de-DE" sz="2400" b="1" dirty="0">
                <a:latin typeface="Arial" panose="020B0604020202020204" pitchFamily="34" charset="0"/>
                <a:ea typeface="Calibri" panose="020F0502020204030204" pitchFamily="34" charset="0"/>
                <a:cs typeface="Times New Roman" panose="02020603050405020304" pitchFamily="18" charset="0"/>
              </a:rPr>
              <a:t>:</a:t>
            </a:r>
            <a:endParaRPr lang="de-DE"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Gefaltete Ecke 14"/>
          <p:cNvSpPr/>
          <p:nvPr/>
        </p:nvSpPr>
        <p:spPr>
          <a:xfrm>
            <a:off x="755875" y="3392488"/>
            <a:ext cx="4715776" cy="178863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Vollstreckbare Ausfertigung</a:t>
            </a:r>
          </a:p>
          <a:p>
            <a:pPr algn="ctr"/>
            <a:endParaRPr lang="de-DE" sz="3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0" name="Gefaltete Ecke 9"/>
          <p:cNvSpPr/>
          <p:nvPr/>
        </p:nvSpPr>
        <p:spPr>
          <a:xfrm>
            <a:off x="5754969" y="3489358"/>
            <a:ext cx="5972175" cy="217819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solidFill>
                  <a:schemeClr val="tx1"/>
                </a:solidFill>
                <a:latin typeface="MV Boli" panose="02000500030200090000" pitchFamily="2" charset="0"/>
                <a:cs typeface="MV Boli" panose="02000500030200090000" pitchFamily="2" charset="0"/>
              </a:rPr>
              <a:t>dient zur Vollstreckung eines Titels, ist eine mit der Vollstreckungsklausel versehene Ausfertigung </a:t>
            </a:r>
          </a:p>
        </p:txBody>
      </p:sp>
      <p:sp>
        <p:nvSpPr>
          <p:cNvPr id="3" name="Abgerundetes Rechteck 4">
            <a:extLst>
              <a:ext uri="{FF2B5EF4-FFF2-40B4-BE49-F238E27FC236}">
                <a16:creationId xmlns:a16="http://schemas.microsoft.com/office/drawing/2014/main" id="{0E74A611-178C-93D0-D293-BC860ED87560}"/>
              </a:ext>
            </a:extLst>
          </p:cNvPr>
          <p:cNvSpPr/>
          <p:nvPr/>
        </p:nvSpPr>
        <p:spPr>
          <a:xfrm>
            <a:off x="7399416" y="523588"/>
            <a:ext cx="2676237" cy="5432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Schreibwerk</a:t>
            </a:r>
            <a:endParaRPr lang="de-DE" sz="2400" dirty="0"/>
          </a:p>
        </p:txBody>
      </p:sp>
    </p:spTree>
    <p:extLst>
      <p:ext uri="{BB962C8B-B14F-4D97-AF65-F5344CB8AC3E}">
        <p14:creationId xmlns:p14="http://schemas.microsoft.com/office/powerpoint/2010/main" val="4039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454</Words>
  <Application>Microsoft Office PowerPoint</Application>
  <PresentationFormat>Breitbild</PresentationFormat>
  <Paragraphs>131</Paragraphs>
  <Slides>10</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Arial</vt:lpstr>
      <vt:lpstr>Calibri</vt:lpstr>
      <vt:lpstr>Calibri Light</vt:lpstr>
      <vt:lpstr>MV Boli</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18</cp:revision>
  <dcterms:created xsi:type="dcterms:W3CDTF">2023-07-31T12:47:08Z</dcterms:created>
  <dcterms:modified xsi:type="dcterms:W3CDTF">2026-09-24T11:39:29Z</dcterms:modified>
</cp:coreProperties>
</file>