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64" r:id="rId4"/>
    <p:sldId id="258" r:id="rId5"/>
    <p:sldId id="259" r:id="rId6"/>
    <p:sldId id="261" r:id="rId7"/>
    <p:sldId id="260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BD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84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64207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247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907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1792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180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83597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1203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9091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35564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9434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05.08.2026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8970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5EE64-A140-4CAC-8C08-656773EC9877}" type="datetimeFigureOut">
              <a:rPr lang="de-DE" smtClean="0"/>
              <a:t>05.08.2026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4613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F2C3354B-4928-C90A-670F-74B2FFD59CDA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03C275B-9A88-9BCE-D7D3-3A228F233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0"/>
            <a:ext cx="9376611" cy="6858000"/>
          </a:xfrm>
          <a:prstGeom prst="rect">
            <a:avLst/>
          </a:prstGeom>
        </p:spPr>
      </p:pic>
      <p:sp>
        <p:nvSpPr>
          <p:cNvPr id="5" name="Flussdiagramm: Verbinder 4">
            <a:extLst>
              <a:ext uri="{FF2B5EF4-FFF2-40B4-BE49-F238E27FC236}">
                <a16:creationId xmlns:a16="http://schemas.microsoft.com/office/drawing/2014/main" id="{94578771-4479-25CE-E9FD-C8A3888296D6}"/>
              </a:ext>
            </a:extLst>
          </p:cNvPr>
          <p:cNvSpPr/>
          <p:nvPr/>
        </p:nvSpPr>
        <p:spPr>
          <a:xfrm>
            <a:off x="6880543" y="774915"/>
            <a:ext cx="991891" cy="976393"/>
          </a:xfrm>
          <a:prstGeom prst="flowChartConnector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5400" b="1" dirty="0">
                <a:solidFill>
                  <a:schemeClr val="bg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6883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3BEF5A6D-DCD8-430B-BD87-B43072B51BC3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8B5F7441-BD7E-62ED-9362-E64BF2496E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873" y="0"/>
            <a:ext cx="9832405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674209" y="803778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07000"/>
                </a:lnSpc>
                <a:spcAft>
                  <a:spcPts val="800"/>
                </a:spcAft>
              </a:pPr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Definieren Sie den Begriff Kindschaftssachen im allgemeinen.</a:t>
              </a:r>
              <a:endParaRPr lang="de-DE" sz="2400" dirty="0">
                <a:solidFill>
                  <a:schemeClr val="accent6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1.</a:t>
              </a:r>
            </a:p>
          </p:txBody>
        </p:sp>
      </p:grpSp>
      <p:sp>
        <p:nvSpPr>
          <p:cNvPr id="11" name="Gefaltete Ecke 10"/>
          <p:cNvSpPr/>
          <p:nvPr/>
        </p:nvSpPr>
        <p:spPr>
          <a:xfrm rot="21260758">
            <a:off x="1722019" y="2776027"/>
            <a:ext cx="2586498" cy="2615944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Verfahren die die Verantwortung oder die Vertretung  </a:t>
            </a:r>
          </a:p>
          <a:p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des minderjähren betreffen.  	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5" name="Gefaltete Ecke 10">
            <a:extLst>
              <a:ext uri="{FF2B5EF4-FFF2-40B4-BE49-F238E27FC236}">
                <a16:creationId xmlns:a16="http://schemas.microsoft.com/office/drawing/2014/main" id="{8A7F1A20-9C12-FEB0-93BE-5F1A4CD438A6}"/>
              </a:ext>
            </a:extLst>
          </p:cNvPr>
          <p:cNvSpPr/>
          <p:nvPr/>
        </p:nvSpPr>
        <p:spPr>
          <a:xfrm rot="380198">
            <a:off x="4789873" y="3683419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für die Person,</a:t>
            </a:r>
          </a:p>
        </p:txBody>
      </p:sp>
      <p:sp>
        <p:nvSpPr>
          <p:cNvPr id="7" name="Gefaltete Ecke 10">
            <a:extLst>
              <a:ext uri="{FF2B5EF4-FFF2-40B4-BE49-F238E27FC236}">
                <a16:creationId xmlns:a16="http://schemas.microsoft.com/office/drawing/2014/main" id="{E0A5AA85-9A0E-E807-EEAC-E6CFD931BA6A}"/>
              </a:ext>
            </a:extLst>
          </p:cNvPr>
          <p:cNvSpPr/>
          <p:nvPr/>
        </p:nvSpPr>
        <p:spPr>
          <a:xfrm>
            <a:off x="6783542" y="3573158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das Vermögen</a:t>
            </a:r>
          </a:p>
        </p:txBody>
      </p:sp>
      <p:sp>
        <p:nvSpPr>
          <p:cNvPr id="8" name="Gefaltete Ecke 10">
            <a:extLst>
              <a:ext uri="{FF2B5EF4-FFF2-40B4-BE49-F238E27FC236}">
                <a16:creationId xmlns:a16="http://schemas.microsoft.com/office/drawing/2014/main" id="{F2AB0537-03EF-A07E-85B5-EA1C700988C2}"/>
              </a:ext>
            </a:extLst>
          </p:cNvPr>
          <p:cNvSpPr/>
          <p:nvPr/>
        </p:nvSpPr>
        <p:spPr>
          <a:xfrm rot="21391207">
            <a:off x="9011024" y="3448403"/>
            <a:ext cx="2105996" cy="195060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Unter-bringung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A0A18C05-4D8E-9676-6E5D-8861F6108540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1663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35EEC125-B5D2-14B0-E883-C4E43A96C66F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AA829E7-B3CA-136F-0FED-C61E6E2B0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873" y="0"/>
            <a:ext cx="9832405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669166" y="820113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In welchen Kindschaftssachen kann ein Hauptverfahren, sowie die einstweilige Anordnung durchgeführt werden? 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2.</a:t>
              </a:r>
            </a:p>
          </p:txBody>
        </p:sp>
      </p:grpSp>
      <p:sp>
        <p:nvSpPr>
          <p:cNvPr id="11" name="Gefaltete Ecke 10"/>
          <p:cNvSpPr/>
          <p:nvPr/>
        </p:nvSpPr>
        <p:spPr>
          <a:xfrm rot="21260758">
            <a:off x="1554760" y="2852402"/>
            <a:ext cx="2105996" cy="1950603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Elterliche Sorge</a:t>
            </a:r>
          </a:p>
        </p:txBody>
      </p:sp>
      <p:sp>
        <p:nvSpPr>
          <p:cNvPr id="5" name="Gefaltete Ecke 10">
            <a:extLst>
              <a:ext uri="{FF2B5EF4-FFF2-40B4-BE49-F238E27FC236}">
                <a16:creationId xmlns:a16="http://schemas.microsoft.com/office/drawing/2014/main" id="{8A7F1A20-9C12-FEB0-93BE-5F1A4CD438A6}"/>
              </a:ext>
            </a:extLst>
          </p:cNvPr>
          <p:cNvSpPr/>
          <p:nvPr/>
        </p:nvSpPr>
        <p:spPr>
          <a:xfrm rot="380198">
            <a:off x="3934486" y="2453699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Umgang</a:t>
            </a:r>
          </a:p>
        </p:txBody>
      </p:sp>
      <p:sp>
        <p:nvSpPr>
          <p:cNvPr id="7" name="Gefaltete Ecke 10">
            <a:extLst>
              <a:ext uri="{FF2B5EF4-FFF2-40B4-BE49-F238E27FC236}">
                <a16:creationId xmlns:a16="http://schemas.microsoft.com/office/drawing/2014/main" id="{E0A5AA85-9A0E-E807-EEAC-E6CFD931BA6A}"/>
              </a:ext>
            </a:extLst>
          </p:cNvPr>
          <p:cNvSpPr/>
          <p:nvPr/>
        </p:nvSpPr>
        <p:spPr>
          <a:xfrm>
            <a:off x="6096000" y="3289132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Kindes-</a:t>
            </a:r>
          </a:p>
          <a:p>
            <a:pPr algn="ctr"/>
            <a:r>
              <a:rPr lang="de-DE" sz="24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herausgabe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8" name="Gefaltete Ecke 10">
            <a:extLst>
              <a:ext uri="{FF2B5EF4-FFF2-40B4-BE49-F238E27FC236}">
                <a16:creationId xmlns:a16="http://schemas.microsoft.com/office/drawing/2014/main" id="{F2AB0537-03EF-A07E-85B5-EA1C700988C2}"/>
              </a:ext>
            </a:extLst>
          </p:cNvPr>
          <p:cNvSpPr/>
          <p:nvPr/>
        </p:nvSpPr>
        <p:spPr>
          <a:xfrm rot="21391207">
            <a:off x="8364623" y="2782854"/>
            <a:ext cx="2105996" cy="195060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Unter-bringung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192A612D-CF7D-6BC7-77C7-10E795F3794A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5007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05B07893-D46A-7ECC-5620-0AC02F8E9105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D36C215-0029-55D0-50F3-A13AA41D1F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873" y="0"/>
            <a:ext cx="9832405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772731" y="799802"/>
            <a:ext cx="8853668" cy="1398538"/>
            <a:chOff x="871538" y="1405759"/>
            <a:chExt cx="8853668" cy="1398538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4"/>
              <a:ext cx="8003562" cy="1199763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Wer ist funktionell in Kindschaftssachen zuständig?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3.</a:t>
              </a:r>
            </a:p>
          </p:txBody>
        </p:sp>
      </p:grpSp>
      <p:sp>
        <p:nvSpPr>
          <p:cNvPr id="14" name="Gefaltete Ecke 13"/>
          <p:cNvSpPr/>
          <p:nvPr/>
        </p:nvSpPr>
        <p:spPr>
          <a:xfrm>
            <a:off x="3475758" y="2928579"/>
            <a:ext cx="2094532" cy="1906892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Richter</a:t>
            </a:r>
          </a:p>
        </p:txBody>
      </p:sp>
      <p:sp>
        <p:nvSpPr>
          <p:cNvPr id="5" name="Gefaltete Ecke 13">
            <a:extLst>
              <a:ext uri="{FF2B5EF4-FFF2-40B4-BE49-F238E27FC236}">
                <a16:creationId xmlns:a16="http://schemas.microsoft.com/office/drawing/2014/main" id="{7B572F3C-25F5-C8E7-5E74-7561A955C76D}"/>
              </a:ext>
            </a:extLst>
          </p:cNvPr>
          <p:cNvSpPr/>
          <p:nvPr/>
        </p:nvSpPr>
        <p:spPr>
          <a:xfrm rot="21074486">
            <a:off x="6643930" y="3345266"/>
            <a:ext cx="2094532" cy="1906892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Rechts-</a:t>
            </a:r>
          </a:p>
          <a:p>
            <a:pPr algn="ctr"/>
            <a:r>
              <a:rPr lang="de-DE" sz="24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pfleger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C17C731-F378-2D17-4EE6-0DBB197FC8F2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4784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3E4D3587-9172-590F-15DF-5CF94EEDB665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FCCAF00-7D69-9FFC-3112-B9D221902E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873" y="0"/>
            <a:ext cx="9832405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669166" y="772023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Welche Besonderheit besteht beim Jugendamt in Kindschaftssachen? Nennen Sie eine Ausnahme.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4.</a:t>
              </a:r>
            </a:p>
          </p:txBody>
        </p:sp>
      </p:grpSp>
      <p:sp>
        <p:nvSpPr>
          <p:cNvPr id="25" name="Gefaltete Ecke 24"/>
          <p:cNvSpPr/>
          <p:nvPr/>
        </p:nvSpPr>
        <p:spPr>
          <a:xfrm rot="339229">
            <a:off x="3271704" y="2712903"/>
            <a:ext cx="2379332" cy="2249167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Das JA ist immer zu beteiligen</a:t>
            </a:r>
          </a:p>
        </p:txBody>
      </p:sp>
      <p:sp>
        <p:nvSpPr>
          <p:cNvPr id="29" name="Gefaltete Ecke 28"/>
          <p:cNvSpPr/>
          <p:nvPr/>
        </p:nvSpPr>
        <p:spPr>
          <a:xfrm>
            <a:off x="6521053" y="3281092"/>
            <a:ext cx="2589340" cy="2301690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u="sng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Ausnahme:</a:t>
            </a:r>
          </a:p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Antrag auf gemeinsame elterliche Sorge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EC99A9C9-064D-668A-0DF6-E06C0B2A45A8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2978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6EE2B290-11B5-7AB8-0F4D-CA879503D706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20BDE48-50A2-4EFD-C75F-EE0E96067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873" y="0"/>
            <a:ext cx="9832405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573227" y="756839"/>
            <a:ext cx="9045546" cy="1758064"/>
            <a:chOff x="871538" y="1405759"/>
            <a:chExt cx="9045546" cy="1758064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195440" cy="155928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Wann hat das Gericht einen VB für das minderjährige Kind zu bestellen? Nennen Sie die gesetzliche Bestimmung.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5.</a:t>
              </a:r>
            </a:p>
          </p:txBody>
        </p:sp>
      </p:grpSp>
      <p:sp>
        <p:nvSpPr>
          <p:cNvPr id="25" name="Gefaltete Ecke 24"/>
          <p:cNvSpPr/>
          <p:nvPr/>
        </p:nvSpPr>
        <p:spPr>
          <a:xfrm rot="21399046">
            <a:off x="2859381" y="2873628"/>
            <a:ext cx="3850878" cy="340541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Das Gericht hat dem minderjährigen Kind in Kindschaftssachen einen geeigneten VB zu bestellen, soweit das zur Wahrung seiner Interessen erforderlich ist. </a:t>
            </a:r>
          </a:p>
        </p:txBody>
      </p:sp>
      <p:sp>
        <p:nvSpPr>
          <p:cNvPr id="12" name="Gefaltete Ecke 11"/>
          <p:cNvSpPr/>
          <p:nvPr/>
        </p:nvSpPr>
        <p:spPr>
          <a:xfrm>
            <a:off x="7407180" y="2902361"/>
            <a:ext cx="2258130" cy="2171737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158 </a:t>
            </a:r>
            <a:r>
              <a:rPr lang="de-DE" sz="24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FamFG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ABC79903-EA3D-E3AD-2AE8-AD501C8C5C35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2348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C7E387CE-00CB-B8C0-52EB-4644083F6F49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EC01F82-1392-E5D3-F6BD-550B0FBA4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873" y="0"/>
            <a:ext cx="9832405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669166" y="754490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Welches Gericht ist in Adoptionssachen örtlich zuständig?</a:t>
              </a:r>
            </a:p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Nennen Sie die gesetzliche Bestimmung.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6.</a:t>
              </a:r>
            </a:p>
          </p:txBody>
        </p:sp>
      </p:grpSp>
      <p:sp>
        <p:nvSpPr>
          <p:cNvPr id="11" name="Gefaltete Ecke 10"/>
          <p:cNvSpPr/>
          <p:nvPr/>
        </p:nvSpPr>
        <p:spPr>
          <a:xfrm rot="21441408">
            <a:off x="3566576" y="2607373"/>
            <a:ext cx="2285086" cy="2210772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Bezirk der 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Annehmenden</a:t>
            </a:r>
          </a:p>
        </p:txBody>
      </p:sp>
      <p:sp>
        <p:nvSpPr>
          <p:cNvPr id="12" name="Gefaltete Ecke 11"/>
          <p:cNvSpPr/>
          <p:nvPr/>
        </p:nvSpPr>
        <p:spPr>
          <a:xfrm rot="248466">
            <a:off x="6991630" y="2893953"/>
            <a:ext cx="2189503" cy="208664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187 I  </a:t>
            </a:r>
            <a:r>
              <a:rPr lang="de-DE" sz="24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FamFG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2B5B86A5-2D39-163E-AC6A-92BE25258D86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7182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D550B449-18CA-36D9-4C47-91FA9563818D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F8B69FA-4C8D-00AA-E0A2-C3FB33923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871" y="0"/>
            <a:ext cx="9832405" cy="6858000"/>
          </a:xfrm>
          <a:prstGeom prst="rect">
            <a:avLst/>
          </a:prstGeom>
        </p:spPr>
      </p:pic>
      <p:sp>
        <p:nvSpPr>
          <p:cNvPr id="15" name="Gefaltete Ecke 14"/>
          <p:cNvSpPr/>
          <p:nvPr/>
        </p:nvSpPr>
        <p:spPr>
          <a:xfrm>
            <a:off x="3312742" y="2547400"/>
            <a:ext cx="6107638" cy="3626558"/>
          </a:xfrm>
          <a:prstGeom prst="foldedCorner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2400" b="1" dirty="0">
              <a:solidFill>
                <a:schemeClr val="tx1"/>
              </a:solidFill>
            </a:endParaRPr>
          </a:p>
          <a:p>
            <a:r>
              <a:rPr lang="de-DE" sz="2400" b="1" dirty="0">
                <a:solidFill>
                  <a:schemeClr val="tx1"/>
                </a:solidFill>
              </a:rPr>
              <a:t>Rechtskraftvermerk:</a:t>
            </a:r>
          </a:p>
          <a:p>
            <a:r>
              <a:rPr lang="de-DE" sz="2400" b="1" dirty="0">
                <a:solidFill>
                  <a:schemeClr val="tx1"/>
                </a:solidFill>
              </a:rPr>
              <a:t>Der Beschluss ist rechtskräftig bezüglich</a:t>
            </a:r>
            <a:endParaRPr lang="de-DE" sz="2400" dirty="0">
              <a:solidFill>
                <a:schemeClr val="tx1"/>
              </a:solidFill>
            </a:endParaRPr>
          </a:p>
          <a:p>
            <a:r>
              <a:rPr lang="de-DE" sz="2400" b="1" dirty="0">
                <a:solidFill>
                  <a:schemeClr val="tx1"/>
                </a:solidFill>
              </a:rPr>
              <a:t>Ziffer 1 seit _____________________</a:t>
            </a:r>
            <a:endParaRPr lang="de-DE" sz="2400" dirty="0">
              <a:solidFill>
                <a:schemeClr val="tx1"/>
              </a:solidFill>
            </a:endParaRPr>
          </a:p>
          <a:p>
            <a:r>
              <a:rPr lang="de-DE" sz="2400" b="1" dirty="0">
                <a:solidFill>
                  <a:schemeClr val="tx1"/>
                </a:solidFill>
              </a:rPr>
              <a:t>Ziffer 2 seit _____________________</a:t>
            </a:r>
            <a:endParaRPr lang="de-DE" sz="2400" dirty="0">
              <a:solidFill>
                <a:schemeClr val="tx1"/>
              </a:solidFill>
            </a:endParaRPr>
          </a:p>
          <a:p>
            <a:r>
              <a:rPr lang="de-DE" sz="2400" b="1" dirty="0">
                <a:solidFill>
                  <a:schemeClr val="tx1"/>
                </a:solidFill>
              </a:rPr>
              <a:t>Amtsgericht ____________________</a:t>
            </a:r>
            <a:endParaRPr lang="de-DE" sz="2400" dirty="0">
              <a:solidFill>
                <a:schemeClr val="tx1"/>
              </a:solidFill>
            </a:endParaRPr>
          </a:p>
          <a:p>
            <a:r>
              <a:rPr lang="de-DE" sz="2400" b="1" dirty="0">
                <a:solidFill>
                  <a:schemeClr val="tx1"/>
                </a:solidFill>
              </a:rPr>
              <a:t>Berlin, den ____________________</a:t>
            </a:r>
            <a:endParaRPr lang="de-DE" sz="2400" dirty="0">
              <a:solidFill>
                <a:schemeClr val="tx1"/>
              </a:solidFill>
            </a:endParaRPr>
          </a:p>
          <a:p>
            <a:r>
              <a:rPr lang="de-DE" sz="2400" b="1" dirty="0">
                <a:solidFill>
                  <a:schemeClr val="tx1"/>
                </a:solidFill>
              </a:rPr>
              <a:t>Name, Dienstbezeichnung</a:t>
            </a:r>
            <a:endParaRPr lang="de-DE" sz="2400" dirty="0">
              <a:solidFill>
                <a:schemeClr val="tx1"/>
              </a:solidFill>
            </a:endParaRPr>
          </a:p>
          <a:p>
            <a:r>
              <a:rPr lang="de-DE" sz="2400" b="1" dirty="0">
                <a:solidFill>
                  <a:schemeClr val="tx1"/>
                </a:solidFill>
              </a:rPr>
              <a:t>Urkundsbeamter der Geschäftsstelle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32BB61BE-2ACC-6419-229D-1C75DB239228}"/>
              </a:ext>
            </a:extLst>
          </p:cNvPr>
          <p:cNvGrpSpPr/>
          <p:nvPr/>
        </p:nvGrpSpPr>
        <p:grpSpPr>
          <a:xfrm>
            <a:off x="1472339" y="725084"/>
            <a:ext cx="9450455" cy="1444539"/>
            <a:chOff x="435769" y="725084"/>
            <a:chExt cx="10487025" cy="1444539"/>
          </a:xfrm>
          <a:solidFill>
            <a:schemeClr val="accent6">
              <a:lumMod val="50000"/>
            </a:schemeClr>
          </a:solidFill>
        </p:grpSpPr>
        <p:grpSp>
          <p:nvGrpSpPr>
            <p:cNvPr id="6" name="Gruppieren 5"/>
            <p:cNvGrpSpPr/>
            <p:nvPr/>
          </p:nvGrpSpPr>
          <p:grpSpPr>
            <a:xfrm>
              <a:off x="435769" y="725084"/>
              <a:ext cx="10487025" cy="1444539"/>
              <a:chOff x="871538" y="1405759"/>
              <a:chExt cx="8853668" cy="1444539"/>
            </a:xfrm>
            <a:grpFill/>
          </p:grpSpPr>
          <p:sp>
            <p:nvSpPr>
              <p:cNvPr id="4" name="Abgerundetes Rechteck 3"/>
              <p:cNvSpPr/>
              <p:nvPr/>
            </p:nvSpPr>
            <p:spPr>
              <a:xfrm>
                <a:off x="1721644" y="1604536"/>
                <a:ext cx="8003562" cy="124576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de-DE" sz="2400" b="1" dirty="0"/>
              </a:p>
            </p:txBody>
          </p:sp>
          <p:sp>
            <p:nvSpPr>
              <p:cNvPr id="3" name="Ellipse 2"/>
              <p:cNvSpPr/>
              <p:nvPr/>
            </p:nvSpPr>
            <p:spPr>
              <a:xfrm>
                <a:off x="871538" y="1405759"/>
                <a:ext cx="914400" cy="914400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3600" dirty="0"/>
                  <a:t>7.</a:t>
                </a:r>
              </a:p>
            </p:txBody>
          </p:sp>
        </p:grp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0169CB0A-268B-4678-2D9A-669B6487FF9B}"/>
                </a:ext>
              </a:extLst>
            </p:cNvPr>
            <p:cNvSpPr txBox="1"/>
            <p:nvPr/>
          </p:nvSpPr>
          <p:spPr>
            <a:xfrm>
              <a:off x="2237264" y="946577"/>
              <a:ext cx="7018324" cy="120032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Wie muss der Rechtskraftvermerk lauten, wenn sie für mehrere Teile des  Beschlusses die Rechtskraft erteilen müssen?</a:t>
              </a:r>
              <a:endParaRPr lang="de-DE" sz="24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2" name="Rechteck 1">
            <a:extLst>
              <a:ext uri="{FF2B5EF4-FFF2-40B4-BE49-F238E27FC236}">
                <a16:creationId xmlns:a16="http://schemas.microsoft.com/office/drawing/2014/main" id="{D3DF48FD-5569-F63B-8C3F-FC2C75A572EE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6359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281</Words>
  <Application>Microsoft Office PowerPoint</Application>
  <PresentationFormat>Breitbild</PresentationFormat>
  <Paragraphs>66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41</cp:revision>
  <dcterms:created xsi:type="dcterms:W3CDTF">2023-07-04T15:45:21Z</dcterms:created>
  <dcterms:modified xsi:type="dcterms:W3CDTF">2026-08-05T07:09:59Z</dcterms:modified>
</cp:coreProperties>
</file>