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00" r:id="rId2"/>
    <p:sldId id="301" r:id="rId3"/>
    <p:sldId id="302" r:id="rId4"/>
    <p:sldId id="303" r:id="rId5"/>
    <p:sldId id="304" r:id="rId6"/>
    <p:sldId id="305" r:id="rId7"/>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8" d="100"/>
          <a:sy n="58" d="100"/>
        </p:scale>
        <p:origin x="97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A1AA0845-FE5B-4621-BDE5-E8DC54FF6B4B}" type="datetimeFigureOut">
              <a:rPr lang="de-DE" smtClean="0"/>
              <a:t>31.08.2026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23310469-9976-4CC7-A0DE-06370E771A38}" type="slidenum">
              <a:rPr lang="de-DE" smtClean="0"/>
              <a:t>‹Nr.›</a:t>
            </a:fld>
            <a:endParaRPr lang="de-DE"/>
          </a:p>
        </p:txBody>
      </p:sp>
    </p:spTree>
    <p:extLst>
      <p:ext uri="{BB962C8B-B14F-4D97-AF65-F5344CB8AC3E}">
        <p14:creationId xmlns:p14="http://schemas.microsoft.com/office/powerpoint/2010/main" val="11187854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A1AA0845-FE5B-4621-BDE5-E8DC54FF6B4B}" type="datetimeFigureOut">
              <a:rPr lang="de-DE" smtClean="0"/>
              <a:t>31.08.2026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23310469-9976-4CC7-A0DE-06370E771A38}" type="slidenum">
              <a:rPr lang="de-DE" smtClean="0"/>
              <a:t>‹Nr.›</a:t>
            </a:fld>
            <a:endParaRPr lang="de-DE"/>
          </a:p>
        </p:txBody>
      </p:sp>
    </p:spTree>
    <p:extLst>
      <p:ext uri="{BB962C8B-B14F-4D97-AF65-F5344CB8AC3E}">
        <p14:creationId xmlns:p14="http://schemas.microsoft.com/office/powerpoint/2010/main" val="4041971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Formatvorlagen des Textmasters bearbeiten</a:t>
            </a:r>
          </a:p>
        </p:txBody>
      </p:sp>
      <p:sp>
        <p:nvSpPr>
          <p:cNvPr id="4" name="Datumsplatzhalter 3"/>
          <p:cNvSpPr>
            <a:spLocks noGrp="1"/>
          </p:cNvSpPr>
          <p:nvPr>
            <p:ph type="dt" sz="half" idx="10"/>
          </p:nvPr>
        </p:nvSpPr>
        <p:spPr/>
        <p:txBody>
          <a:bodyPr/>
          <a:lstStyle/>
          <a:p>
            <a:fld id="{A1AA0845-FE5B-4621-BDE5-E8DC54FF6B4B}" type="datetimeFigureOut">
              <a:rPr lang="de-DE" smtClean="0"/>
              <a:t>31.08.2026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23310469-9976-4CC7-A0DE-06370E771A38}" type="slidenum">
              <a:rPr lang="de-DE" smtClean="0"/>
              <a:t>‹Nr.›</a:t>
            </a:fld>
            <a:endParaRPr lang="de-DE"/>
          </a:p>
        </p:txBody>
      </p:sp>
    </p:spTree>
    <p:extLst>
      <p:ext uri="{BB962C8B-B14F-4D97-AF65-F5344CB8AC3E}">
        <p14:creationId xmlns:p14="http://schemas.microsoft.com/office/powerpoint/2010/main" val="20723683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838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72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A1AA0845-FE5B-4621-BDE5-E8DC54FF6B4B}" type="datetimeFigureOut">
              <a:rPr lang="de-DE" smtClean="0"/>
              <a:t>31.08.2026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23310469-9976-4CC7-A0DE-06370E771A38}" type="slidenum">
              <a:rPr lang="de-DE" smtClean="0"/>
              <a:t>‹Nr.›</a:t>
            </a:fld>
            <a:endParaRPr lang="de-DE"/>
          </a:p>
        </p:txBody>
      </p:sp>
    </p:spTree>
    <p:extLst>
      <p:ext uri="{BB962C8B-B14F-4D97-AF65-F5344CB8AC3E}">
        <p14:creationId xmlns:p14="http://schemas.microsoft.com/office/powerpoint/2010/main" val="607249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p:cNvSpPr>
            <a:spLocks noGrp="1"/>
          </p:cNvSpPr>
          <p:nvPr>
            <p:ph sz="half" idx="2"/>
          </p:nvPr>
        </p:nvSpPr>
        <p:spPr>
          <a:xfrm>
            <a:off x="839788" y="2505075"/>
            <a:ext cx="5157787"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A1AA0845-FE5B-4621-BDE5-E8DC54FF6B4B}" type="datetimeFigureOut">
              <a:rPr lang="de-DE" smtClean="0"/>
              <a:t>31.08.2026</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23310469-9976-4CC7-A0DE-06370E771A38}" type="slidenum">
              <a:rPr lang="de-DE" smtClean="0"/>
              <a:t>‹Nr.›</a:t>
            </a:fld>
            <a:endParaRPr lang="de-DE"/>
          </a:p>
        </p:txBody>
      </p:sp>
    </p:spTree>
    <p:extLst>
      <p:ext uri="{BB962C8B-B14F-4D97-AF65-F5344CB8AC3E}">
        <p14:creationId xmlns:p14="http://schemas.microsoft.com/office/powerpoint/2010/main" val="2294328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A1AA0845-FE5B-4621-BDE5-E8DC54FF6B4B}" type="datetimeFigureOut">
              <a:rPr lang="de-DE" smtClean="0"/>
              <a:t>31.08.2026</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23310469-9976-4CC7-A0DE-06370E771A38}" type="slidenum">
              <a:rPr lang="de-DE" smtClean="0"/>
              <a:t>‹Nr.›</a:t>
            </a:fld>
            <a:endParaRPr lang="de-DE"/>
          </a:p>
        </p:txBody>
      </p:sp>
    </p:spTree>
    <p:extLst>
      <p:ext uri="{BB962C8B-B14F-4D97-AF65-F5344CB8AC3E}">
        <p14:creationId xmlns:p14="http://schemas.microsoft.com/office/powerpoint/2010/main" val="4120075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A1AA0845-FE5B-4621-BDE5-E8DC54FF6B4B}" type="datetimeFigureOut">
              <a:rPr lang="de-DE" smtClean="0"/>
              <a:t>31.08.2026</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23310469-9976-4CC7-A0DE-06370E771A38}" type="slidenum">
              <a:rPr lang="de-DE" smtClean="0"/>
              <a:t>‹Nr.›</a:t>
            </a:fld>
            <a:endParaRPr lang="de-DE"/>
          </a:p>
        </p:txBody>
      </p:sp>
    </p:spTree>
    <p:extLst>
      <p:ext uri="{BB962C8B-B14F-4D97-AF65-F5344CB8AC3E}">
        <p14:creationId xmlns:p14="http://schemas.microsoft.com/office/powerpoint/2010/main" val="22784119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A1AA0845-FE5B-4621-BDE5-E8DC54FF6B4B}" type="datetimeFigureOut">
              <a:rPr lang="de-DE" smtClean="0"/>
              <a:t>31.08.2026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23310469-9976-4CC7-A0DE-06370E771A38}" type="slidenum">
              <a:rPr lang="de-DE" smtClean="0"/>
              <a:t>‹Nr.›</a:t>
            </a:fld>
            <a:endParaRPr lang="de-DE"/>
          </a:p>
        </p:txBody>
      </p:sp>
    </p:spTree>
    <p:extLst>
      <p:ext uri="{BB962C8B-B14F-4D97-AF65-F5344CB8AC3E}">
        <p14:creationId xmlns:p14="http://schemas.microsoft.com/office/powerpoint/2010/main" val="37651081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A1AA0845-FE5B-4621-BDE5-E8DC54FF6B4B}" type="datetimeFigureOut">
              <a:rPr lang="de-DE" smtClean="0"/>
              <a:t>31.08.2026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23310469-9976-4CC7-A0DE-06370E771A38}" type="slidenum">
              <a:rPr lang="de-DE" smtClean="0"/>
              <a:t>‹Nr.›</a:t>
            </a:fld>
            <a:endParaRPr lang="de-DE"/>
          </a:p>
        </p:txBody>
      </p:sp>
    </p:spTree>
    <p:extLst>
      <p:ext uri="{BB962C8B-B14F-4D97-AF65-F5344CB8AC3E}">
        <p14:creationId xmlns:p14="http://schemas.microsoft.com/office/powerpoint/2010/main" val="25398063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A1AA0845-FE5B-4621-BDE5-E8DC54FF6B4B}" type="datetimeFigureOut">
              <a:rPr lang="de-DE" smtClean="0"/>
              <a:t>31.08.2026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23310469-9976-4CC7-A0DE-06370E771A38}" type="slidenum">
              <a:rPr lang="de-DE" smtClean="0"/>
              <a:t>‹Nr.›</a:t>
            </a:fld>
            <a:endParaRPr lang="de-DE"/>
          </a:p>
        </p:txBody>
      </p:sp>
    </p:spTree>
    <p:extLst>
      <p:ext uri="{BB962C8B-B14F-4D97-AF65-F5344CB8AC3E}">
        <p14:creationId xmlns:p14="http://schemas.microsoft.com/office/powerpoint/2010/main" val="35001437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A1AA0845-FE5B-4621-BDE5-E8DC54FF6B4B}" type="datetimeFigureOut">
              <a:rPr lang="de-DE" smtClean="0"/>
              <a:t>31.08.2026</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23310469-9976-4CC7-A0DE-06370E771A38}" type="slidenum">
              <a:rPr lang="de-DE" smtClean="0"/>
              <a:t>‹Nr.›</a:t>
            </a:fld>
            <a:endParaRPr lang="de-DE"/>
          </a:p>
        </p:txBody>
      </p:sp>
    </p:spTree>
    <p:extLst>
      <p:ext uri="{BB962C8B-B14F-4D97-AF65-F5344CB8AC3E}">
        <p14:creationId xmlns:p14="http://schemas.microsoft.com/office/powerpoint/2010/main" val="5941122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AA0845-FE5B-4621-BDE5-E8DC54FF6B4B}" type="datetimeFigureOut">
              <a:rPr lang="de-DE" smtClean="0"/>
              <a:t>31.08.2026</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310469-9976-4CC7-A0DE-06370E771A38}" type="slidenum">
              <a:rPr lang="de-DE" smtClean="0"/>
              <a:t>‹Nr.›</a:t>
            </a:fld>
            <a:endParaRPr lang="de-DE"/>
          </a:p>
        </p:txBody>
      </p:sp>
    </p:spTree>
    <p:extLst>
      <p:ext uri="{BB962C8B-B14F-4D97-AF65-F5344CB8AC3E}">
        <p14:creationId xmlns:p14="http://schemas.microsoft.com/office/powerpoint/2010/main" val="40478515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96F9D14B-BAB6-4E4B-F9FA-56CF3312F2E7}"/>
              </a:ext>
            </a:extLst>
          </p:cNvPr>
          <p:cNvPicPr>
            <a:picLocks noChangeAspect="1"/>
          </p:cNvPicPr>
          <p:nvPr/>
        </p:nvPicPr>
        <p:blipFill>
          <a:blip r:embed="rId2"/>
          <a:stretch>
            <a:fillRect/>
          </a:stretch>
        </p:blipFill>
        <p:spPr>
          <a:xfrm>
            <a:off x="0" y="0"/>
            <a:ext cx="12192000" cy="6857999"/>
          </a:xfrm>
          <a:prstGeom prst="rect">
            <a:avLst/>
          </a:prstGeom>
        </p:spPr>
      </p:pic>
      <p:sp>
        <p:nvSpPr>
          <p:cNvPr id="10" name="Abgerundetes Rechteck 9"/>
          <p:cNvSpPr/>
          <p:nvPr/>
        </p:nvSpPr>
        <p:spPr>
          <a:xfrm>
            <a:off x="1451036" y="1640910"/>
            <a:ext cx="9289928" cy="3699186"/>
          </a:xfrm>
          <a:prstGeom prst="roundRect">
            <a:avLst/>
          </a:prstGeom>
          <a:solidFill>
            <a:schemeClr val="bg1">
              <a:lumMod val="6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de-DE" sz="2400" kern="0" dirty="0">
                <a:effectLst/>
                <a:latin typeface="Berlin Type Office" panose="020B0502020203020204" pitchFamily="34" charset="0"/>
                <a:ea typeface="Aptos" panose="02110004020202020204"/>
                <a:cs typeface="Times New Roman" panose="02020603050405020304" pitchFamily="18" charset="0"/>
              </a:rPr>
              <a:t>Die Justizaktenaufbewahrungsverordnung regelt die Aufbewahrung oder Speicherung von Akten der Gerichte und Staatsanwaltschaften nach Beendigung des Verfahrens. Sie regelt ganz konkret für jeden Fachbereich, für jede einzelne Instanz, für jedes Registerzeichen für verschiedene Akteninhalte die Fristen bis zur Aussonderung, d. h. bis zur Archivierung der Akten. Darüber hinaus ist detailliert angegeben, welche Aktenteile bei Vernichtung auszunehmen sind.</a:t>
            </a:r>
            <a:endParaRPr lang="de-DE" sz="2400" kern="100" dirty="0">
              <a:effectLst/>
              <a:latin typeface="Aptos" panose="02110004020202020204"/>
              <a:ea typeface="Aptos" panose="02110004020202020204"/>
              <a:cs typeface="Times New Roman" panose="02020603050405020304" pitchFamily="18" charset="0"/>
            </a:endParaRPr>
          </a:p>
        </p:txBody>
      </p:sp>
      <p:sp>
        <p:nvSpPr>
          <p:cNvPr id="2" name="Abgerundetes Rechteck 1"/>
          <p:cNvSpPr/>
          <p:nvPr/>
        </p:nvSpPr>
        <p:spPr>
          <a:xfrm>
            <a:off x="2523281" y="772183"/>
            <a:ext cx="6925360" cy="694388"/>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DE" sz="2400" b="1" dirty="0" err="1">
                <a:solidFill>
                  <a:prstClr val="white"/>
                </a:solidFill>
                <a:latin typeface="Calibri" panose="020F0502020204030204"/>
              </a:rPr>
              <a:t>Justizaktenaufbewarungsverordnung</a:t>
            </a:r>
            <a:r>
              <a:rPr lang="de-DE" sz="2400" b="1" dirty="0">
                <a:solidFill>
                  <a:prstClr val="white"/>
                </a:solidFill>
                <a:latin typeface="Calibri" panose="020F0502020204030204"/>
              </a:rPr>
              <a:t> - </a:t>
            </a:r>
            <a:r>
              <a:rPr lang="de-DE" sz="2400" b="1" dirty="0" err="1">
                <a:solidFill>
                  <a:prstClr val="white"/>
                </a:solidFill>
                <a:latin typeface="Calibri" panose="020F0502020204030204"/>
              </a:rPr>
              <a:t>JaktAV</a:t>
            </a:r>
            <a:endParaRPr kumimoji="0" lang="de-DE"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Abgerundetes Rechteck 28">
            <a:extLst>
              <a:ext uri="{FF2B5EF4-FFF2-40B4-BE49-F238E27FC236}">
                <a16:creationId xmlns:a16="http://schemas.microsoft.com/office/drawing/2014/main" id="{4B713EB6-9110-A0F8-F133-640C7D2F6598}"/>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5" name="Rechteck 4">
            <a:extLst>
              <a:ext uri="{FF2B5EF4-FFF2-40B4-BE49-F238E27FC236}">
                <a16:creationId xmlns:a16="http://schemas.microsoft.com/office/drawing/2014/main" id="{0F406474-369C-05AF-ABCB-D1D73A3AB05D}"/>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7" name="Rechteck 6">
            <a:extLst>
              <a:ext uri="{FF2B5EF4-FFF2-40B4-BE49-F238E27FC236}">
                <a16:creationId xmlns:a16="http://schemas.microsoft.com/office/drawing/2014/main" id="{0C171BBB-F7C2-C0E8-5CE4-AC986D05AF57}"/>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6" name="Grafik 5" descr="image001">
            <a:extLst>
              <a:ext uri="{FF2B5EF4-FFF2-40B4-BE49-F238E27FC236}">
                <a16:creationId xmlns:a16="http://schemas.microsoft.com/office/drawing/2014/main" id="{1C163CFD-0DE6-5E34-7963-42AF840DA00F}"/>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33175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F58C8662-B663-D574-E373-7436F4FF160F}"/>
              </a:ext>
            </a:extLst>
          </p:cNvPr>
          <p:cNvPicPr>
            <a:picLocks noChangeAspect="1"/>
          </p:cNvPicPr>
          <p:nvPr/>
        </p:nvPicPr>
        <p:blipFill>
          <a:blip r:embed="rId2"/>
          <a:stretch>
            <a:fillRect/>
          </a:stretch>
        </p:blipFill>
        <p:spPr>
          <a:xfrm>
            <a:off x="0" y="0"/>
            <a:ext cx="12192000" cy="6857999"/>
          </a:xfrm>
          <a:prstGeom prst="rect">
            <a:avLst/>
          </a:prstGeom>
        </p:spPr>
      </p:pic>
      <p:sp>
        <p:nvSpPr>
          <p:cNvPr id="2" name="Abgerundetes Rechteck 1"/>
          <p:cNvSpPr/>
          <p:nvPr/>
        </p:nvSpPr>
        <p:spPr>
          <a:xfrm>
            <a:off x="2633320" y="772183"/>
            <a:ext cx="6925360" cy="694388"/>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err="1">
                <a:ln>
                  <a:noFill/>
                </a:ln>
                <a:solidFill>
                  <a:prstClr val="white"/>
                </a:solidFill>
                <a:effectLst/>
                <a:uLnTx/>
                <a:uFillTx/>
                <a:latin typeface="Calibri" panose="020F0502020204030204"/>
                <a:ea typeface="+mn-ea"/>
                <a:cs typeface="+mn-cs"/>
              </a:rPr>
              <a:t>Justizaktenaufbewarungsverordnung</a:t>
            </a:r>
            <a:r>
              <a:rPr kumimoji="0" lang="de-DE" sz="2400" b="1" i="0" u="none" strike="noStrike" kern="1200" cap="none" spc="0" normalizeH="0" baseline="0" noProof="0" dirty="0">
                <a:ln>
                  <a:noFill/>
                </a:ln>
                <a:solidFill>
                  <a:prstClr val="white"/>
                </a:solidFill>
                <a:effectLst/>
                <a:uLnTx/>
                <a:uFillTx/>
                <a:latin typeface="Calibri" panose="020F0502020204030204"/>
                <a:ea typeface="+mn-ea"/>
                <a:cs typeface="+mn-cs"/>
              </a:rPr>
              <a:t> - </a:t>
            </a:r>
            <a:r>
              <a:rPr kumimoji="0" lang="de-DE" sz="2400" b="1" i="0" u="none" strike="noStrike" kern="1200" cap="none" spc="0" normalizeH="0" baseline="0" noProof="0" dirty="0" err="1">
                <a:ln>
                  <a:noFill/>
                </a:ln>
                <a:solidFill>
                  <a:prstClr val="white"/>
                </a:solidFill>
                <a:effectLst/>
                <a:uLnTx/>
                <a:uFillTx/>
                <a:latin typeface="Calibri" panose="020F0502020204030204"/>
                <a:ea typeface="+mn-ea"/>
                <a:cs typeface="+mn-cs"/>
              </a:rPr>
              <a:t>JaktAV</a:t>
            </a:r>
            <a:endParaRPr kumimoji="0" lang="de-DE"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Abgerundetes Rechteck 28">
            <a:extLst>
              <a:ext uri="{FF2B5EF4-FFF2-40B4-BE49-F238E27FC236}">
                <a16:creationId xmlns:a16="http://schemas.microsoft.com/office/drawing/2014/main" id="{B93D6124-2459-64C5-DE9D-837EC83A6950}"/>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5" name="Rechteck 4">
            <a:extLst>
              <a:ext uri="{FF2B5EF4-FFF2-40B4-BE49-F238E27FC236}">
                <a16:creationId xmlns:a16="http://schemas.microsoft.com/office/drawing/2014/main" id="{37C86431-3B69-27FF-9078-E945FE170704}"/>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7" name="Rechteck 6">
            <a:extLst>
              <a:ext uri="{FF2B5EF4-FFF2-40B4-BE49-F238E27FC236}">
                <a16:creationId xmlns:a16="http://schemas.microsoft.com/office/drawing/2014/main" id="{D2AB8EFE-17DF-D9AB-5453-CAA7DF642A81}"/>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6" name="Grafik 5" descr="image001">
            <a:extLst>
              <a:ext uri="{FF2B5EF4-FFF2-40B4-BE49-F238E27FC236}">
                <a16:creationId xmlns:a16="http://schemas.microsoft.com/office/drawing/2014/main" id="{6348D2CC-5454-F401-29E8-6365678DBB8A}"/>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Abgerundetes Rechteck 9"/>
          <p:cNvSpPr/>
          <p:nvPr/>
        </p:nvSpPr>
        <p:spPr>
          <a:xfrm>
            <a:off x="795528" y="1640910"/>
            <a:ext cx="10268336" cy="4814754"/>
          </a:xfrm>
          <a:prstGeom prst="roundRect">
            <a:avLst/>
          </a:prstGeom>
          <a:solidFill>
            <a:schemeClr val="bg1">
              <a:lumMod val="6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de-DE" sz="2000" b="1" kern="0" dirty="0">
                <a:effectLst/>
                <a:latin typeface="Berlin Type Office" panose="020B0502020203020204" pitchFamily="34" charset="0"/>
                <a:ea typeface="Aptos" panose="02110004020202020204"/>
                <a:cs typeface="DejaVuSansCondensed-Bold"/>
              </a:rPr>
              <a:t>§ 4 Beginn der Aufbewahrungs- und Speicherungsfristen</a:t>
            </a:r>
            <a:endParaRPr lang="de-DE" sz="2000" kern="100" dirty="0">
              <a:effectLst/>
              <a:latin typeface="Aptos" panose="02110004020202020204"/>
              <a:ea typeface="Aptos" panose="02110004020202020204"/>
              <a:cs typeface="Times New Roman" panose="02020603050405020304" pitchFamily="18" charset="0"/>
            </a:endParaRPr>
          </a:p>
          <a:p>
            <a:pPr marL="342900" lvl="0" indent="-342900">
              <a:lnSpc>
                <a:spcPct val="107000"/>
              </a:lnSpc>
              <a:buFont typeface="Wingdings" panose="05000000000000000000" pitchFamily="2" charset="2"/>
              <a:buChar char=""/>
            </a:pPr>
            <a:r>
              <a:rPr lang="de-DE" sz="2000" kern="0" dirty="0">
                <a:effectLst/>
                <a:latin typeface="Berlin Type Office" panose="020B0502020203020204" pitchFamily="34" charset="0"/>
                <a:ea typeface="Aptos" panose="02110004020202020204"/>
                <a:cs typeface="DejaVuSansCondensed"/>
              </a:rPr>
              <a:t>Die Aufbewahrungs- und Speicherungsfrist beginnt mit Ablauf des Jahres, in dem die Weglegung der Akten angeordnet wurde. Für Akten, für die die Weglegung nicht geregelt ist, beginnt die Aufbewahrungs- und Speicherungsfrist mit Ablauf des Jahres, in dem die letzte Verfügung zur Sache ergangen ist.</a:t>
            </a:r>
            <a:endParaRPr lang="de-DE" sz="2000" kern="100" dirty="0">
              <a:effectLst/>
              <a:latin typeface="Aptos" panose="02110004020202020204"/>
              <a:ea typeface="Aptos" panose="02110004020202020204"/>
              <a:cs typeface="Times New Roman" panose="02020603050405020304" pitchFamily="18" charset="0"/>
            </a:endParaRPr>
          </a:p>
          <a:p>
            <a:pPr marL="342900" lvl="0" indent="-342900">
              <a:lnSpc>
                <a:spcPct val="107000"/>
              </a:lnSpc>
              <a:buFont typeface="Wingdings" panose="05000000000000000000" pitchFamily="2" charset="2"/>
              <a:buChar char=""/>
            </a:pPr>
            <a:r>
              <a:rPr lang="de-DE" sz="2000" kern="0" dirty="0">
                <a:effectLst/>
                <a:latin typeface="Berlin Type Office" panose="020B0502020203020204" pitchFamily="34" charset="0"/>
                <a:ea typeface="Aptos" panose="02110004020202020204"/>
                <a:cs typeface="DejaVuSansCondensed"/>
              </a:rPr>
              <a:t>Für Akten, die nach einem wieder aufgenommenen oder fortgesetzten Verfahren erneut weggelegt werden, beginnt mit Ablauf des Jahres der erneuten Weglegung eine neue Aufbewahrungs- und Speicherungsfrist. </a:t>
            </a:r>
            <a:endParaRPr lang="de-DE" sz="2000" kern="100" dirty="0">
              <a:effectLst/>
              <a:latin typeface="Aptos" panose="02110004020202020204"/>
              <a:ea typeface="Aptos" panose="02110004020202020204"/>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de-DE" sz="2000" kern="0" dirty="0">
                <a:effectLst/>
                <a:latin typeface="Berlin Type Office" panose="020B0502020203020204" pitchFamily="34" charset="0"/>
                <a:ea typeface="Aptos" panose="02110004020202020204"/>
                <a:cs typeface="DejaVuSansCondensed"/>
              </a:rPr>
              <a:t>Beträgt die Aufbewahrungs- und Speicherungsfrist weniger als ein Jahr, beginnt sie abweichend von Absatz 1 mit Ablauf des Monats, in dem die Weglegung der Akten angeordnet wurde oder die letzte Verfügung zur Sache ergangen ist. Absatz 2 gilt mit der Maßgabe, dass die neue Aufbewahrungs- und Speicherungsfrist mit Ablauf des Monats der erneuten Weglegung beginnt.</a:t>
            </a:r>
            <a:endParaRPr lang="de-DE" sz="2000" kern="100" dirty="0">
              <a:effectLst/>
              <a:latin typeface="Aptos" panose="02110004020202020204"/>
              <a:ea typeface="Aptos" panose="02110004020202020204"/>
              <a:cs typeface="Times New Roman" panose="02020603050405020304" pitchFamily="18" charset="0"/>
            </a:endParaRPr>
          </a:p>
        </p:txBody>
      </p:sp>
    </p:spTree>
    <p:extLst>
      <p:ext uri="{BB962C8B-B14F-4D97-AF65-F5344CB8AC3E}">
        <p14:creationId xmlns:p14="http://schemas.microsoft.com/office/powerpoint/2010/main" val="27389946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48D5EC13-578F-9B39-45BF-12B204CCB3B6}"/>
              </a:ext>
            </a:extLst>
          </p:cNvPr>
          <p:cNvPicPr>
            <a:picLocks noChangeAspect="1"/>
          </p:cNvPicPr>
          <p:nvPr/>
        </p:nvPicPr>
        <p:blipFill>
          <a:blip r:embed="rId2"/>
          <a:stretch>
            <a:fillRect/>
          </a:stretch>
        </p:blipFill>
        <p:spPr>
          <a:xfrm>
            <a:off x="0" y="0"/>
            <a:ext cx="12192000" cy="6857999"/>
          </a:xfrm>
          <a:prstGeom prst="rect">
            <a:avLst/>
          </a:prstGeom>
        </p:spPr>
      </p:pic>
      <p:sp>
        <p:nvSpPr>
          <p:cNvPr id="10" name="Abgerundetes Rechteck 9"/>
          <p:cNvSpPr/>
          <p:nvPr/>
        </p:nvSpPr>
        <p:spPr>
          <a:xfrm>
            <a:off x="1605379" y="2051928"/>
            <a:ext cx="9289928" cy="4348872"/>
          </a:xfrm>
          <a:prstGeom prst="roundRect">
            <a:avLst/>
          </a:prstGeom>
          <a:solidFill>
            <a:schemeClr val="bg1">
              <a:lumMod val="6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de-DE" sz="2400" b="1" kern="0" dirty="0">
                <a:effectLst/>
                <a:latin typeface="Berlin Type Office" panose="020B0502020203020204" pitchFamily="34" charset="0"/>
                <a:ea typeface="Aptos" panose="02110004020202020204"/>
                <a:cs typeface="DejaVuSansCondensed-Bold"/>
              </a:rPr>
              <a:t>§ 5 Beginn der Aufbewahrungs- und Speicherungsfristen in Straf- und Bußgeldsachen</a:t>
            </a:r>
            <a:endParaRPr lang="de-DE" sz="2400" kern="100" dirty="0">
              <a:effectLst/>
              <a:latin typeface="Aptos" panose="02110004020202020204"/>
              <a:ea typeface="Aptos" panose="02110004020202020204"/>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de-DE" sz="2400" kern="0" dirty="0">
                <a:effectLst/>
                <a:latin typeface="Berlin Type Office" panose="020B0502020203020204" pitchFamily="34" charset="0"/>
                <a:ea typeface="Aptos" panose="02110004020202020204"/>
                <a:cs typeface="Times New Roman" panose="02020603050405020304" pitchFamily="18" charset="0"/>
              </a:rPr>
              <a:t>In Straf- und Bußgeldsachen mit Ablauf des Jahres, in dem die verfahrensbeendete Entscheidung rechtskräftig geworden ist. </a:t>
            </a:r>
            <a:r>
              <a:rPr lang="de-DE" sz="2400" kern="0" dirty="0">
                <a:effectLst/>
                <a:latin typeface="Berlin Type Office" panose="020B0502020203020204" pitchFamily="34" charset="0"/>
                <a:ea typeface="Aptos" panose="02110004020202020204"/>
                <a:cs typeface="DejaVuSansCondensed"/>
              </a:rPr>
              <a:t>Sofern die verfahrensbeendende Entscheidung keiner Rechtskraft bedarf, beginnt die Aufbewahrungs- und Speicherungsfrist mit Ablauf des Jahres, in dem die Entscheidung getroffen worden ist. Bei Verfahren gegen mehrere Beschuldigte oder Betroffene ist die letzte Entscheidung maßgebend.</a:t>
            </a:r>
            <a:endParaRPr lang="de-DE" sz="2400" kern="100" dirty="0">
              <a:effectLst/>
              <a:latin typeface="Aptos" panose="02110004020202020204"/>
              <a:ea typeface="Aptos" panose="02110004020202020204"/>
              <a:cs typeface="Times New Roman" panose="02020603050405020304" pitchFamily="18" charset="0"/>
            </a:endParaRPr>
          </a:p>
        </p:txBody>
      </p:sp>
      <p:sp>
        <p:nvSpPr>
          <p:cNvPr id="2" name="Abgerundetes Rechteck 1"/>
          <p:cNvSpPr/>
          <p:nvPr/>
        </p:nvSpPr>
        <p:spPr>
          <a:xfrm>
            <a:off x="2499759" y="841688"/>
            <a:ext cx="6925360" cy="694388"/>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err="1">
                <a:ln>
                  <a:noFill/>
                </a:ln>
                <a:solidFill>
                  <a:prstClr val="white"/>
                </a:solidFill>
                <a:effectLst/>
                <a:uLnTx/>
                <a:uFillTx/>
                <a:latin typeface="Calibri" panose="020F0502020204030204"/>
                <a:ea typeface="+mn-ea"/>
                <a:cs typeface="+mn-cs"/>
              </a:rPr>
              <a:t>Justizaktenaufbewarungsverordnung</a:t>
            </a:r>
            <a:r>
              <a:rPr kumimoji="0" lang="de-DE" sz="2400" b="1" i="0" u="none" strike="noStrike" kern="1200" cap="none" spc="0" normalizeH="0" baseline="0" noProof="0" dirty="0">
                <a:ln>
                  <a:noFill/>
                </a:ln>
                <a:solidFill>
                  <a:prstClr val="white"/>
                </a:solidFill>
                <a:effectLst/>
                <a:uLnTx/>
                <a:uFillTx/>
                <a:latin typeface="Calibri" panose="020F0502020204030204"/>
                <a:ea typeface="+mn-ea"/>
                <a:cs typeface="+mn-cs"/>
              </a:rPr>
              <a:t> - </a:t>
            </a:r>
            <a:r>
              <a:rPr kumimoji="0" lang="de-DE" sz="2400" b="1" i="0" u="none" strike="noStrike" kern="1200" cap="none" spc="0" normalizeH="0" baseline="0" noProof="0" dirty="0" err="1">
                <a:ln>
                  <a:noFill/>
                </a:ln>
                <a:solidFill>
                  <a:prstClr val="white"/>
                </a:solidFill>
                <a:effectLst/>
                <a:uLnTx/>
                <a:uFillTx/>
                <a:latin typeface="Calibri" panose="020F0502020204030204"/>
                <a:ea typeface="+mn-ea"/>
                <a:cs typeface="+mn-cs"/>
              </a:rPr>
              <a:t>JaktAV</a:t>
            </a:r>
            <a:endParaRPr kumimoji="0" lang="de-DE"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Abgerundetes Rechteck 28">
            <a:extLst>
              <a:ext uri="{FF2B5EF4-FFF2-40B4-BE49-F238E27FC236}">
                <a16:creationId xmlns:a16="http://schemas.microsoft.com/office/drawing/2014/main" id="{C5B6A29E-C214-663D-F88D-C214F84D7E23}"/>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5" name="Rechteck 4">
            <a:extLst>
              <a:ext uri="{FF2B5EF4-FFF2-40B4-BE49-F238E27FC236}">
                <a16:creationId xmlns:a16="http://schemas.microsoft.com/office/drawing/2014/main" id="{A97B6BB8-3F1C-AAE6-6AAB-E9C264FAC47E}"/>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7" name="Rechteck 6">
            <a:extLst>
              <a:ext uri="{FF2B5EF4-FFF2-40B4-BE49-F238E27FC236}">
                <a16:creationId xmlns:a16="http://schemas.microsoft.com/office/drawing/2014/main" id="{088F9BBF-D7A1-7307-46B6-5CE7C927140B}"/>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6" name="Grafik 5" descr="image001">
            <a:extLst>
              <a:ext uri="{FF2B5EF4-FFF2-40B4-BE49-F238E27FC236}">
                <a16:creationId xmlns:a16="http://schemas.microsoft.com/office/drawing/2014/main" id="{839830AC-BEF2-22B7-4694-8EE342861314}"/>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96488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6AD60F3A-D03B-1556-138A-F788DFA9F9C4}"/>
              </a:ext>
            </a:extLst>
          </p:cNvPr>
          <p:cNvPicPr>
            <a:picLocks noChangeAspect="1"/>
          </p:cNvPicPr>
          <p:nvPr/>
        </p:nvPicPr>
        <p:blipFill>
          <a:blip r:embed="rId2"/>
          <a:stretch>
            <a:fillRect/>
          </a:stretch>
        </p:blipFill>
        <p:spPr>
          <a:xfrm>
            <a:off x="0" y="0"/>
            <a:ext cx="12192000" cy="6857999"/>
          </a:xfrm>
          <a:prstGeom prst="rect">
            <a:avLst/>
          </a:prstGeom>
        </p:spPr>
      </p:pic>
      <p:sp>
        <p:nvSpPr>
          <p:cNvPr id="10" name="Abgerundetes Rechteck 9"/>
          <p:cNvSpPr/>
          <p:nvPr/>
        </p:nvSpPr>
        <p:spPr>
          <a:xfrm>
            <a:off x="1773936" y="1640909"/>
            <a:ext cx="9289928" cy="4061621"/>
          </a:xfrm>
          <a:prstGeom prst="roundRect">
            <a:avLst/>
          </a:prstGeom>
          <a:solidFill>
            <a:schemeClr val="bg1">
              <a:lumMod val="6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de-DE" sz="2400" b="1" kern="0" dirty="0">
                <a:effectLst/>
                <a:latin typeface="Berlin Type Office" panose="020B0502020203020204" pitchFamily="34" charset="0"/>
                <a:ea typeface="Aptos" panose="02110004020202020204"/>
                <a:cs typeface="DejaVuSansCondensed-Bold"/>
              </a:rPr>
              <a:t>§ 6 Beginn der Aufbewahrungs- und Speicherungsfristen in Kindschaftssachen</a:t>
            </a:r>
            <a:endParaRPr lang="de-DE" sz="2400" kern="100" dirty="0">
              <a:effectLst/>
              <a:latin typeface="Aptos" panose="02110004020202020204"/>
              <a:ea typeface="Aptos" panose="02110004020202020204"/>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de-DE" sz="2400" kern="0" dirty="0">
                <a:effectLst/>
                <a:latin typeface="Berlin Type Office" panose="020B0502020203020204" pitchFamily="34" charset="0"/>
                <a:ea typeface="Aptos" panose="02110004020202020204"/>
                <a:cs typeface="Times New Roman" panose="02020603050405020304" pitchFamily="18" charset="0"/>
              </a:rPr>
              <a:t>Für Akten in Kindschaftssachen nach § 151 </a:t>
            </a:r>
            <a:r>
              <a:rPr lang="de-DE" sz="2400" kern="0" dirty="0" err="1">
                <a:effectLst/>
                <a:latin typeface="Berlin Type Office" panose="020B0502020203020204" pitchFamily="34" charset="0"/>
                <a:ea typeface="Aptos" panose="02110004020202020204"/>
                <a:cs typeface="Times New Roman" panose="02020603050405020304" pitchFamily="18" charset="0"/>
              </a:rPr>
              <a:t>FamFG</a:t>
            </a:r>
            <a:r>
              <a:rPr lang="de-DE" sz="2400" kern="0" dirty="0">
                <a:effectLst/>
                <a:latin typeface="Berlin Type Office" panose="020B0502020203020204" pitchFamily="34" charset="0"/>
                <a:ea typeface="Aptos" panose="02110004020202020204"/>
                <a:cs typeface="Times New Roman" panose="02020603050405020304" pitchFamily="18" charset="0"/>
              </a:rPr>
              <a:t> beginnt die </a:t>
            </a:r>
            <a:br>
              <a:rPr lang="de-DE" sz="2400" kern="0" dirty="0">
                <a:effectLst/>
                <a:latin typeface="Berlin Type Office" panose="020B0502020203020204" pitchFamily="34" charset="0"/>
                <a:ea typeface="Aptos" panose="02110004020202020204"/>
                <a:cs typeface="Times New Roman" panose="02020603050405020304" pitchFamily="18" charset="0"/>
              </a:rPr>
            </a:br>
            <a:r>
              <a:rPr lang="de-DE" sz="2400" kern="0" dirty="0">
                <a:effectLst/>
                <a:latin typeface="Berlin Type Office" panose="020B0502020203020204" pitchFamily="34" charset="0"/>
                <a:ea typeface="Aptos" panose="02110004020202020204"/>
                <a:cs typeface="Times New Roman" panose="02020603050405020304" pitchFamily="18" charset="0"/>
              </a:rPr>
              <a:t>Aufbewahrungs- und Speicherungsfrist unabhängig von der tatsächlichen Verfahrensbeendigung mit dem Ablauf des Jahres, in dem die ehemals minderjährige Person das 30 Lebensjahr vollendet hat oder hätte.</a:t>
            </a:r>
            <a:r>
              <a:rPr lang="de-DE" sz="2400" kern="0" dirty="0">
                <a:effectLst/>
                <a:latin typeface="Berlin Type Office" panose="020B0502020203020204" pitchFamily="34" charset="0"/>
                <a:ea typeface="Aptos" panose="02110004020202020204"/>
                <a:cs typeface="DejaVuSansCondensed"/>
              </a:rPr>
              <a:t> Sind mehrere Geschwister vorhanden, so ist die jüngste an der Angelegenheit beteiligte Person maßgebend.</a:t>
            </a:r>
            <a:endParaRPr lang="de-DE" sz="2400" kern="100" dirty="0">
              <a:effectLst/>
              <a:latin typeface="Aptos" panose="02110004020202020204"/>
              <a:ea typeface="Aptos" panose="02110004020202020204"/>
              <a:cs typeface="Times New Roman" panose="02020603050405020304" pitchFamily="18" charset="0"/>
            </a:endParaRPr>
          </a:p>
        </p:txBody>
      </p:sp>
      <p:sp>
        <p:nvSpPr>
          <p:cNvPr id="2" name="Abgerundetes Rechteck 1"/>
          <p:cNvSpPr/>
          <p:nvPr/>
        </p:nvSpPr>
        <p:spPr>
          <a:xfrm>
            <a:off x="2543694" y="772183"/>
            <a:ext cx="6925360" cy="694388"/>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err="1">
                <a:ln>
                  <a:noFill/>
                </a:ln>
                <a:solidFill>
                  <a:prstClr val="white"/>
                </a:solidFill>
                <a:effectLst/>
                <a:uLnTx/>
                <a:uFillTx/>
                <a:latin typeface="Calibri" panose="020F0502020204030204"/>
                <a:ea typeface="+mn-ea"/>
                <a:cs typeface="+mn-cs"/>
              </a:rPr>
              <a:t>Justizaktenaufbewarungsverordnung</a:t>
            </a:r>
            <a:r>
              <a:rPr kumimoji="0" lang="de-DE" sz="2400" b="1" i="0" u="none" strike="noStrike" kern="1200" cap="none" spc="0" normalizeH="0" baseline="0" noProof="0" dirty="0">
                <a:ln>
                  <a:noFill/>
                </a:ln>
                <a:solidFill>
                  <a:prstClr val="white"/>
                </a:solidFill>
                <a:effectLst/>
                <a:uLnTx/>
                <a:uFillTx/>
                <a:latin typeface="Calibri" panose="020F0502020204030204"/>
                <a:ea typeface="+mn-ea"/>
                <a:cs typeface="+mn-cs"/>
              </a:rPr>
              <a:t> - </a:t>
            </a:r>
            <a:r>
              <a:rPr kumimoji="0" lang="de-DE" sz="2400" b="1" i="0" u="none" strike="noStrike" kern="1200" cap="none" spc="0" normalizeH="0" baseline="0" noProof="0" dirty="0" err="1">
                <a:ln>
                  <a:noFill/>
                </a:ln>
                <a:solidFill>
                  <a:prstClr val="white"/>
                </a:solidFill>
                <a:effectLst/>
                <a:uLnTx/>
                <a:uFillTx/>
                <a:latin typeface="Calibri" panose="020F0502020204030204"/>
                <a:ea typeface="+mn-ea"/>
                <a:cs typeface="+mn-cs"/>
              </a:rPr>
              <a:t>JaktAV</a:t>
            </a:r>
            <a:endParaRPr kumimoji="0" lang="de-DE"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Abgerundetes Rechteck 28">
            <a:extLst>
              <a:ext uri="{FF2B5EF4-FFF2-40B4-BE49-F238E27FC236}">
                <a16:creationId xmlns:a16="http://schemas.microsoft.com/office/drawing/2014/main" id="{403D736D-E255-FED6-5644-5120E9CBAC18}"/>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5" name="Rechteck 4">
            <a:extLst>
              <a:ext uri="{FF2B5EF4-FFF2-40B4-BE49-F238E27FC236}">
                <a16:creationId xmlns:a16="http://schemas.microsoft.com/office/drawing/2014/main" id="{FF4C7B7C-6BDE-ECFA-2C0F-80103255E8FD}"/>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7" name="Rechteck 6">
            <a:extLst>
              <a:ext uri="{FF2B5EF4-FFF2-40B4-BE49-F238E27FC236}">
                <a16:creationId xmlns:a16="http://schemas.microsoft.com/office/drawing/2014/main" id="{EA90E929-F3EC-32C4-5F6E-FA30C48EFA38}"/>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6" name="Grafik 5" descr="image001">
            <a:extLst>
              <a:ext uri="{FF2B5EF4-FFF2-40B4-BE49-F238E27FC236}">
                <a16:creationId xmlns:a16="http://schemas.microsoft.com/office/drawing/2014/main" id="{D37C9C18-CE9A-A462-24CE-68ABEC64A006}"/>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992571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840F9D9A-81B5-DD4D-675C-3A6433EF4B49}"/>
              </a:ext>
            </a:extLst>
          </p:cNvPr>
          <p:cNvPicPr>
            <a:picLocks noChangeAspect="1"/>
          </p:cNvPicPr>
          <p:nvPr/>
        </p:nvPicPr>
        <p:blipFill>
          <a:blip r:embed="rId2"/>
          <a:stretch>
            <a:fillRect/>
          </a:stretch>
        </p:blipFill>
        <p:spPr>
          <a:xfrm>
            <a:off x="0" y="0"/>
            <a:ext cx="12192000" cy="6857999"/>
          </a:xfrm>
          <a:prstGeom prst="rect">
            <a:avLst/>
          </a:prstGeom>
        </p:spPr>
      </p:pic>
      <p:sp>
        <p:nvSpPr>
          <p:cNvPr id="10" name="Abgerundetes Rechteck 9"/>
          <p:cNvSpPr/>
          <p:nvPr/>
        </p:nvSpPr>
        <p:spPr>
          <a:xfrm>
            <a:off x="1883664" y="1640910"/>
            <a:ext cx="8787384" cy="3223698"/>
          </a:xfrm>
          <a:prstGeom prst="roundRect">
            <a:avLst/>
          </a:prstGeom>
          <a:solidFill>
            <a:schemeClr val="bg1">
              <a:lumMod val="6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de-DE" sz="2400" b="1" kern="0" dirty="0">
                <a:effectLst/>
                <a:latin typeface="Berlin Type Office" panose="020B0502020203020204" pitchFamily="34" charset="0"/>
                <a:ea typeface="Aptos" panose="02110004020202020204"/>
                <a:cs typeface="DejaVuSansCondensed-Bold"/>
              </a:rPr>
              <a:t>§ 7 Beginn der Aufbewahrungs- und Speicherungsfristen in bestimmten Nachlasssachen</a:t>
            </a:r>
            <a:endParaRPr lang="de-DE" sz="2400" kern="100" dirty="0">
              <a:effectLst/>
              <a:latin typeface="Aptos" panose="02110004020202020204"/>
              <a:ea typeface="Aptos" panose="02110004020202020204"/>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de-DE" sz="2400" kern="0" dirty="0">
                <a:effectLst/>
                <a:latin typeface="Berlin Type Office" panose="020B0502020203020204" pitchFamily="34" charset="0"/>
                <a:ea typeface="Aptos" panose="02110004020202020204"/>
                <a:cs typeface="Times New Roman" panose="02020603050405020304" pitchFamily="18" charset="0"/>
              </a:rPr>
              <a:t>Akten über Verfügung von Todes wegen, soweit diese nicht zurückgegeben wurde, beginnt mit dem Auflauf des Jahres in dem die Verfügung eröffnet wurde oder die Eröffnung nach dem Letztverstorbenen erfolgt ist. </a:t>
            </a:r>
            <a:endParaRPr lang="de-DE" sz="2400" kern="100" dirty="0">
              <a:effectLst/>
              <a:latin typeface="Aptos" panose="02110004020202020204"/>
              <a:ea typeface="Aptos" panose="02110004020202020204"/>
              <a:cs typeface="Times New Roman" panose="02020603050405020304" pitchFamily="18" charset="0"/>
            </a:endParaRPr>
          </a:p>
        </p:txBody>
      </p:sp>
      <p:sp>
        <p:nvSpPr>
          <p:cNvPr id="2" name="Abgerundetes Rechteck 1"/>
          <p:cNvSpPr/>
          <p:nvPr/>
        </p:nvSpPr>
        <p:spPr>
          <a:xfrm>
            <a:off x="2523281" y="772183"/>
            <a:ext cx="6925360" cy="694388"/>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err="1">
                <a:ln>
                  <a:noFill/>
                </a:ln>
                <a:solidFill>
                  <a:prstClr val="white"/>
                </a:solidFill>
                <a:effectLst/>
                <a:uLnTx/>
                <a:uFillTx/>
                <a:latin typeface="Calibri" panose="020F0502020204030204"/>
                <a:ea typeface="+mn-ea"/>
                <a:cs typeface="+mn-cs"/>
              </a:rPr>
              <a:t>Justizaktenaufbewarungsverordnung</a:t>
            </a:r>
            <a:r>
              <a:rPr kumimoji="0" lang="de-DE" sz="2400" b="1" i="0" u="none" strike="noStrike" kern="1200" cap="none" spc="0" normalizeH="0" baseline="0" noProof="0" dirty="0">
                <a:ln>
                  <a:noFill/>
                </a:ln>
                <a:solidFill>
                  <a:prstClr val="white"/>
                </a:solidFill>
                <a:effectLst/>
                <a:uLnTx/>
                <a:uFillTx/>
                <a:latin typeface="Calibri" panose="020F0502020204030204"/>
                <a:ea typeface="+mn-ea"/>
                <a:cs typeface="+mn-cs"/>
              </a:rPr>
              <a:t> - </a:t>
            </a:r>
            <a:r>
              <a:rPr kumimoji="0" lang="de-DE" sz="2400" b="1" i="0" u="none" strike="noStrike" kern="1200" cap="none" spc="0" normalizeH="0" baseline="0" noProof="0" dirty="0" err="1">
                <a:ln>
                  <a:noFill/>
                </a:ln>
                <a:solidFill>
                  <a:prstClr val="white"/>
                </a:solidFill>
                <a:effectLst/>
                <a:uLnTx/>
                <a:uFillTx/>
                <a:latin typeface="Calibri" panose="020F0502020204030204"/>
                <a:ea typeface="+mn-ea"/>
                <a:cs typeface="+mn-cs"/>
              </a:rPr>
              <a:t>JaktAV</a:t>
            </a:r>
            <a:endParaRPr kumimoji="0" lang="de-DE"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Abgerundetes Rechteck 28">
            <a:extLst>
              <a:ext uri="{FF2B5EF4-FFF2-40B4-BE49-F238E27FC236}">
                <a16:creationId xmlns:a16="http://schemas.microsoft.com/office/drawing/2014/main" id="{89C2B1BF-FB54-4B21-F470-F742CF7B91E9}"/>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5" name="Rechteck 4">
            <a:extLst>
              <a:ext uri="{FF2B5EF4-FFF2-40B4-BE49-F238E27FC236}">
                <a16:creationId xmlns:a16="http://schemas.microsoft.com/office/drawing/2014/main" id="{AB741B34-45F6-29C7-E1CA-64EE29B5A024}"/>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7" name="Rechteck 6">
            <a:extLst>
              <a:ext uri="{FF2B5EF4-FFF2-40B4-BE49-F238E27FC236}">
                <a16:creationId xmlns:a16="http://schemas.microsoft.com/office/drawing/2014/main" id="{A0A719F2-D1B0-6CB1-B5B1-866BA2502423}"/>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6" name="Grafik 5" descr="image001">
            <a:extLst>
              <a:ext uri="{FF2B5EF4-FFF2-40B4-BE49-F238E27FC236}">
                <a16:creationId xmlns:a16="http://schemas.microsoft.com/office/drawing/2014/main" id="{9251B1C2-CEAE-251B-9367-6A51EE6321F0}"/>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55172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4298E11B-E2E5-A35D-AB2D-5B12421CE348}"/>
              </a:ext>
            </a:extLst>
          </p:cNvPr>
          <p:cNvPicPr>
            <a:picLocks noChangeAspect="1"/>
          </p:cNvPicPr>
          <p:nvPr/>
        </p:nvPicPr>
        <p:blipFill>
          <a:blip r:embed="rId2"/>
          <a:stretch>
            <a:fillRect/>
          </a:stretch>
        </p:blipFill>
        <p:spPr>
          <a:xfrm>
            <a:off x="0" y="0"/>
            <a:ext cx="12192000" cy="6857999"/>
          </a:xfrm>
          <a:prstGeom prst="rect">
            <a:avLst/>
          </a:prstGeom>
        </p:spPr>
      </p:pic>
      <p:sp>
        <p:nvSpPr>
          <p:cNvPr id="10" name="Abgerundetes Rechteck 9"/>
          <p:cNvSpPr/>
          <p:nvPr/>
        </p:nvSpPr>
        <p:spPr>
          <a:xfrm>
            <a:off x="1615129" y="1790538"/>
            <a:ext cx="8741664" cy="4444907"/>
          </a:xfrm>
          <a:prstGeom prst="roundRect">
            <a:avLst/>
          </a:prstGeom>
          <a:solidFill>
            <a:schemeClr val="bg1">
              <a:lumMod val="65000"/>
            </a:schemeClr>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de-DE" sz="2400" b="1" kern="0" dirty="0">
                <a:effectLst/>
                <a:latin typeface="Berlin Type Office" panose="020B0502020203020204" pitchFamily="34" charset="0"/>
                <a:ea typeface="Aptos" panose="02110004020202020204"/>
                <a:cs typeface="DejaVuSansCondensed-Bold"/>
              </a:rPr>
              <a:t>§ 8 Abweichende Bestimmung des Beginns der Aufbewahrungs- und Speicherungsfrist</a:t>
            </a:r>
            <a:endParaRPr lang="de-DE" sz="2400" kern="100" dirty="0">
              <a:effectLst/>
              <a:latin typeface="Aptos" panose="02110004020202020204"/>
              <a:ea typeface="Aptos" panose="02110004020202020204"/>
              <a:cs typeface="Times New Roman" panose="02020603050405020304" pitchFamily="18" charset="0"/>
            </a:endParaRPr>
          </a:p>
          <a:p>
            <a:pPr>
              <a:lnSpc>
                <a:spcPct val="107000"/>
              </a:lnSpc>
              <a:spcAft>
                <a:spcPts val="800"/>
              </a:spcAft>
            </a:pPr>
            <a:r>
              <a:rPr lang="de-DE" sz="2400" kern="0" dirty="0">
                <a:effectLst/>
                <a:latin typeface="Berlin Type Office" panose="020B0502020203020204" pitchFamily="34" charset="0"/>
                <a:ea typeface="Aptos" panose="02110004020202020204"/>
                <a:cs typeface="DejaVuSansCondensed"/>
              </a:rPr>
              <a:t> </a:t>
            </a:r>
            <a:endParaRPr lang="de-DE" sz="2400" kern="100" dirty="0">
              <a:effectLst/>
              <a:latin typeface="Aptos" panose="02110004020202020204"/>
              <a:ea typeface="Aptos" panose="02110004020202020204"/>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de-DE" sz="2400" kern="0" dirty="0">
                <a:effectLst/>
                <a:latin typeface="Berlin Type Office" panose="020B0502020203020204" pitchFamily="34" charset="0"/>
                <a:ea typeface="Aptos" panose="02110004020202020204"/>
                <a:cs typeface="DejaVuSansCondensed"/>
              </a:rPr>
              <a:t>Die Leitung der für die Aktenaufbewahrung oder -speicherung zuständigen Stelle kann anordnen, dass die Aufbewahrungs- und Speicherungsfrist allgemein oder für einzelne Angelegenheiten abweichend von den §§ 4 bis 7 unmittelbar mit dem Ereignis beginnt, das dem Fristbeginn zugrunde liegt.</a:t>
            </a:r>
            <a:r>
              <a:rPr lang="de-DE" sz="2400" kern="0" dirty="0">
                <a:effectLst/>
                <a:latin typeface="DejaVuSansCondensed"/>
                <a:ea typeface="Aptos" panose="02110004020202020204"/>
                <a:cs typeface="DejaVuSansCondensed"/>
              </a:rPr>
              <a:t> </a:t>
            </a:r>
            <a:endParaRPr lang="de-DE" sz="2400" kern="100" dirty="0">
              <a:effectLst/>
              <a:latin typeface="Aptos" panose="02110004020202020204"/>
              <a:ea typeface="Aptos" panose="02110004020202020204"/>
              <a:cs typeface="Times New Roman" panose="02020603050405020304" pitchFamily="18" charset="0"/>
            </a:endParaRPr>
          </a:p>
        </p:txBody>
      </p:sp>
      <p:sp>
        <p:nvSpPr>
          <p:cNvPr id="2" name="Abgerundetes Rechteck 1"/>
          <p:cNvSpPr/>
          <p:nvPr/>
        </p:nvSpPr>
        <p:spPr>
          <a:xfrm>
            <a:off x="2523281" y="772183"/>
            <a:ext cx="6925360" cy="694388"/>
          </a:xfrm>
          <a:prstGeom prst="roundRect">
            <a:avLst/>
          </a:prstGeom>
          <a:solidFill>
            <a:schemeClr val="accent2">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400" b="1" i="0" u="none" strike="noStrike" kern="1200" cap="none" spc="0" normalizeH="0" baseline="0" noProof="0" dirty="0" err="1">
                <a:ln>
                  <a:noFill/>
                </a:ln>
                <a:solidFill>
                  <a:prstClr val="white"/>
                </a:solidFill>
                <a:effectLst/>
                <a:uLnTx/>
                <a:uFillTx/>
                <a:latin typeface="Calibri" panose="020F0502020204030204"/>
                <a:ea typeface="+mn-ea"/>
                <a:cs typeface="+mn-cs"/>
              </a:rPr>
              <a:t>Justizaktenaufbewarungsverordnung</a:t>
            </a:r>
            <a:r>
              <a:rPr kumimoji="0" lang="de-DE" sz="2400" b="1" i="0" u="none" strike="noStrike" kern="1200" cap="none" spc="0" normalizeH="0" baseline="0" noProof="0" dirty="0">
                <a:ln>
                  <a:noFill/>
                </a:ln>
                <a:solidFill>
                  <a:prstClr val="white"/>
                </a:solidFill>
                <a:effectLst/>
                <a:uLnTx/>
                <a:uFillTx/>
                <a:latin typeface="Calibri" panose="020F0502020204030204"/>
                <a:ea typeface="+mn-ea"/>
                <a:cs typeface="+mn-cs"/>
              </a:rPr>
              <a:t> - </a:t>
            </a:r>
            <a:r>
              <a:rPr kumimoji="0" lang="de-DE" sz="2400" b="1" i="0" u="none" strike="noStrike" kern="1200" cap="none" spc="0" normalizeH="0" baseline="0" noProof="0" dirty="0" err="1">
                <a:ln>
                  <a:noFill/>
                </a:ln>
                <a:solidFill>
                  <a:prstClr val="white"/>
                </a:solidFill>
                <a:effectLst/>
                <a:uLnTx/>
                <a:uFillTx/>
                <a:latin typeface="Calibri" panose="020F0502020204030204"/>
                <a:ea typeface="+mn-ea"/>
                <a:cs typeface="+mn-cs"/>
              </a:rPr>
              <a:t>JaktAV</a:t>
            </a:r>
            <a:endParaRPr kumimoji="0" lang="de-DE"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Abgerundetes Rechteck 28">
            <a:extLst>
              <a:ext uri="{FF2B5EF4-FFF2-40B4-BE49-F238E27FC236}">
                <a16:creationId xmlns:a16="http://schemas.microsoft.com/office/drawing/2014/main" id="{6706DC03-0BDE-BD03-6F92-1CC7DFEF4E03}"/>
              </a:ext>
            </a:extLst>
          </p:cNvPr>
          <p:cNvSpPr/>
          <p:nvPr/>
        </p:nvSpPr>
        <p:spPr>
          <a:xfrm>
            <a:off x="2999874" y="134672"/>
            <a:ext cx="5972175" cy="463172"/>
          </a:xfrm>
          <a:prstGeom prst="roundRect">
            <a:avLst/>
          </a:prstGeom>
          <a:solidFill>
            <a:schemeClr val="accent2">
              <a:lumMod val="60000"/>
              <a:lumOff val="4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3200" dirty="0"/>
              <a:t>Geschäftsgang</a:t>
            </a:r>
          </a:p>
        </p:txBody>
      </p:sp>
      <p:sp>
        <p:nvSpPr>
          <p:cNvPr id="5" name="Rechteck 4">
            <a:extLst>
              <a:ext uri="{FF2B5EF4-FFF2-40B4-BE49-F238E27FC236}">
                <a16:creationId xmlns:a16="http://schemas.microsoft.com/office/drawing/2014/main" id="{3BFEF565-6366-F88B-FBCB-95ADDE1783D5}"/>
              </a:ext>
            </a:extLst>
          </p:cNvPr>
          <p:cNvSpPr/>
          <p:nvPr/>
        </p:nvSpPr>
        <p:spPr>
          <a:xfrm rot="16200000">
            <a:off x="-3274894" y="3291167"/>
            <a:ext cx="6858000" cy="28072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Unterstützt mit KI (</a:t>
            </a:r>
            <a:r>
              <a:rPr lang="de-DE" dirty="0" err="1">
                <a:solidFill>
                  <a:schemeClr val="accent2">
                    <a:lumMod val="50000"/>
                  </a:schemeClr>
                </a:solidFill>
              </a:rPr>
              <a:t>ChatGPT</a:t>
            </a:r>
            <a:r>
              <a:rPr lang="de-DE" dirty="0">
                <a:solidFill>
                  <a:schemeClr val="accent2">
                    <a:lumMod val="50000"/>
                  </a:schemeClr>
                </a:solidFill>
              </a:rPr>
              <a:t>)</a:t>
            </a:r>
          </a:p>
        </p:txBody>
      </p:sp>
      <p:sp>
        <p:nvSpPr>
          <p:cNvPr id="7" name="Rechteck 6">
            <a:extLst>
              <a:ext uri="{FF2B5EF4-FFF2-40B4-BE49-F238E27FC236}">
                <a16:creationId xmlns:a16="http://schemas.microsoft.com/office/drawing/2014/main" id="{8C606B1E-91B0-DEBF-2DE3-5AEF493FF2BA}"/>
              </a:ext>
            </a:extLst>
          </p:cNvPr>
          <p:cNvSpPr/>
          <p:nvPr/>
        </p:nvSpPr>
        <p:spPr>
          <a:xfrm>
            <a:off x="10895307" y="6553001"/>
            <a:ext cx="1310435" cy="3049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de-DE"/>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r>
              <a:rPr lang="de-DE" dirty="0">
                <a:solidFill>
                  <a:schemeClr val="accent2">
                    <a:lumMod val="50000"/>
                  </a:schemeClr>
                </a:solidFill>
              </a:rPr>
              <a:t>KG-Ref.AF </a:t>
            </a:r>
          </a:p>
        </p:txBody>
      </p:sp>
      <p:pic>
        <p:nvPicPr>
          <p:cNvPr id="6" name="Grafik 5" descr="image001">
            <a:extLst>
              <a:ext uri="{FF2B5EF4-FFF2-40B4-BE49-F238E27FC236}">
                <a16:creationId xmlns:a16="http://schemas.microsoft.com/office/drawing/2014/main" id="{66D6FB41-5847-2911-727B-D1C3B042ACB2}"/>
              </a:ext>
            </a:extLst>
          </p:cNvPr>
          <p:cNvPicPr>
            <a:picLocks noChangeAspect="1" noChangeArrowheads="1"/>
          </p:cNvPicPr>
          <p:nvPr/>
        </p:nvPicPr>
        <p:blipFill>
          <a:blip r:embed="rId3">
            <a:alphaModFix amt="42000"/>
            <a:extLst>
              <a:ext uri="{28A0092B-C50C-407E-A947-70E740481C1C}">
                <a14:useLocalDpi xmlns:a14="http://schemas.microsoft.com/office/drawing/2010/main" val="0"/>
              </a:ext>
            </a:extLst>
          </a:blip>
          <a:srcRect/>
          <a:stretch>
            <a:fillRect/>
          </a:stretch>
        </p:blipFill>
        <p:spPr bwMode="auto">
          <a:xfrm>
            <a:off x="170665" y="5885064"/>
            <a:ext cx="1141708" cy="782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4596759"/>
      </p:ext>
    </p:extLst>
  </p:cSld>
  <p:clrMapOvr>
    <a:masterClrMapping/>
  </p:clrMapOvr>
</p:sld>
</file>

<file path=ppt/theme/theme1.xml><?xml version="1.0" encoding="utf-8"?>
<a:theme xmlns:a="http://schemas.openxmlformats.org/drawingml/2006/main" name="1_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520</Words>
  <Application>Microsoft Office PowerPoint</Application>
  <PresentationFormat>Breitbild</PresentationFormat>
  <Paragraphs>38</Paragraphs>
  <Slides>6</Slides>
  <Notes>0</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6</vt:i4>
      </vt:variant>
    </vt:vector>
  </HeadingPairs>
  <TitlesOfParts>
    <vt:vector size="14" baseType="lpstr">
      <vt:lpstr>Aptos</vt:lpstr>
      <vt:lpstr>Arial</vt:lpstr>
      <vt:lpstr>Berlin Type Office</vt:lpstr>
      <vt:lpstr>Calibri</vt:lpstr>
      <vt:lpstr>Calibri Light</vt:lpstr>
      <vt:lpstr>DejaVuSansCondensed</vt:lpstr>
      <vt:lpstr>Wingdings</vt:lpstr>
      <vt:lpstr>1_Office</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Sarabinski-Klepel, Ilka</dc:creator>
  <cp:lastModifiedBy>Carus, Natascha</cp:lastModifiedBy>
  <cp:revision>3</cp:revision>
  <dcterms:created xsi:type="dcterms:W3CDTF">2026-02-23T08:35:57Z</dcterms:created>
  <dcterms:modified xsi:type="dcterms:W3CDTF">2026-08-31T05:57:28Z</dcterms:modified>
</cp:coreProperties>
</file>