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1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05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42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22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91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6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07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44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87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50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46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470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47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/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68.669,00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2.595,00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230170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2.199,00 €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7059341" y="3841405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481,00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483,00 €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308189" y="3789610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326,00 €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96899" y="3855794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Zeugenauslagen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3090,00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667284" y="5189352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2694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1569584" y="4661513"/>
            <a:ext cx="755162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9002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2568612" y="4566872"/>
            <a:ext cx="1781284" cy="5712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Zustellungsauslagen über 10 sind 4 x 3,50 EUR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7059341" y="4753849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14,00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9088451" y="4752002"/>
            <a:ext cx="887906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10358963" y="4761287"/>
            <a:ext cx="887906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Abgerundetes Rechteck 28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Ü013z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8979667" y="3799290"/>
            <a:ext cx="1072285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481,00 €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29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2" grpId="0" animBg="1"/>
      <p:bldP spid="24" grpId="0" animBg="1"/>
      <p:bldP spid="26" grpId="0" animBg="1"/>
      <p:bldP spid="32" grpId="0" animBg="1"/>
      <p:bldP spid="36" grpId="0" animBg="1"/>
      <p:bldP spid="37" grpId="0" animBg="1"/>
      <p:bldP spid="28" grpId="0" animBg="1"/>
      <p:bldP spid="34" grpId="0" animBg="1"/>
      <p:bldP spid="35" grpId="0" animBg="1"/>
      <p:bldP spid="40" grpId="0" animBg="1"/>
      <p:bldP spid="41" grpId="0" animBg="1"/>
      <p:bldP spid="42" grpId="0" animBg="1"/>
      <p:bldP spid="9" grpId="0" animBg="1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445411" y="3641639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24338" y="4272483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</a:t>
              </a:r>
              <a:r>
                <a:rPr lang="de-DE" dirty="0"/>
                <a:t>4</a:t>
              </a:r>
              <a:r>
                <a:rPr lang="de-DE" dirty="0" smtClean="0"/>
                <a:t>5,00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4954123" y="3812033"/>
            <a:ext cx="1638656" cy="22915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2349,00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	mit 20%                        =  618,00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=0,00 EUR</a:t>
              </a:r>
              <a:endParaRPr lang="de-DE" dirty="0"/>
            </a:p>
          </p:txBody>
        </p:sp>
      </p:grp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1731,00 EUR</a:t>
            </a:r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330957" y="2905294"/>
            <a:ext cx="5322445" cy="429560"/>
            <a:chOff x="649264" y="4830623"/>
            <a:chExt cx="5322445" cy="429560"/>
          </a:xfrm>
        </p:grpSpPr>
        <p:sp>
          <p:nvSpPr>
            <p:cNvPr id="42" name="Rechteck 41"/>
            <p:cNvSpPr/>
            <p:nvPr/>
          </p:nvSpPr>
          <p:spPr>
            <a:xfrm>
              <a:off x="649264" y="4830623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Summe/</a:t>
              </a:r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r>
                <a:rPr lang="de-DE" dirty="0" smtClean="0">
                  <a:solidFill>
                    <a:schemeClr val="tx1"/>
                  </a:solidFill>
                </a:rPr>
                <a:t>: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4123378" y="4890851"/>
              <a:ext cx="18483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1731,00 EUR</a:t>
              </a:r>
              <a:endParaRPr lang="de-DE" dirty="0"/>
            </a:p>
          </p:txBody>
        </p:sp>
      </p:grp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	mit 80%                       = 2472,00 EUR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>
            <a:off x="6322896" y="2549009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9583357" y="261805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696,00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599601" y="3698660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1731,00 EUR</a:t>
            </a:r>
            <a:endParaRPr lang="de-DE" dirty="0"/>
          </a:p>
        </p:txBody>
      </p:sp>
      <p:sp>
        <p:nvSpPr>
          <p:cNvPr id="41" name="Gefaltete Ecke 40"/>
          <p:cNvSpPr/>
          <p:nvPr/>
        </p:nvSpPr>
        <p:spPr>
          <a:xfrm>
            <a:off x="3712505" y="5286361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2076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,00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6" name="Gefaltete Ecke 45"/>
          <p:cNvSpPr/>
          <p:nvPr/>
        </p:nvSpPr>
        <p:spPr>
          <a:xfrm>
            <a:off x="5862776" y="5286361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2076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b="1" u="sng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 algn="ctr">
              <a:buFontTx/>
              <a:buChar char="-"/>
            </a:pP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1731=</a:t>
            </a:r>
          </a:p>
          <a:p>
            <a:pPr marL="285750" indent="-285750" algn="ctr">
              <a:buFontTx/>
              <a:buChar char="-"/>
            </a:pP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345€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322895" y="3071085"/>
            <a:ext cx="4955248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Rest:                                                      1776,00 EUR </a:t>
            </a:r>
            <a:endParaRPr lang="de-DE" u="sng" dirty="0">
              <a:solidFill>
                <a:schemeClr val="tx1"/>
              </a:solidFill>
            </a:endParaRPr>
          </a:p>
        </p:txBody>
      </p:sp>
      <p:cxnSp>
        <p:nvCxnSpPr>
          <p:cNvPr id="5" name="Gerade Verbindung mit Pfeil 4"/>
          <p:cNvCxnSpPr/>
          <p:nvPr/>
        </p:nvCxnSpPr>
        <p:spPr>
          <a:xfrm flipV="1">
            <a:off x="2836417" y="6071630"/>
            <a:ext cx="1177880" cy="6388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Gefaltete Ecke 39"/>
          <p:cNvSpPr/>
          <p:nvPr/>
        </p:nvSpPr>
        <p:spPr>
          <a:xfrm>
            <a:off x="1049998" y="5080216"/>
            <a:ext cx="2341595" cy="1636467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Antragstellerschuld -Entscheidungsschuld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7" name="Abgerundetes Rechteck 4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Ü013z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Gefaltete Ecke 35"/>
          <p:cNvSpPr/>
          <p:nvPr/>
        </p:nvSpPr>
        <p:spPr>
          <a:xfrm>
            <a:off x="3174849" y="16663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2694€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8" name="Rechteckige Legende 47"/>
          <p:cNvSpPr/>
          <p:nvPr/>
        </p:nvSpPr>
        <p:spPr>
          <a:xfrm>
            <a:off x="8995875" y="4924816"/>
            <a:ext cx="2727701" cy="612648"/>
          </a:xfrm>
          <a:prstGeom prst="wedgeRectCallout">
            <a:avLst>
              <a:gd name="adj1" fmla="val 4394"/>
              <a:gd name="adj2" fmla="val -9687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u="sng" dirty="0" smtClean="0">
                <a:solidFill>
                  <a:schemeClr val="tx1"/>
                </a:solidFill>
              </a:rPr>
              <a:t>Zweitschuldnerrechnung</a:t>
            </a:r>
            <a:r>
              <a:rPr lang="de-DE" sz="1600" dirty="0" smtClean="0">
                <a:solidFill>
                  <a:schemeClr val="tx1"/>
                </a:solidFill>
              </a:rPr>
              <a:t> über diesen Betrag möglich !!</a:t>
            </a:r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458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5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  <p:bldP spid="6" grpId="0" animBg="1"/>
      <p:bldP spid="13" grpId="0" animBg="1"/>
      <p:bldP spid="15" grpId="0" animBg="1"/>
      <p:bldP spid="38" grpId="0" animBg="1"/>
      <p:bldP spid="39" grpId="0" animBg="1"/>
      <p:bldP spid="22" grpId="0" animBg="1"/>
      <p:bldP spid="24" grpId="0" animBg="1"/>
      <p:bldP spid="26" grpId="0" animBg="1"/>
      <p:bldP spid="31" grpId="0" animBg="1"/>
      <p:bldP spid="41" grpId="0" animBg="1"/>
      <p:bldP spid="46" grpId="0" animBg="1"/>
      <p:bldP spid="37" grpId="0" animBg="1"/>
      <p:bldP spid="40" grpId="0" animBg="1"/>
      <p:bldP spid="36" grpId="0" animBg="1"/>
      <p:bldP spid="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/>
              <a:t>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4" y="3412440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1 GKG </a:t>
            </a:r>
            <a:r>
              <a:rPr lang="de-DE" dirty="0" smtClean="0"/>
              <a:t>der Beklagte mit 80% und der Kläger mit 20% </a:t>
            </a:r>
            <a:r>
              <a:rPr lang="de-DE" dirty="0"/>
              <a:t>als </a:t>
            </a:r>
            <a:r>
              <a:rPr lang="de-DE" dirty="0" smtClean="0"/>
              <a:t>	Entscheidungsschuldner.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3" y="4451364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Kläger, als Antragsschuldner gem. § 22 I S.1 GKG, geleisteter </a:t>
            </a:r>
            <a:r>
              <a:rPr lang="de-DE" dirty="0" smtClean="0"/>
              <a:t>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Beklagten, im Rahmen der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r>
              <a:rPr lang="de-DE" dirty="0"/>
              <a:t>	Der offene Restbetrag wird im Wege </a:t>
            </a:r>
            <a:r>
              <a:rPr lang="de-DE" u="sng" dirty="0">
                <a:solidFill>
                  <a:srgbClr val="FF0000"/>
                </a:solidFill>
              </a:rPr>
              <a:t>der Sollstellung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/>
              <a:t>gem. §§ 4 Abs. 2, 15 Abs. 1 </a:t>
            </a:r>
          </a:p>
          <a:p>
            <a:r>
              <a:rPr lang="de-DE" dirty="0"/>
              <a:t>	und 25 </a:t>
            </a:r>
            <a:r>
              <a:rPr lang="de-DE" dirty="0" err="1"/>
              <a:t>KostVfg</a:t>
            </a:r>
            <a:r>
              <a:rPr lang="de-DE" dirty="0"/>
              <a:t> mit Kost23 von </a:t>
            </a:r>
            <a:r>
              <a:rPr lang="de-DE" dirty="0" smtClean="0"/>
              <a:t>dem </a:t>
            </a:r>
            <a:r>
              <a:rPr lang="de-DE" dirty="0"/>
              <a:t>Beklagten erfordert</a:t>
            </a:r>
            <a:r>
              <a:rPr lang="de-DE" smtClean="0"/>
              <a:t>. </a:t>
            </a:r>
            <a:endParaRPr lang="de-DE" dirty="0"/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Ü013z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99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325</Words>
  <Application>Microsoft Office PowerPoint</Application>
  <PresentationFormat>Breitbild</PresentationFormat>
  <Paragraphs>97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27</cp:revision>
  <dcterms:created xsi:type="dcterms:W3CDTF">2023-07-24T07:26:55Z</dcterms:created>
  <dcterms:modified xsi:type="dcterms:W3CDTF">2024-03-15T09:22:29Z</dcterms:modified>
</cp:coreProperties>
</file>