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1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4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20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2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07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79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80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59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20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09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56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9434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897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EE64-A140-4CAC-8C08-656773EC9877}" type="datetimeFigureOut">
              <a:rPr lang="de-DE" smtClean="0"/>
              <a:t>05.08.2026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2812-FA5A-4672-A013-D7A2D87BEA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61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2C3354B-4928-C90A-670F-74B2FFD59CD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03C275B-9A88-9BCE-D7D3-3A228F233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376611" cy="6858000"/>
          </a:xfrm>
          <a:prstGeom prst="rect">
            <a:avLst/>
          </a:prstGeom>
        </p:spPr>
      </p:pic>
      <p:sp>
        <p:nvSpPr>
          <p:cNvPr id="5" name="Flussdiagramm: Verbinder 4">
            <a:extLst>
              <a:ext uri="{FF2B5EF4-FFF2-40B4-BE49-F238E27FC236}">
                <a16:creationId xmlns:a16="http://schemas.microsoft.com/office/drawing/2014/main" id="{94578771-4479-25CE-E9FD-C8A3888296D6}"/>
              </a:ext>
            </a:extLst>
          </p:cNvPr>
          <p:cNvSpPr/>
          <p:nvPr/>
        </p:nvSpPr>
        <p:spPr>
          <a:xfrm>
            <a:off x="6880543" y="774915"/>
            <a:ext cx="991891" cy="976393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883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5F8B3EDC-A7F8-E86C-9CA8-18BC286F4F31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ADA0FDC-98A4-C324-2BE2-E96BF1420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19154" y="807967"/>
            <a:ext cx="8853668" cy="1727152"/>
            <a:chOff x="871538" y="1405759"/>
            <a:chExt cx="8853668" cy="17271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5283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Wann wird eine Ehe geschieden? Nennen Sie die gesetzliche Bestimmung.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1.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4242803" y="2748628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Wenn Sie gescheitert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ist.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 rot="176525">
            <a:off x="6809791" y="3012972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1565 I S.1 BGB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DD02AF2-6F22-6D41-894B-35749CDD5842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663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27EC84AB-4480-8944-D99A-4DE1C7421287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F19052-EEBB-F707-3773-67938DF56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61451" y="806417"/>
            <a:ext cx="8811371" cy="2083260"/>
            <a:chOff x="913835" y="1468839"/>
            <a:chExt cx="8811371" cy="2083260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94756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Wann ist der früheste Zeitpunkt an dem ein Antrag auf Scheidung gestellt werden kann und welche Voraussetzungen müssen erfüllt sein? Nennen Sie die gesetzliche Bestimmung.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913835" y="146883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12" name="Gefaltete Ecke 11"/>
          <p:cNvSpPr/>
          <p:nvPr/>
        </p:nvSpPr>
        <p:spPr>
          <a:xfrm rot="21260758">
            <a:off x="2754136" y="2993531"/>
            <a:ext cx="2214109" cy="2144016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mindestens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 Jahr Getrennt-leben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176525">
            <a:off x="5772098" y="4111299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Antrags-gegner muss zustimmen.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 rot="176525">
            <a:off x="8408902" y="3481761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1566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BGB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E6BEE08-30CD-CC69-8159-B53DD2715F48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478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0E1F029-1031-8798-54B1-88DCD49A5149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2BE664-0ED2-CD18-0358-F80C9F6D4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808032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Nennen Sie mögliche Folgesachen in Scheidungsverfahren.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0" name="Gefaltete Ecke 19"/>
          <p:cNvSpPr/>
          <p:nvPr/>
        </p:nvSpPr>
        <p:spPr>
          <a:xfrm>
            <a:off x="6556943" y="3305544"/>
            <a:ext cx="1785369" cy="1818538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Wohn- und </a:t>
            </a:r>
            <a:r>
              <a:rPr lang="de-DE" sz="20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Hausahlts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-sachen</a:t>
            </a:r>
          </a:p>
        </p:txBody>
      </p:sp>
      <p:sp>
        <p:nvSpPr>
          <p:cNvPr id="21" name="Gefaltete Ecke 20"/>
          <p:cNvSpPr/>
          <p:nvPr/>
        </p:nvSpPr>
        <p:spPr>
          <a:xfrm rot="21206678">
            <a:off x="8736972" y="2956861"/>
            <a:ext cx="1738512" cy="1765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Kindschafts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-sachen</a:t>
            </a:r>
          </a:p>
        </p:txBody>
      </p:sp>
      <p:sp>
        <p:nvSpPr>
          <p:cNvPr id="25" name="Gefaltete Ecke 24"/>
          <p:cNvSpPr/>
          <p:nvPr/>
        </p:nvSpPr>
        <p:spPr>
          <a:xfrm rot="339229">
            <a:off x="2514798" y="2935025"/>
            <a:ext cx="1700247" cy="180172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Versorgungs-</a:t>
            </a:r>
            <a:r>
              <a:rPr lang="de-DE" sz="20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ausleichs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-sachen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4367352" y="3305544"/>
            <a:ext cx="1820909" cy="1818538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Kindes- und Scheidungs-unterhalts-sachen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A1989A9-E135-58EF-0CE8-6737F037E23D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978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5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9DD716C-F4CA-A02B-880D-E6D5201D9121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733E36D-7C60-ECAB-2E18-D72912FA9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19154" y="777036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Wann wird der Versorgungsausgleich durchgeführt?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3737022" y="2867279"/>
            <a:ext cx="2258130" cy="217173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von Amts wegen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7034809" y="2903801"/>
            <a:ext cx="2120946" cy="219932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137 II S.2 </a:t>
            </a:r>
          </a:p>
          <a:p>
            <a:pPr algn="ctr"/>
            <a:r>
              <a:rPr lang="de-DE" sz="28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FamFG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8226259-4528-A758-7345-00EBEE500BC2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348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E4296A6-3B21-AA50-9AAA-98327E940BDA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ED9B6F4-6F34-4AAE-9FFA-4F5FD2FD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958983" y="838943"/>
            <a:ext cx="8853668" cy="1823660"/>
            <a:chOff x="871538" y="1405759"/>
            <a:chExt cx="8853668" cy="1823660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6248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Welches Rechtsmittel ist gegen den Scheidungsbeschluss zulässig und nennen Sie die entsprechende Notfrist/das Rechtsmittel? Nennen Sie auch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1743889" y="3218173"/>
            <a:ext cx="1868772" cy="19761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Beschwerde</a:t>
            </a:r>
          </a:p>
        </p:txBody>
      </p:sp>
      <p:sp>
        <p:nvSpPr>
          <p:cNvPr id="20" name="Gefaltete Ecke 19"/>
          <p:cNvSpPr/>
          <p:nvPr/>
        </p:nvSpPr>
        <p:spPr>
          <a:xfrm rot="376100">
            <a:off x="3337712" y="4410962"/>
            <a:ext cx="1952807" cy="186970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§ </a:t>
            </a:r>
            <a:r>
              <a:rPr lang="de-DE" sz="2400" b="1" dirty="0">
                <a:solidFill>
                  <a:prstClr val="black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58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I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FamFG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 rot="508493">
            <a:off x="6050267" y="3113566"/>
            <a:ext cx="2680886" cy="239275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 Monat ab schriftl. Bekanntgabe des Beschlusses an die Beteiligten</a:t>
            </a:r>
          </a:p>
        </p:txBody>
      </p:sp>
      <p:sp>
        <p:nvSpPr>
          <p:cNvPr id="12" name="Gefaltete Ecke 11"/>
          <p:cNvSpPr/>
          <p:nvPr/>
        </p:nvSpPr>
        <p:spPr>
          <a:xfrm rot="21003793">
            <a:off x="8936593" y="4352654"/>
            <a:ext cx="1868772" cy="197613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de-DE" sz="2400" b="1" dirty="0">
                <a:solidFill>
                  <a:prstClr val="black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63 I + III </a:t>
            </a:r>
            <a:r>
              <a:rPr lang="de-DE" sz="2400" b="1" dirty="0" err="1">
                <a:solidFill>
                  <a:prstClr val="black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FamFG</a:t>
            </a:r>
            <a:endParaRPr lang="de-DE" sz="2400" b="1" dirty="0">
              <a:solidFill>
                <a:prstClr val="black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BCEC112-15F1-118E-6456-45B7F810E68D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182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44280F8-B818-B18B-4C83-8166F136D326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984269-7FD6-EA6B-9656-41513A551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42820" y="725084"/>
            <a:ext cx="9279974" cy="3051957"/>
            <a:chOff x="871538" y="1405759"/>
            <a:chExt cx="8853668" cy="3051957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28531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de-DE" sz="2400" dirty="0"/>
                <a:t>Helmut Schmidt und Karin Kramer schließen am 22.11.1993 die Ehe vor dem Standesbeamten in Berlin Mitte. Karin reicht am 12.02.2025 die Scheidung ein. Am 23.02.2025 wird diese Helmut zugestellt. </a:t>
              </a:r>
            </a:p>
            <a:p>
              <a:pPr lvl="0"/>
              <a:r>
                <a:rPr lang="de-DE" sz="2400" dirty="0"/>
                <a:t>Berechnen Sie Beginn und Ende der Ehezeit gemäß § 3 </a:t>
              </a:r>
              <a:r>
                <a:rPr lang="de-DE" sz="2400" dirty="0" err="1"/>
                <a:t>VersAusglG</a:t>
              </a:r>
              <a:r>
                <a:rPr lang="de-DE" sz="2400" dirty="0"/>
                <a:t>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2502116" y="4152881"/>
            <a:ext cx="1528592" cy="145831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Beginn=</a:t>
            </a:r>
          </a:p>
        </p:txBody>
      </p:sp>
      <p:sp>
        <p:nvSpPr>
          <p:cNvPr id="19" name="Gefaltete Ecke 18"/>
          <p:cNvSpPr/>
          <p:nvPr/>
        </p:nvSpPr>
        <p:spPr>
          <a:xfrm>
            <a:off x="6702187" y="4152880"/>
            <a:ext cx="1528592" cy="1458319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Ende=</a:t>
            </a:r>
          </a:p>
        </p:txBody>
      </p:sp>
      <p:sp>
        <p:nvSpPr>
          <p:cNvPr id="23" name="Gefaltete Ecke 22"/>
          <p:cNvSpPr/>
          <p:nvPr/>
        </p:nvSpPr>
        <p:spPr>
          <a:xfrm rot="21157855">
            <a:off x="8250245" y="4676146"/>
            <a:ext cx="1617450" cy="1562318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31.01.2025</a:t>
            </a:r>
          </a:p>
        </p:txBody>
      </p:sp>
      <p:sp>
        <p:nvSpPr>
          <p:cNvPr id="15" name="Gefaltete Ecke 14"/>
          <p:cNvSpPr/>
          <p:nvPr/>
        </p:nvSpPr>
        <p:spPr>
          <a:xfrm rot="368813">
            <a:off x="3924272" y="4753487"/>
            <a:ext cx="1528592" cy="145831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01.11.1993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34055754-9255-DAB1-0E70-BDBDD97B8F51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635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 animBg="1"/>
      <p:bldP spid="2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A2ADA7F-D75C-C386-E1FC-EB652E1A2662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428145-800E-42AD-A51E-024F649A5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9" y="0"/>
            <a:ext cx="9733279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493129" y="730540"/>
            <a:ext cx="8983725" cy="1298527"/>
            <a:chOff x="871538" y="1405759"/>
            <a:chExt cx="8853668" cy="1298527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9975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Nach welcher gesetzlichen Bestimmung ist Trennungsunterhalt geregelt?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/>
                <a:t>7.</a:t>
              </a:r>
              <a:endParaRPr lang="de-DE" sz="3600" dirty="0"/>
            </a:p>
          </p:txBody>
        </p:sp>
      </p:grpSp>
      <p:sp>
        <p:nvSpPr>
          <p:cNvPr id="29" name="Gefaltete Ecke 28"/>
          <p:cNvSpPr/>
          <p:nvPr/>
        </p:nvSpPr>
        <p:spPr>
          <a:xfrm>
            <a:off x="5010541" y="3016800"/>
            <a:ext cx="2147497" cy="208383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1361 BGB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F7D88E8-12EB-758A-45F9-FAF93B0673F9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744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Office PowerPoint</Application>
  <PresentationFormat>Breitbild</PresentationFormat>
  <Paragraphs>72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31</cp:revision>
  <dcterms:created xsi:type="dcterms:W3CDTF">2023-07-04T15:45:21Z</dcterms:created>
  <dcterms:modified xsi:type="dcterms:W3CDTF">2026-08-05T06:24:05Z</dcterms:modified>
</cp:coreProperties>
</file>