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4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67" r:id="rId23"/>
    <p:sldId id="278" r:id="rId2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CBAD"/>
    <a:srgbClr val="FBE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9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DD19-3B69-40DA-A1AC-9834C2D5D078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CD15-71C9-4614-B9A0-5C1CBF5143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8188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DD19-3B69-40DA-A1AC-9834C2D5D078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CD15-71C9-4614-B9A0-5C1CBF5143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2126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DD19-3B69-40DA-A1AC-9834C2D5D078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CD15-71C9-4614-B9A0-5C1CBF5143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9932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DD19-3B69-40DA-A1AC-9834C2D5D078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CD15-71C9-4614-B9A0-5C1CBF5143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8081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DD19-3B69-40DA-A1AC-9834C2D5D078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CD15-71C9-4614-B9A0-5C1CBF5143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782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DD19-3B69-40DA-A1AC-9834C2D5D078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CD15-71C9-4614-B9A0-5C1CBF5143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0235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DD19-3B69-40DA-A1AC-9834C2D5D078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CD15-71C9-4614-B9A0-5C1CBF5143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3485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DD19-3B69-40DA-A1AC-9834C2D5D078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CD15-71C9-4614-B9A0-5C1CBF5143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5835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DD19-3B69-40DA-A1AC-9834C2D5D078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CD15-71C9-4614-B9A0-5C1CBF5143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7546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DD19-3B69-40DA-A1AC-9834C2D5D078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CD15-71C9-4614-B9A0-5C1CBF5143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9359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BDD19-3B69-40DA-A1AC-9834C2D5D078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6CD15-71C9-4614-B9A0-5C1CBF5143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9144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BDD19-3B69-40DA-A1AC-9834C2D5D078}" type="datetimeFigureOut">
              <a:rPr lang="de-DE" smtClean="0"/>
              <a:t>23.02.2026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6CD15-71C9-4614-B9A0-5C1CBF5143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096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bgerundetes Rechteck 9"/>
          <p:cNvSpPr/>
          <p:nvPr/>
        </p:nvSpPr>
        <p:spPr>
          <a:xfrm>
            <a:off x="1228725" y="1263385"/>
            <a:ext cx="9966389" cy="306572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Beschriftung der Dienstzimmer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Aktenregale	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Aktenböcke mit Fächern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Posteingänge und Postausgänge (Abtrag)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Vorlage-Fächer für Richter und Rechtspfleger</a:t>
            </a:r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Ausstattung einer Abteilung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 rot="21277117">
            <a:off x="9601578" y="526774"/>
            <a:ext cx="2013117" cy="2015995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Sollte gut beschriftet sein, damit sich auch ein anderer Kollege zurechtfindet…</a:t>
            </a:r>
          </a:p>
        </p:txBody>
      </p:sp>
    </p:spTree>
    <p:extLst>
      <p:ext uri="{BB962C8B-B14F-4D97-AF65-F5344CB8AC3E}">
        <p14:creationId xmlns:p14="http://schemas.microsoft.com/office/powerpoint/2010/main" val="354139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Ausstattung einer Abteilung</a:t>
            </a:r>
            <a:endParaRPr lang="de-DE" sz="24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13" y="1102793"/>
            <a:ext cx="3905250" cy="5207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22096">
            <a:off x="4747035" y="1017467"/>
            <a:ext cx="5393140" cy="30361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84856">
            <a:off x="1610768" y="4428622"/>
            <a:ext cx="2643925" cy="17580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97122">
            <a:off x="6767769" y="2087460"/>
            <a:ext cx="4631766" cy="26075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34619">
            <a:off x="4846917" y="4149704"/>
            <a:ext cx="5761219" cy="24020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1245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bgerundetes Rechteck 9"/>
          <p:cNvSpPr/>
          <p:nvPr/>
        </p:nvSpPr>
        <p:spPr>
          <a:xfrm>
            <a:off x="1128954" y="3222695"/>
            <a:ext cx="9966389" cy="306572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Posteingänge werden mit den Akten vorgelegt (Richter, </a:t>
            </a:r>
            <a:r>
              <a:rPr lang="de-DE" sz="2400" dirty="0" err="1"/>
              <a:t>Rpfl</a:t>
            </a:r>
            <a:r>
              <a:rPr lang="de-DE" sz="2400" dirty="0"/>
              <a:t>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Falls Eilbedürftigkeit vorliegt bekommt die Akte eine </a:t>
            </a:r>
            <a:r>
              <a:rPr lang="de-DE" sz="2400" dirty="0" err="1"/>
              <a:t>Rothülle</a:t>
            </a:r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Aktenregale	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Fristen werden in den Akten überwacht und nach Ablauf kenntlich gemacht und dem Bearbeiter vorgelegt.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Zustellungsnachweise werden nicht vorgelegt und vom </a:t>
            </a:r>
            <a:r>
              <a:rPr lang="de-DE" sz="2400" dirty="0" err="1"/>
              <a:t>UdG</a:t>
            </a:r>
            <a:r>
              <a:rPr lang="de-DE" sz="2400" dirty="0"/>
              <a:t> in eigener Zuständigkeit bearbeitet</a:t>
            </a:r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 rot="21277117">
            <a:off x="9903048" y="3312652"/>
            <a:ext cx="2013117" cy="2015995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Will man auf eine Seite in der Akte hinweisen, wird diese „ausgeknifft“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600075" y="2826816"/>
            <a:ext cx="2626215" cy="60218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Vorlage von Akten</a:t>
            </a:r>
            <a:endParaRPr lang="de-DE" sz="2400" dirty="0"/>
          </a:p>
        </p:txBody>
      </p:sp>
      <p:sp>
        <p:nvSpPr>
          <p:cNvPr id="5" name="Abgerundetes Rechteck 4"/>
          <p:cNvSpPr/>
          <p:nvPr/>
        </p:nvSpPr>
        <p:spPr>
          <a:xfrm>
            <a:off x="1128954" y="1571625"/>
            <a:ext cx="9586670" cy="112353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/>
              <a:t>Die Aktenführung muss chronologisch und übersichtlich sein, damit das Verfahren lückenlos nachvollziehbar ist. Die </a:t>
            </a:r>
            <a:r>
              <a:rPr lang="de-DE" sz="2400" dirty="0" err="1"/>
              <a:t>Aktenornung</a:t>
            </a:r>
            <a:r>
              <a:rPr lang="de-DE" sz="2400" dirty="0"/>
              <a:t> gibt die Richtlinien zur Führung der Akte vor.</a:t>
            </a:r>
          </a:p>
        </p:txBody>
      </p:sp>
      <p:sp>
        <p:nvSpPr>
          <p:cNvPr id="11" name="Gefaltete Ecke 10"/>
          <p:cNvSpPr/>
          <p:nvPr/>
        </p:nvSpPr>
        <p:spPr>
          <a:xfrm rot="21277117">
            <a:off x="10420409" y="1377757"/>
            <a:ext cx="1349867" cy="1388821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628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bgerundetes Rechteck 9"/>
          <p:cNvSpPr/>
          <p:nvPr/>
        </p:nvSpPr>
        <p:spPr>
          <a:xfrm>
            <a:off x="1228725" y="1968377"/>
            <a:ext cx="9966389" cy="350406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Posteingänge werden mit den Akten vorgelegt (Richter, </a:t>
            </a:r>
            <a:r>
              <a:rPr lang="de-DE" sz="2400" dirty="0" err="1"/>
              <a:t>Rpfl</a:t>
            </a:r>
            <a:r>
              <a:rPr lang="de-DE" sz="2400" dirty="0"/>
              <a:t>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Falls Eilbedürftigkeit vorliegt bekommt die Akte eine </a:t>
            </a:r>
            <a:r>
              <a:rPr lang="de-DE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Rothülle</a:t>
            </a:r>
            <a:r>
              <a:rPr lang="de-DE" sz="2400" dirty="0"/>
              <a:t>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Fristen werden in den Akten überwacht und nach Ablauf kenntlich gemacht und dem Bearbeiter vorgelegt.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Zustellungsnachweise werden nicht vorgelegt und vom </a:t>
            </a:r>
            <a:r>
              <a:rPr lang="de-DE" sz="2400" dirty="0" err="1"/>
              <a:t>UdG</a:t>
            </a:r>
            <a:r>
              <a:rPr lang="de-DE" sz="2400" dirty="0"/>
              <a:t> in eigener Zuständigkeit bearbeitet (Prüfung, ob Zustellung wirksam etc.)</a:t>
            </a:r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85787" y="1703535"/>
            <a:ext cx="2626215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Posteingänge</a:t>
            </a:r>
            <a:endParaRPr lang="de-DE" sz="2400" dirty="0"/>
          </a:p>
        </p:txBody>
      </p:sp>
      <p:sp>
        <p:nvSpPr>
          <p:cNvPr id="9" name="Gefaltete Ecke 8"/>
          <p:cNvSpPr/>
          <p:nvPr/>
        </p:nvSpPr>
        <p:spPr>
          <a:xfrm>
            <a:off x="10198229" y="1780276"/>
            <a:ext cx="1820241" cy="1814311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In einem Stapel von Akten schnell zu erkennen!</a:t>
            </a:r>
          </a:p>
        </p:txBody>
      </p:sp>
    </p:spTree>
    <p:extLst>
      <p:ext uri="{BB962C8B-B14F-4D97-AF65-F5344CB8AC3E}">
        <p14:creationId xmlns:p14="http://schemas.microsoft.com/office/powerpoint/2010/main" val="87644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497" y="1652737"/>
            <a:ext cx="9088853" cy="4531894"/>
          </a:xfrm>
          <a:prstGeom prst="rect">
            <a:avLst/>
          </a:prstGeom>
        </p:spPr>
      </p:pic>
      <p:sp>
        <p:nvSpPr>
          <p:cNvPr id="7" name="Pfeil nach rechts 6"/>
          <p:cNvSpPr/>
          <p:nvPr/>
        </p:nvSpPr>
        <p:spPr>
          <a:xfrm>
            <a:off x="1285876" y="2969244"/>
            <a:ext cx="2249995" cy="957263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Präsentat</a:t>
            </a:r>
            <a:r>
              <a:rPr lang="de-DE" dirty="0"/>
              <a:t> haben wir besprochen</a:t>
            </a:r>
          </a:p>
        </p:txBody>
      </p:sp>
      <p:sp>
        <p:nvSpPr>
          <p:cNvPr id="11" name="Rechteck 10"/>
          <p:cNvSpPr/>
          <p:nvPr/>
        </p:nvSpPr>
        <p:spPr>
          <a:xfrm>
            <a:off x="6943725" y="2371725"/>
            <a:ext cx="1457325" cy="1057275"/>
          </a:xfrm>
          <a:prstGeom prst="rect">
            <a:avLst/>
          </a:prstGeom>
          <a:solidFill>
            <a:schemeClr val="accent2">
              <a:lumMod val="60000"/>
              <a:lumOff val="40000"/>
              <a:alpha val="1803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Pfeil nach rechts 12"/>
          <p:cNvSpPr/>
          <p:nvPr/>
        </p:nvSpPr>
        <p:spPr>
          <a:xfrm flipH="1">
            <a:off x="8270464" y="2429822"/>
            <a:ext cx="1925262" cy="94108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Foliierung</a:t>
            </a:r>
            <a:r>
              <a:rPr lang="de-DE" dirty="0"/>
              <a:t> =&gt; Blattzahl in blau</a:t>
            </a:r>
          </a:p>
        </p:txBody>
      </p:sp>
      <p:sp>
        <p:nvSpPr>
          <p:cNvPr id="15" name="Gefaltete Ecke 14"/>
          <p:cNvSpPr/>
          <p:nvPr/>
        </p:nvSpPr>
        <p:spPr>
          <a:xfrm rot="21277117">
            <a:off x="8092511" y="3827867"/>
            <a:ext cx="2013117" cy="2015995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Alle Seiten werden foliiert, d.h. mit einer fortlaufenden Blattzahl versehen.</a:t>
            </a:r>
          </a:p>
        </p:txBody>
      </p:sp>
      <p:sp>
        <p:nvSpPr>
          <p:cNvPr id="16" name="Gefaltete Ecke 15"/>
          <p:cNvSpPr/>
          <p:nvPr/>
        </p:nvSpPr>
        <p:spPr>
          <a:xfrm rot="504429">
            <a:off x="9794909" y="4408893"/>
            <a:ext cx="2013117" cy="2015995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Follierung</a:t>
            </a:r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erfolgt in blau mit einem speziellen Stift.</a:t>
            </a:r>
          </a:p>
        </p:txBody>
      </p:sp>
    </p:spTree>
    <p:extLst>
      <p:ext uri="{BB962C8B-B14F-4D97-AF65-F5344CB8AC3E}">
        <p14:creationId xmlns:p14="http://schemas.microsoft.com/office/powerpoint/2010/main" val="220809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3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bgerundetes Rechteck 9"/>
          <p:cNvSpPr/>
          <p:nvPr/>
        </p:nvSpPr>
        <p:spPr>
          <a:xfrm>
            <a:off x="1228725" y="1968377"/>
            <a:ext cx="9966389" cy="1346323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/>
              <a:t>Wenn ein Schriftsatz zu einem bereits bestehenden Aktenzeichen eingeht wie gehen Sie vor?</a:t>
            </a:r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85787" y="1703535"/>
            <a:ext cx="2626215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Posteingänge</a:t>
            </a:r>
            <a:endParaRPr lang="de-DE" sz="2400" dirty="0"/>
          </a:p>
        </p:txBody>
      </p:sp>
      <p:sp>
        <p:nvSpPr>
          <p:cNvPr id="9" name="Gefaltete Ecke 8"/>
          <p:cNvSpPr/>
          <p:nvPr/>
        </p:nvSpPr>
        <p:spPr>
          <a:xfrm rot="20996407">
            <a:off x="9883904" y="3574032"/>
            <a:ext cx="1820241" cy="1814311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Wir werden das noch praktisch anhand einer Musterakte bearbeiten…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1338263" y="3579542"/>
            <a:ext cx="4202260" cy="6781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Zuständigkeit prüfen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2795472" y="4309911"/>
            <a:ext cx="4202260" cy="6781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Präsentieren</a:t>
            </a:r>
          </a:p>
        </p:txBody>
      </p:sp>
      <p:sp>
        <p:nvSpPr>
          <p:cNvPr id="12" name="Abgerundetes Rechteck 11"/>
          <p:cNvSpPr/>
          <p:nvPr/>
        </p:nvSpPr>
        <p:spPr>
          <a:xfrm>
            <a:off x="4448584" y="5058782"/>
            <a:ext cx="4202260" cy="6781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Akten „ziehen“ und Schriftsatz foliieren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5770415" y="5811836"/>
            <a:ext cx="4202260" cy="6781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Worum handelt es sich? Akte dem Bearbeiter zuführen</a:t>
            </a:r>
          </a:p>
        </p:txBody>
      </p:sp>
    </p:spTree>
    <p:extLst>
      <p:ext uri="{BB962C8B-B14F-4D97-AF65-F5344CB8AC3E}">
        <p14:creationId xmlns:p14="http://schemas.microsoft.com/office/powerpoint/2010/main" val="78938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7458075" y="3536678"/>
            <a:ext cx="3957637" cy="28641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So könnte die Fristvorlage aussehen:</a:t>
            </a: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Abgerundetes Rechteck 9"/>
          <p:cNvSpPr/>
          <p:nvPr/>
        </p:nvSpPr>
        <p:spPr>
          <a:xfrm>
            <a:off x="1228725" y="1968377"/>
            <a:ext cx="9966389" cy="1346323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/>
              <a:t>Wird eine Frist in einer Akte „gesetzt“ muss diese Frist durch den </a:t>
            </a:r>
            <a:r>
              <a:rPr lang="de-DE" sz="2400" dirty="0" err="1"/>
              <a:t>UdG</a:t>
            </a:r>
            <a:r>
              <a:rPr lang="de-DE" sz="2400" dirty="0"/>
              <a:t> überwacht werden.</a:t>
            </a:r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85787" y="1703535"/>
            <a:ext cx="2626215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Fristen</a:t>
            </a:r>
            <a:endParaRPr lang="de-DE" sz="2400" dirty="0"/>
          </a:p>
        </p:txBody>
      </p:sp>
      <p:sp>
        <p:nvSpPr>
          <p:cNvPr id="4" name="Abgerundetes Rechteck 3"/>
          <p:cNvSpPr/>
          <p:nvPr/>
        </p:nvSpPr>
        <p:spPr>
          <a:xfrm>
            <a:off x="1338263" y="3579542"/>
            <a:ext cx="4202260" cy="6781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Fristsetzung durch Richter, Rechtspfleger oder </a:t>
            </a:r>
            <a:r>
              <a:rPr lang="de-DE" sz="2000" dirty="0" err="1"/>
              <a:t>UdG</a:t>
            </a:r>
            <a:r>
              <a:rPr lang="de-DE" sz="2000" dirty="0"/>
              <a:t> möglich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1898894" y="4323499"/>
            <a:ext cx="4202260" cy="6781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Frist in der Akte errechnen und in </a:t>
            </a:r>
            <a:r>
              <a:rPr lang="de-DE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rot</a:t>
            </a:r>
            <a:r>
              <a:rPr lang="de-DE" sz="2000" dirty="0"/>
              <a:t> notieren – im IT-System notieren</a:t>
            </a:r>
          </a:p>
        </p:txBody>
      </p:sp>
      <p:sp>
        <p:nvSpPr>
          <p:cNvPr id="12" name="Abgerundetes Rechteck 11"/>
          <p:cNvSpPr/>
          <p:nvPr/>
        </p:nvSpPr>
        <p:spPr>
          <a:xfrm>
            <a:off x="2784328" y="5067456"/>
            <a:ext cx="4202260" cy="122771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Nach Ablauf der Frist =&gt; Fristablauf kenntlich machen =&gt; Akte dem Bearbeiter vorlegen</a:t>
            </a:r>
          </a:p>
        </p:txBody>
      </p:sp>
      <p:sp>
        <p:nvSpPr>
          <p:cNvPr id="9" name="Gefaltete Ecke 8"/>
          <p:cNvSpPr/>
          <p:nvPr/>
        </p:nvSpPr>
        <p:spPr>
          <a:xfrm rot="20996407">
            <a:off x="428142" y="4667547"/>
            <a:ext cx="1820241" cy="1814311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Auch das werden wir noch praktisch üben.</a:t>
            </a:r>
          </a:p>
        </p:txBody>
      </p:sp>
      <p:sp>
        <p:nvSpPr>
          <p:cNvPr id="5" name="Rechteck 4"/>
          <p:cNvSpPr/>
          <p:nvPr/>
        </p:nvSpPr>
        <p:spPr>
          <a:xfrm>
            <a:off x="7709231" y="4522516"/>
            <a:ext cx="3429000" cy="15249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Vorlage wg. Fristablauf </a:t>
            </a:r>
            <a:r>
              <a:rPr lang="de-DE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</a:t>
            </a:r>
            <a:r>
              <a:rPr lang="de-D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x</a:t>
            </a:r>
          </a:p>
          <a:p>
            <a:pPr algn="ctr"/>
            <a:r>
              <a:rPr lang="de-DE" sz="3200" dirty="0">
                <a:solidFill>
                  <a:schemeClr val="accent1">
                    <a:lumMod val="75000"/>
                  </a:schemeClr>
                </a:solidFill>
                <a:latin typeface="Freestyle Script" panose="030804020302050B0404" pitchFamily="66" charset="0"/>
              </a:rPr>
              <a:t>                   </a:t>
            </a:r>
          </a:p>
          <a:p>
            <a:pPr algn="ctr"/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Freestyle Script" panose="030804020302050B0404" pitchFamily="66" charset="0"/>
              </a:rPr>
              <a:t>XX.XX.20XX</a:t>
            </a:r>
            <a:r>
              <a:rPr lang="de-DE" sz="3200" dirty="0">
                <a:solidFill>
                  <a:schemeClr val="accent1">
                    <a:lumMod val="75000"/>
                  </a:schemeClr>
                </a:solidFill>
                <a:latin typeface="Freestyle Script" panose="030804020302050B0404" pitchFamily="66" charset="0"/>
              </a:rPr>
              <a:t>  </a:t>
            </a:r>
            <a:r>
              <a:rPr lang="de-DE" sz="3600" dirty="0" err="1">
                <a:solidFill>
                  <a:schemeClr val="accent1">
                    <a:lumMod val="75000"/>
                  </a:schemeClr>
                </a:solidFill>
                <a:latin typeface="Freestyle Script" panose="030804020302050B0404" pitchFamily="66" charset="0"/>
              </a:rPr>
              <a:t>Ca</a:t>
            </a:r>
            <a:endParaRPr lang="de-DE" sz="3600" dirty="0">
              <a:solidFill>
                <a:schemeClr val="accent1">
                  <a:lumMod val="75000"/>
                </a:schemeClr>
              </a:solidFill>
              <a:latin typeface="Freestyle Script" panose="030804020302050B04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9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11" grpId="0" animBg="1"/>
      <p:bldP spid="12" grpId="0" animBg="1"/>
      <p:bldP spid="9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bgerundetes Rechteck 9"/>
          <p:cNvSpPr/>
          <p:nvPr/>
        </p:nvSpPr>
        <p:spPr>
          <a:xfrm>
            <a:off x="887503" y="2242501"/>
            <a:ext cx="10191693" cy="367802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Aufbewahrung für alle Mitarbeiter zugänglich in Aktenfächern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Geschäftsgang im IT-System oder Karteikasten notieren!!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Eindeutige Kennzeichnung von Altenbestandteilen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Bei Aktenverlust Meldung an Gruppenleiter / Behördenleiter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Bei Aktenversand =&gt; Retent anlegen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kern="100" dirty="0">
                <a:solidFill>
                  <a:schemeClr val="bg1"/>
                </a:solidFill>
                <a:effectLst/>
                <a:ea typeface="Aptos"/>
                <a:cs typeface="Arial" panose="020B0604020202020204" pitchFamily="34" charset="0"/>
              </a:rPr>
              <a:t>Können Aktenbestandteile (z. B. Anlagen, Aktenbände, Beweismittel </a:t>
            </a:r>
            <a:br>
              <a:rPr lang="de-DE" sz="2400" kern="100" dirty="0">
                <a:solidFill>
                  <a:schemeClr val="bg1"/>
                </a:solidFill>
                <a:effectLst/>
                <a:ea typeface="Aptos"/>
                <a:cs typeface="Arial" panose="020B0604020202020204" pitchFamily="34" charset="0"/>
              </a:rPr>
            </a:br>
            <a:r>
              <a:rPr lang="de-DE" sz="2400" kern="100" dirty="0">
                <a:solidFill>
                  <a:schemeClr val="bg1"/>
                </a:solidFill>
                <a:effectLst/>
                <a:ea typeface="Aptos"/>
                <a:cs typeface="Arial" panose="020B0604020202020204" pitchFamily="34" charset="0"/>
              </a:rPr>
              <a:t>o. ä.) auf Grund ihres Umfangs bzw. Größe nicht bei den Sachakten liegen, so ist es notwendig, dass ein eindeutiger Verweis innerhalb der Akte auf deren Standort angebracht wird</a:t>
            </a:r>
            <a:endParaRPr lang="de-DE" sz="2400" kern="100" dirty="0">
              <a:solidFill>
                <a:schemeClr val="bg1"/>
              </a:solidFill>
              <a:effectLst/>
              <a:ea typeface="Aptos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/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85787" y="1703535"/>
            <a:ext cx="3957638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Aufbewahrung von Akten</a:t>
            </a:r>
            <a:endParaRPr lang="de-DE" sz="2400" dirty="0"/>
          </a:p>
        </p:txBody>
      </p:sp>
      <p:sp>
        <p:nvSpPr>
          <p:cNvPr id="9" name="Gefaltete Ecke 8"/>
          <p:cNvSpPr/>
          <p:nvPr/>
        </p:nvSpPr>
        <p:spPr>
          <a:xfrm rot="20996407">
            <a:off x="9897442" y="1320089"/>
            <a:ext cx="1298839" cy="1353362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5 IV </a:t>
            </a: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4" name="Gefaltete Ecke 13"/>
          <p:cNvSpPr/>
          <p:nvPr/>
        </p:nvSpPr>
        <p:spPr>
          <a:xfrm>
            <a:off x="6208651" y="5401259"/>
            <a:ext cx="1298839" cy="135336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Wir lese die §…</a:t>
            </a:r>
          </a:p>
        </p:txBody>
      </p:sp>
    </p:spTree>
    <p:extLst>
      <p:ext uri="{BB962C8B-B14F-4D97-AF65-F5344CB8AC3E}">
        <p14:creationId xmlns:p14="http://schemas.microsoft.com/office/powerpoint/2010/main" val="38123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bgerundetes Rechteck 9"/>
          <p:cNvSpPr/>
          <p:nvPr/>
        </p:nvSpPr>
        <p:spPr>
          <a:xfrm>
            <a:off x="7082116" y="1553245"/>
            <a:ext cx="3754798" cy="500797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Das </a:t>
            </a:r>
            <a:r>
              <a:rPr lang="de-DE" sz="20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Retent</a:t>
            </a:r>
            <a:r>
              <a:rPr lang="de-DE" sz="2000" dirty="0"/>
              <a:t> ist ein Kontrollgegenstand, um den Verbleib und die Rückkehr einer versandten Akte zu dokumentieren und überwachen.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Es wird eine Umschlag zur Anlegung eines </a:t>
            </a:r>
            <a:r>
              <a:rPr lang="de-DE" sz="2000" dirty="0" err="1"/>
              <a:t>Retents</a:t>
            </a:r>
            <a:r>
              <a:rPr lang="de-DE" sz="2000" dirty="0"/>
              <a:t> benutzt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Auf einem sog. Kontrollblatt sind Empfänger und Grund der Versendung zu notieren und eine Frist zur Überwachung der Rückkehr der Akte zu vermerken</a:t>
            </a:r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9657081" y="1290587"/>
            <a:ext cx="1857376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/>
              <a:t>Retent</a:t>
            </a:r>
            <a:endParaRPr lang="de-DE" sz="2400" dirty="0"/>
          </a:p>
        </p:txBody>
      </p:sp>
      <p:sp>
        <p:nvSpPr>
          <p:cNvPr id="14" name="Gefaltete Ecke 13"/>
          <p:cNvSpPr/>
          <p:nvPr/>
        </p:nvSpPr>
        <p:spPr>
          <a:xfrm>
            <a:off x="1313674" y="3857628"/>
            <a:ext cx="1298839" cy="135336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Eingänge die zum </a:t>
            </a:r>
            <a:r>
              <a:rPr lang="de-DE" sz="16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Retent</a:t>
            </a:r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gelangen…</a:t>
            </a:r>
          </a:p>
        </p:txBody>
      </p:sp>
      <p:sp>
        <p:nvSpPr>
          <p:cNvPr id="4" name="Rechteck 3"/>
          <p:cNvSpPr/>
          <p:nvPr/>
        </p:nvSpPr>
        <p:spPr>
          <a:xfrm>
            <a:off x="3262958" y="1703535"/>
            <a:ext cx="3643313" cy="46046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4249074" y="2722808"/>
            <a:ext cx="1671079" cy="6143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Retent</a:t>
            </a:r>
            <a:endParaRPr lang="de-DE" sz="32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3658524" y="5446375"/>
            <a:ext cx="2437476" cy="6143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 </a:t>
            </a:r>
            <a:r>
              <a:rPr lang="de-DE" sz="320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 2/22</a:t>
            </a:r>
            <a:endParaRPr lang="de-DE" sz="32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9" name="Gefaltete Ecke 8"/>
          <p:cNvSpPr/>
          <p:nvPr/>
        </p:nvSpPr>
        <p:spPr>
          <a:xfrm rot="20996407">
            <a:off x="1177334" y="5104825"/>
            <a:ext cx="1298839" cy="1353362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…werden nach Rückkehr zur Akte genommen.</a:t>
            </a:r>
          </a:p>
        </p:txBody>
      </p:sp>
      <p:sp>
        <p:nvSpPr>
          <p:cNvPr id="7" name="Pfeil nach rechts 6"/>
          <p:cNvSpPr/>
          <p:nvPr/>
        </p:nvSpPr>
        <p:spPr>
          <a:xfrm flipH="1">
            <a:off x="5920153" y="3429000"/>
            <a:ext cx="1339213" cy="385764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Gefaltete Ecke 14"/>
          <p:cNvSpPr/>
          <p:nvPr/>
        </p:nvSpPr>
        <p:spPr>
          <a:xfrm rot="21329064">
            <a:off x="1369375" y="1895163"/>
            <a:ext cx="1537520" cy="1475602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u="sng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Beschritung</a:t>
            </a:r>
            <a:r>
              <a:rPr lang="de-DE" sz="1600" u="sng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: </a:t>
            </a:r>
            <a:r>
              <a:rPr lang="de-DE" sz="16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Retent</a:t>
            </a:r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und Aktenzeichen</a:t>
            </a:r>
          </a:p>
        </p:txBody>
      </p:sp>
      <p:cxnSp>
        <p:nvCxnSpPr>
          <p:cNvPr id="13" name="Gerade Verbindung mit Pfeil 12"/>
          <p:cNvCxnSpPr/>
          <p:nvPr/>
        </p:nvCxnSpPr>
        <p:spPr>
          <a:xfrm>
            <a:off x="2995390" y="2514600"/>
            <a:ext cx="1138966" cy="33145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>
            <a:off x="3002048" y="2804030"/>
            <a:ext cx="1132308" cy="251092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419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 animBg="1"/>
      <p:bldP spid="12" grpId="0" animBg="1"/>
      <p:bldP spid="9" grpId="0" animBg="1"/>
      <p:bldP spid="7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bgerundetes Rechteck 9"/>
          <p:cNvSpPr/>
          <p:nvPr/>
        </p:nvSpPr>
        <p:spPr>
          <a:xfrm>
            <a:off x="1228725" y="1968377"/>
            <a:ext cx="9966389" cy="1346323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/>
              <a:t>Eine Verfügung ist eine Zusammenfassung von zu erledigenden Arbeitsschritten und dient der Bearbeitung von Verfahrensakten.</a:t>
            </a:r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85786" y="1573299"/>
            <a:ext cx="2626215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Verfügung</a:t>
            </a:r>
            <a:endParaRPr lang="de-DE" sz="2400" dirty="0"/>
          </a:p>
        </p:txBody>
      </p:sp>
      <p:sp>
        <p:nvSpPr>
          <p:cNvPr id="4" name="Abgerundetes Rechteck 3"/>
          <p:cNvSpPr/>
          <p:nvPr/>
        </p:nvSpPr>
        <p:spPr>
          <a:xfrm>
            <a:off x="890219" y="3366377"/>
            <a:ext cx="5619776" cy="6781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Ergehen durch Richter, Rechtspfleger und </a:t>
            </a:r>
            <a:r>
              <a:rPr lang="de-DE" sz="2000" dirty="0" err="1"/>
              <a:t>UdG</a:t>
            </a:r>
            <a:endParaRPr lang="de-DE" sz="2000" dirty="0"/>
          </a:p>
        </p:txBody>
      </p:sp>
      <p:sp>
        <p:nvSpPr>
          <p:cNvPr id="11" name="Abgerundetes Rechteck 10"/>
          <p:cNvSpPr/>
          <p:nvPr/>
        </p:nvSpPr>
        <p:spPr>
          <a:xfrm>
            <a:off x="2307735" y="4080475"/>
            <a:ext cx="4202260" cy="6781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Verfahrenseinleitendes Mittel</a:t>
            </a:r>
          </a:p>
        </p:txBody>
      </p:sp>
      <p:sp>
        <p:nvSpPr>
          <p:cNvPr id="12" name="Abgerundetes Rechteck 11"/>
          <p:cNvSpPr/>
          <p:nvPr/>
        </p:nvSpPr>
        <p:spPr>
          <a:xfrm>
            <a:off x="2784328" y="4810285"/>
            <a:ext cx="6088210" cy="82515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Dienen zur Sicherstellung, dass Akten nicht in Vergessenheit geraten und Aufgaben bearbeitet werden</a:t>
            </a:r>
          </a:p>
        </p:txBody>
      </p:sp>
      <p:sp>
        <p:nvSpPr>
          <p:cNvPr id="9" name="Gefaltete Ecke 8"/>
          <p:cNvSpPr/>
          <p:nvPr/>
        </p:nvSpPr>
        <p:spPr>
          <a:xfrm rot="337134">
            <a:off x="9336540" y="3567762"/>
            <a:ext cx="1820241" cy="1814311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Nicht zu verwechseln mit einer gerichtlichen Entscheidung!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141120" y="5687119"/>
            <a:ext cx="4202260" cy="79485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Zuständig für die Erledigung ist der </a:t>
            </a:r>
            <a:r>
              <a:rPr lang="de-DE" sz="2000" dirty="0" err="1"/>
              <a:t>UdG</a:t>
            </a:r>
            <a:r>
              <a:rPr lang="de-DE" sz="2000" dirty="0"/>
              <a:t>/Registrator</a:t>
            </a:r>
          </a:p>
        </p:txBody>
      </p:sp>
    </p:spTree>
    <p:extLst>
      <p:ext uri="{BB962C8B-B14F-4D97-AF65-F5344CB8AC3E}">
        <p14:creationId xmlns:p14="http://schemas.microsoft.com/office/powerpoint/2010/main" val="97547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9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85786" y="1573299"/>
            <a:ext cx="3471864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Aufbau der Verfügung</a:t>
            </a:r>
            <a:endParaRPr lang="de-DE" sz="2400" dirty="0"/>
          </a:p>
        </p:txBody>
      </p:sp>
      <p:sp>
        <p:nvSpPr>
          <p:cNvPr id="9" name="Gefaltete Ecke 8"/>
          <p:cNvSpPr/>
          <p:nvPr/>
        </p:nvSpPr>
        <p:spPr>
          <a:xfrm rot="21030760">
            <a:off x="9791930" y="4661278"/>
            <a:ext cx="1674414" cy="1725732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…wird der Reihe nach abgearbeitet…</a:t>
            </a:r>
          </a:p>
        </p:txBody>
      </p:sp>
      <p:sp>
        <p:nvSpPr>
          <p:cNvPr id="5" name="Rechteck 4"/>
          <p:cNvSpPr/>
          <p:nvPr/>
        </p:nvSpPr>
        <p:spPr>
          <a:xfrm>
            <a:off x="1857375" y="2221925"/>
            <a:ext cx="6899128" cy="37931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b="1" dirty="0" err="1">
                <a:solidFill>
                  <a:schemeClr val="tx1"/>
                </a:solidFill>
              </a:rPr>
              <a:t>Vfg</a:t>
            </a:r>
            <a:r>
              <a:rPr lang="de-DE" sz="2000" b="1" dirty="0">
                <a:solidFill>
                  <a:schemeClr val="tx1"/>
                </a:solidFill>
              </a:rPr>
              <a:t>.</a:t>
            </a:r>
          </a:p>
          <a:p>
            <a:endParaRPr lang="de-DE" sz="20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de-DE" sz="2000" dirty="0">
                <a:solidFill>
                  <a:schemeClr val="tx1"/>
                </a:solidFill>
              </a:rPr>
              <a:t>Abschr. d. </a:t>
            </a:r>
            <a:r>
              <a:rPr lang="de-DE" sz="2000" dirty="0" err="1">
                <a:solidFill>
                  <a:schemeClr val="tx1"/>
                </a:solidFill>
              </a:rPr>
              <a:t>Ss</a:t>
            </a:r>
            <a:r>
              <a:rPr lang="de-DE" sz="2000" dirty="0">
                <a:solidFill>
                  <a:schemeClr val="tx1"/>
                </a:solidFill>
              </a:rPr>
              <a:t> vom 25.08.2023 (</a:t>
            </a:r>
            <a:r>
              <a:rPr lang="de-DE" sz="2000" dirty="0" err="1">
                <a:solidFill>
                  <a:schemeClr val="tx1"/>
                </a:solidFill>
              </a:rPr>
              <a:t>Bl</a:t>
            </a:r>
            <a:r>
              <a:rPr lang="de-DE" sz="2000" dirty="0">
                <a:solidFill>
                  <a:schemeClr val="tx1"/>
                </a:solidFill>
              </a:rPr>
              <a:t>. 25) an Kl.-Vertr. z. </a:t>
            </a:r>
            <a:r>
              <a:rPr lang="de-DE" sz="2000" dirty="0" err="1">
                <a:solidFill>
                  <a:schemeClr val="tx1"/>
                </a:solidFill>
              </a:rPr>
              <a:t>Stg</a:t>
            </a:r>
            <a:r>
              <a:rPr lang="de-DE" sz="2000" dirty="0">
                <a:solidFill>
                  <a:schemeClr val="tx1"/>
                </a:solidFill>
              </a:rPr>
              <a:t>. binnen 2</a:t>
            </a:r>
          </a:p>
          <a:p>
            <a:r>
              <a:rPr lang="de-DE" sz="2000" dirty="0">
                <a:solidFill>
                  <a:schemeClr val="tx1"/>
                </a:solidFill>
              </a:rPr>
              <a:t>      Wochen</a:t>
            </a:r>
          </a:p>
          <a:p>
            <a:pPr marL="342900" indent="-342900">
              <a:buAutoNum type="arabicPeriod" startAt="2"/>
            </a:pPr>
            <a:r>
              <a:rPr lang="de-DE" sz="2000" dirty="0" err="1">
                <a:solidFill>
                  <a:schemeClr val="tx1"/>
                </a:solidFill>
              </a:rPr>
              <a:t>Absch</a:t>
            </a:r>
            <a:r>
              <a:rPr lang="de-DE" sz="2000" dirty="0">
                <a:solidFill>
                  <a:schemeClr val="tx1"/>
                </a:solidFill>
              </a:rPr>
              <a:t>. d. </a:t>
            </a:r>
            <a:r>
              <a:rPr lang="de-DE" sz="2000" dirty="0" err="1">
                <a:solidFill>
                  <a:schemeClr val="tx1"/>
                </a:solidFill>
              </a:rPr>
              <a:t>Ss</a:t>
            </a:r>
            <a:r>
              <a:rPr lang="de-DE" sz="2000" dirty="0">
                <a:solidFill>
                  <a:schemeClr val="tx1"/>
                </a:solidFill>
              </a:rPr>
              <a:t> vom 26.08.2023 (</a:t>
            </a:r>
            <a:r>
              <a:rPr lang="de-DE" sz="2000" dirty="0" err="1">
                <a:solidFill>
                  <a:schemeClr val="tx1"/>
                </a:solidFill>
              </a:rPr>
              <a:t>Bl</a:t>
            </a:r>
            <a:r>
              <a:rPr lang="de-DE" sz="2000" dirty="0">
                <a:solidFill>
                  <a:schemeClr val="tx1"/>
                </a:solidFill>
              </a:rPr>
              <a:t>. 28) an Bekl.-Vertr. z.K.</a:t>
            </a:r>
          </a:p>
          <a:p>
            <a:pPr marL="342900" indent="-342900">
              <a:buAutoNum type="arabicPeriod" startAt="2"/>
            </a:pPr>
            <a:r>
              <a:rPr lang="de-DE" sz="2000" dirty="0">
                <a:solidFill>
                  <a:schemeClr val="tx1"/>
                </a:solidFill>
              </a:rPr>
              <a:t>WV 1 Monat</a:t>
            </a:r>
          </a:p>
          <a:p>
            <a:endParaRPr lang="de-DE" sz="2000" dirty="0">
              <a:solidFill>
                <a:schemeClr val="tx1"/>
              </a:solidFill>
            </a:endParaRPr>
          </a:p>
          <a:p>
            <a:r>
              <a:rPr lang="de-DE" sz="2000" dirty="0">
                <a:solidFill>
                  <a:schemeClr val="tx1"/>
                </a:solidFill>
              </a:rPr>
              <a:t>                </a:t>
            </a:r>
            <a:r>
              <a:rPr lang="de-DE" sz="2000" dirty="0">
                <a:solidFill>
                  <a:schemeClr val="accent1">
                    <a:lumMod val="75000"/>
                  </a:schemeClr>
                </a:solidFill>
                <a:latin typeface="Gigi" panose="04040504061007020D02" pitchFamily="82" charset="0"/>
              </a:rPr>
              <a:t> </a:t>
            </a: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Freestyle Script" panose="030804020302050B0404" pitchFamily="66" charset="0"/>
              </a:rPr>
              <a:t>Fischer</a:t>
            </a:r>
          </a:p>
          <a:p>
            <a:r>
              <a:rPr lang="de-DE" sz="2000" dirty="0">
                <a:solidFill>
                  <a:schemeClr val="tx1"/>
                </a:solidFill>
              </a:rPr>
              <a:t>	Fischer</a:t>
            </a:r>
          </a:p>
          <a:p>
            <a:r>
              <a:rPr lang="de-DE" sz="2000" dirty="0">
                <a:solidFill>
                  <a:schemeClr val="tx1"/>
                </a:solidFill>
              </a:rPr>
              <a:t>	</a:t>
            </a:r>
            <a:r>
              <a:rPr lang="de-DE" sz="2000" dirty="0" err="1">
                <a:solidFill>
                  <a:schemeClr val="tx1"/>
                </a:solidFill>
              </a:rPr>
              <a:t>RiAG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" name="Rechteck 6"/>
          <p:cNvSpPr/>
          <p:nvPr/>
        </p:nvSpPr>
        <p:spPr>
          <a:xfrm>
            <a:off x="1869928" y="2386013"/>
            <a:ext cx="914400" cy="314325"/>
          </a:xfrm>
          <a:prstGeom prst="rect">
            <a:avLst/>
          </a:prstGeom>
          <a:solidFill>
            <a:schemeClr val="accent2">
              <a:lumMod val="60000"/>
              <a:lumOff val="4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1869927" y="2950174"/>
            <a:ext cx="6402535" cy="1278926"/>
          </a:xfrm>
          <a:prstGeom prst="rect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1807790" y="4209738"/>
            <a:ext cx="1816247" cy="385763"/>
          </a:xfrm>
          <a:prstGeom prst="rect">
            <a:avLst/>
          </a:prstGeom>
          <a:solidFill>
            <a:schemeClr val="accent6">
              <a:lumMod val="60000"/>
              <a:lumOff val="4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23"/>
          <p:cNvSpPr/>
          <p:nvPr/>
        </p:nvSpPr>
        <p:spPr>
          <a:xfrm>
            <a:off x="2821559" y="4738174"/>
            <a:ext cx="914400" cy="468103"/>
          </a:xfrm>
          <a:prstGeom prst="rect">
            <a:avLst/>
          </a:prstGeom>
          <a:solidFill>
            <a:schemeClr val="accent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Rechteck 24"/>
          <p:cNvSpPr/>
          <p:nvPr/>
        </p:nvSpPr>
        <p:spPr>
          <a:xfrm>
            <a:off x="2762028" y="5296332"/>
            <a:ext cx="914400" cy="314325"/>
          </a:xfrm>
          <a:prstGeom prst="rect">
            <a:avLst/>
          </a:prstGeom>
          <a:solidFill>
            <a:schemeClr val="bg1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Rechteck 25"/>
          <p:cNvSpPr/>
          <p:nvPr/>
        </p:nvSpPr>
        <p:spPr>
          <a:xfrm>
            <a:off x="2715914" y="5630761"/>
            <a:ext cx="914400" cy="314325"/>
          </a:xfrm>
          <a:prstGeom prst="rect">
            <a:avLst/>
          </a:prstGeom>
          <a:solidFill>
            <a:srgbClr val="7030A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36" name="Gruppieren 35"/>
          <p:cNvGrpSpPr/>
          <p:nvPr/>
        </p:nvGrpSpPr>
        <p:grpSpPr>
          <a:xfrm>
            <a:off x="3402661" y="2353769"/>
            <a:ext cx="4304579" cy="314325"/>
            <a:chOff x="3402661" y="2353769"/>
            <a:chExt cx="4304579" cy="314325"/>
          </a:xfrm>
        </p:grpSpPr>
        <p:sp>
          <p:nvSpPr>
            <p:cNvPr id="13" name="Abgerundetes Rechteck 12"/>
            <p:cNvSpPr/>
            <p:nvPr/>
          </p:nvSpPr>
          <p:spPr>
            <a:xfrm>
              <a:off x="5306939" y="2353769"/>
              <a:ext cx="2400301" cy="314325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Überschrift</a:t>
              </a:r>
            </a:p>
          </p:txBody>
        </p:sp>
        <p:cxnSp>
          <p:nvCxnSpPr>
            <p:cNvPr id="27" name="Gerade Verbindung mit Pfeil 26"/>
            <p:cNvCxnSpPr/>
            <p:nvPr/>
          </p:nvCxnSpPr>
          <p:spPr>
            <a:xfrm flipH="1">
              <a:off x="3402661" y="2536043"/>
              <a:ext cx="190427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uppieren 36"/>
          <p:cNvGrpSpPr/>
          <p:nvPr/>
        </p:nvGrpSpPr>
        <p:grpSpPr>
          <a:xfrm>
            <a:off x="7687519" y="3275312"/>
            <a:ext cx="3343946" cy="585851"/>
            <a:chOff x="7687519" y="3275312"/>
            <a:chExt cx="3343946" cy="585851"/>
          </a:xfrm>
        </p:grpSpPr>
        <p:sp>
          <p:nvSpPr>
            <p:cNvPr id="23" name="Abgerundetes Rechteck 22"/>
            <p:cNvSpPr/>
            <p:nvPr/>
          </p:nvSpPr>
          <p:spPr>
            <a:xfrm>
              <a:off x="8631164" y="3275312"/>
              <a:ext cx="2400301" cy="585851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Nummerierung ab Punkt 2</a:t>
              </a:r>
            </a:p>
          </p:txBody>
        </p:sp>
        <p:cxnSp>
          <p:nvCxnSpPr>
            <p:cNvPr id="29" name="Gerade Verbindung mit Pfeil 28"/>
            <p:cNvCxnSpPr/>
            <p:nvPr/>
          </p:nvCxnSpPr>
          <p:spPr>
            <a:xfrm flipH="1">
              <a:off x="7687519" y="3568237"/>
              <a:ext cx="94364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uppieren 37"/>
          <p:cNvGrpSpPr/>
          <p:nvPr/>
        </p:nvGrpSpPr>
        <p:grpSpPr>
          <a:xfrm>
            <a:off x="4191722" y="4275916"/>
            <a:ext cx="5843154" cy="374483"/>
            <a:chOff x="4191722" y="4275916"/>
            <a:chExt cx="5843154" cy="374483"/>
          </a:xfrm>
        </p:grpSpPr>
        <p:sp>
          <p:nvSpPr>
            <p:cNvPr id="18" name="Abgerundetes Rechteck 17"/>
            <p:cNvSpPr/>
            <p:nvPr/>
          </p:nvSpPr>
          <p:spPr>
            <a:xfrm>
              <a:off x="6096000" y="4275916"/>
              <a:ext cx="3938876" cy="374483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Ende =&gt; was passiert mit der Akte</a:t>
              </a:r>
            </a:p>
          </p:txBody>
        </p:sp>
        <p:cxnSp>
          <p:nvCxnSpPr>
            <p:cNvPr id="30" name="Gerade Verbindung mit Pfeil 29"/>
            <p:cNvCxnSpPr/>
            <p:nvPr/>
          </p:nvCxnSpPr>
          <p:spPr>
            <a:xfrm flipH="1">
              <a:off x="4191722" y="4433899"/>
              <a:ext cx="190427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pieren 38"/>
          <p:cNvGrpSpPr/>
          <p:nvPr/>
        </p:nvGrpSpPr>
        <p:grpSpPr>
          <a:xfrm>
            <a:off x="3761286" y="4856429"/>
            <a:ext cx="3735536" cy="314325"/>
            <a:chOff x="3761286" y="4856429"/>
            <a:chExt cx="3735536" cy="314325"/>
          </a:xfrm>
        </p:grpSpPr>
        <p:sp>
          <p:nvSpPr>
            <p:cNvPr id="19" name="Abgerundetes Rechteck 18"/>
            <p:cNvSpPr/>
            <p:nvPr/>
          </p:nvSpPr>
          <p:spPr>
            <a:xfrm>
              <a:off x="5096521" y="4856429"/>
              <a:ext cx="2400301" cy="314325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Unterschrift</a:t>
              </a:r>
            </a:p>
          </p:txBody>
        </p:sp>
        <p:cxnSp>
          <p:nvCxnSpPr>
            <p:cNvPr id="32" name="Gerade Verbindung mit Pfeil 31"/>
            <p:cNvCxnSpPr/>
            <p:nvPr/>
          </p:nvCxnSpPr>
          <p:spPr>
            <a:xfrm flipH="1">
              <a:off x="3761286" y="5013591"/>
              <a:ext cx="1335235" cy="1668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uppieren 39"/>
          <p:cNvGrpSpPr/>
          <p:nvPr/>
        </p:nvGrpSpPr>
        <p:grpSpPr>
          <a:xfrm>
            <a:off x="3707461" y="5296331"/>
            <a:ext cx="4304579" cy="314325"/>
            <a:chOff x="3707461" y="5296331"/>
            <a:chExt cx="4304579" cy="314325"/>
          </a:xfrm>
        </p:grpSpPr>
        <p:sp>
          <p:nvSpPr>
            <p:cNvPr id="21" name="Abgerundetes Rechteck 20"/>
            <p:cNvSpPr/>
            <p:nvPr/>
          </p:nvSpPr>
          <p:spPr>
            <a:xfrm>
              <a:off x="5611739" y="5296331"/>
              <a:ext cx="2400301" cy="31432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Name</a:t>
              </a:r>
            </a:p>
          </p:txBody>
        </p:sp>
        <p:cxnSp>
          <p:nvCxnSpPr>
            <p:cNvPr id="34" name="Gerade Verbindung mit Pfeil 33"/>
            <p:cNvCxnSpPr/>
            <p:nvPr/>
          </p:nvCxnSpPr>
          <p:spPr>
            <a:xfrm flipH="1">
              <a:off x="3707461" y="5470174"/>
              <a:ext cx="190427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uppieren 40"/>
          <p:cNvGrpSpPr/>
          <p:nvPr/>
        </p:nvGrpSpPr>
        <p:grpSpPr>
          <a:xfrm>
            <a:off x="3707461" y="5650345"/>
            <a:ext cx="4304579" cy="314325"/>
            <a:chOff x="3707461" y="5650345"/>
            <a:chExt cx="4304579" cy="314325"/>
          </a:xfrm>
        </p:grpSpPr>
        <p:sp>
          <p:nvSpPr>
            <p:cNvPr id="22" name="Abgerundetes Rechteck 21"/>
            <p:cNvSpPr/>
            <p:nvPr/>
          </p:nvSpPr>
          <p:spPr>
            <a:xfrm>
              <a:off x="5611739" y="5650345"/>
              <a:ext cx="2400301" cy="314325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Dienstbezeichnung</a:t>
              </a:r>
            </a:p>
          </p:txBody>
        </p:sp>
        <p:cxnSp>
          <p:nvCxnSpPr>
            <p:cNvPr id="35" name="Gerade Verbindung mit Pfeil 34"/>
            <p:cNvCxnSpPr/>
            <p:nvPr/>
          </p:nvCxnSpPr>
          <p:spPr>
            <a:xfrm flipH="1">
              <a:off x="3707461" y="5787923"/>
              <a:ext cx="190427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566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85786" y="1573299"/>
            <a:ext cx="3471864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Aufbau der Verfügung</a:t>
            </a:r>
            <a:endParaRPr lang="de-DE" sz="2400" dirty="0"/>
          </a:p>
        </p:txBody>
      </p:sp>
      <p:sp>
        <p:nvSpPr>
          <p:cNvPr id="9" name="Gefaltete Ecke 8"/>
          <p:cNvSpPr/>
          <p:nvPr/>
        </p:nvSpPr>
        <p:spPr>
          <a:xfrm rot="21030760">
            <a:off x="9340676" y="3685646"/>
            <a:ext cx="1674414" cy="2112987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Nach Erledigung folgt ein Erledigungs-vermerk/</a:t>
            </a:r>
          </a:p>
          <a:p>
            <a:pPr algn="ctr"/>
            <a:r>
              <a:rPr lang="de-DE" sz="16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Abvermerk</a:t>
            </a:r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mit Datum und Unterschrift</a:t>
            </a:r>
          </a:p>
        </p:txBody>
      </p:sp>
      <p:sp>
        <p:nvSpPr>
          <p:cNvPr id="5" name="Rechteck 4"/>
          <p:cNvSpPr/>
          <p:nvPr/>
        </p:nvSpPr>
        <p:spPr>
          <a:xfrm>
            <a:off x="1857375" y="2221925"/>
            <a:ext cx="6899128" cy="37931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b="1" dirty="0" err="1">
                <a:solidFill>
                  <a:schemeClr val="tx1"/>
                </a:solidFill>
              </a:rPr>
              <a:t>Vfg</a:t>
            </a:r>
            <a:r>
              <a:rPr lang="de-DE" sz="2000" b="1" dirty="0">
                <a:solidFill>
                  <a:schemeClr val="tx1"/>
                </a:solidFill>
              </a:rPr>
              <a:t>.</a:t>
            </a:r>
          </a:p>
          <a:p>
            <a:endParaRPr lang="de-DE" sz="20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de-DE" sz="2000" dirty="0">
                <a:solidFill>
                  <a:schemeClr val="tx1"/>
                </a:solidFill>
              </a:rPr>
              <a:t>Abschr. d. </a:t>
            </a:r>
            <a:r>
              <a:rPr lang="de-DE" sz="2000" dirty="0" err="1">
                <a:solidFill>
                  <a:schemeClr val="tx1"/>
                </a:solidFill>
              </a:rPr>
              <a:t>Ss</a:t>
            </a:r>
            <a:r>
              <a:rPr lang="de-DE" sz="2000" dirty="0">
                <a:solidFill>
                  <a:schemeClr val="tx1"/>
                </a:solidFill>
              </a:rPr>
              <a:t> vom 25.08.2023 (</a:t>
            </a:r>
            <a:r>
              <a:rPr lang="de-DE" sz="2000" dirty="0" err="1">
                <a:solidFill>
                  <a:schemeClr val="tx1"/>
                </a:solidFill>
              </a:rPr>
              <a:t>Bl</a:t>
            </a:r>
            <a:r>
              <a:rPr lang="de-DE" sz="2000" dirty="0">
                <a:solidFill>
                  <a:schemeClr val="tx1"/>
                </a:solidFill>
              </a:rPr>
              <a:t>. 25) an Kl.-Vertr. z. </a:t>
            </a:r>
            <a:r>
              <a:rPr lang="de-DE" sz="2000" dirty="0" err="1">
                <a:solidFill>
                  <a:schemeClr val="tx1"/>
                </a:solidFill>
              </a:rPr>
              <a:t>Stgn</a:t>
            </a:r>
            <a:r>
              <a:rPr lang="de-DE" sz="2000" dirty="0">
                <a:solidFill>
                  <a:schemeClr val="tx1"/>
                </a:solidFill>
              </a:rPr>
              <a:t>. binnen 2</a:t>
            </a:r>
          </a:p>
          <a:p>
            <a:r>
              <a:rPr lang="de-DE" sz="2000" dirty="0">
                <a:solidFill>
                  <a:schemeClr val="tx1"/>
                </a:solidFill>
              </a:rPr>
              <a:t>      Wochen</a:t>
            </a:r>
          </a:p>
          <a:p>
            <a:pPr marL="342900" indent="-342900">
              <a:buAutoNum type="arabicPeriod" startAt="2"/>
            </a:pPr>
            <a:r>
              <a:rPr lang="de-DE" sz="2000" dirty="0" err="1">
                <a:solidFill>
                  <a:schemeClr val="tx1"/>
                </a:solidFill>
              </a:rPr>
              <a:t>Absch</a:t>
            </a:r>
            <a:r>
              <a:rPr lang="de-DE" sz="2000" dirty="0">
                <a:solidFill>
                  <a:schemeClr val="tx1"/>
                </a:solidFill>
              </a:rPr>
              <a:t>. d. </a:t>
            </a:r>
            <a:r>
              <a:rPr lang="de-DE" sz="2000" dirty="0" err="1">
                <a:solidFill>
                  <a:schemeClr val="tx1"/>
                </a:solidFill>
              </a:rPr>
              <a:t>Ss</a:t>
            </a:r>
            <a:r>
              <a:rPr lang="de-DE" sz="2000" dirty="0">
                <a:solidFill>
                  <a:schemeClr val="tx1"/>
                </a:solidFill>
              </a:rPr>
              <a:t> vom 26.08.2023 (</a:t>
            </a:r>
            <a:r>
              <a:rPr lang="de-DE" sz="2000" dirty="0" err="1">
                <a:solidFill>
                  <a:schemeClr val="tx1"/>
                </a:solidFill>
              </a:rPr>
              <a:t>Bl</a:t>
            </a:r>
            <a:r>
              <a:rPr lang="de-DE" sz="2000" dirty="0">
                <a:solidFill>
                  <a:schemeClr val="tx1"/>
                </a:solidFill>
              </a:rPr>
              <a:t>. 28) an Bekl.-Vertr. z.K.</a:t>
            </a:r>
          </a:p>
          <a:p>
            <a:pPr marL="342900" indent="-342900">
              <a:buAutoNum type="arabicPeriod" startAt="2"/>
            </a:pPr>
            <a:r>
              <a:rPr lang="de-DE" sz="2000" dirty="0">
                <a:solidFill>
                  <a:schemeClr val="tx1"/>
                </a:solidFill>
              </a:rPr>
              <a:t>WV 1 Monat</a:t>
            </a:r>
          </a:p>
          <a:p>
            <a:endParaRPr lang="de-DE" sz="2000" dirty="0">
              <a:solidFill>
                <a:schemeClr val="tx1"/>
              </a:solidFill>
            </a:endParaRPr>
          </a:p>
          <a:p>
            <a:r>
              <a:rPr lang="de-DE" sz="2000" dirty="0">
                <a:solidFill>
                  <a:schemeClr val="tx1"/>
                </a:solidFill>
              </a:rPr>
              <a:t>                </a:t>
            </a:r>
            <a:r>
              <a:rPr lang="de-DE" sz="2000" dirty="0">
                <a:solidFill>
                  <a:schemeClr val="accent1">
                    <a:lumMod val="75000"/>
                  </a:schemeClr>
                </a:solidFill>
                <a:latin typeface="Gigi" panose="04040504061007020D02" pitchFamily="82" charset="0"/>
              </a:rPr>
              <a:t> </a:t>
            </a:r>
            <a:r>
              <a:rPr lang="de-DE" sz="2800" dirty="0">
                <a:solidFill>
                  <a:schemeClr val="accent1">
                    <a:lumMod val="75000"/>
                  </a:schemeClr>
                </a:solidFill>
                <a:latin typeface="Freestyle Script" panose="030804020302050B0404" pitchFamily="66" charset="0"/>
              </a:rPr>
              <a:t>Fischer</a:t>
            </a:r>
          </a:p>
          <a:p>
            <a:r>
              <a:rPr lang="de-DE" sz="2000" dirty="0">
                <a:solidFill>
                  <a:schemeClr val="tx1"/>
                </a:solidFill>
              </a:rPr>
              <a:t>	Fischer</a:t>
            </a:r>
          </a:p>
          <a:p>
            <a:r>
              <a:rPr lang="de-DE" sz="2000" dirty="0">
                <a:solidFill>
                  <a:schemeClr val="tx1"/>
                </a:solidFill>
              </a:rPr>
              <a:t>	</a:t>
            </a:r>
            <a:r>
              <a:rPr lang="de-DE" sz="2000" dirty="0" err="1">
                <a:solidFill>
                  <a:schemeClr val="tx1"/>
                </a:solidFill>
              </a:rPr>
              <a:t>RiAG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Rechteck 3"/>
          <p:cNvSpPr/>
          <p:nvPr/>
        </p:nvSpPr>
        <p:spPr>
          <a:xfrm>
            <a:off x="5314949" y="4600575"/>
            <a:ext cx="3128963" cy="1171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solidFill>
                  <a:schemeClr val="accent1">
                    <a:lumMod val="75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 1. und 2. gefertigt und ab</a:t>
            </a:r>
          </a:p>
          <a:p>
            <a:endParaRPr lang="de-DE" dirty="0">
              <a:solidFill>
                <a:schemeClr val="accent1">
                  <a:lumMod val="75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de-DE" dirty="0">
                <a:solidFill>
                  <a:schemeClr val="accent1">
                    <a:lumMod val="75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Schmidt, JS,  xx.xx.20xx</a:t>
            </a:r>
          </a:p>
        </p:txBody>
      </p:sp>
      <p:sp>
        <p:nvSpPr>
          <p:cNvPr id="10" name="Rechteck 9"/>
          <p:cNvSpPr/>
          <p:nvPr/>
        </p:nvSpPr>
        <p:spPr>
          <a:xfrm>
            <a:off x="5336148" y="4586290"/>
            <a:ext cx="2928939" cy="1335890"/>
          </a:xfrm>
          <a:prstGeom prst="rect">
            <a:avLst/>
          </a:prstGeom>
          <a:solidFill>
            <a:srgbClr val="F8CBAD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2" name="Gerade Verbindung mit Pfeil 11"/>
          <p:cNvCxnSpPr/>
          <p:nvPr/>
        </p:nvCxnSpPr>
        <p:spPr>
          <a:xfrm flipH="1">
            <a:off x="8136520" y="5114925"/>
            <a:ext cx="123996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L-Form 16"/>
          <p:cNvSpPr/>
          <p:nvPr/>
        </p:nvSpPr>
        <p:spPr>
          <a:xfrm rot="18406523">
            <a:off x="1900188" y="2931502"/>
            <a:ext cx="392538" cy="120423"/>
          </a:xfrm>
          <a:prstGeom prst="corner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L-Form 41"/>
          <p:cNvSpPr/>
          <p:nvPr/>
        </p:nvSpPr>
        <p:spPr>
          <a:xfrm rot="18406523">
            <a:off x="1890486" y="3841817"/>
            <a:ext cx="457490" cy="128740"/>
          </a:xfrm>
          <a:prstGeom prst="corner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Rechteck 27"/>
          <p:cNvSpPr/>
          <p:nvPr/>
        </p:nvSpPr>
        <p:spPr>
          <a:xfrm>
            <a:off x="4057650" y="5529263"/>
            <a:ext cx="1028700" cy="392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XX/XX</a:t>
            </a:r>
          </a:p>
        </p:txBody>
      </p:sp>
      <p:sp>
        <p:nvSpPr>
          <p:cNvPr id="43" name="Rechteck 42"/>
          <p:cNvSpPr/>
          <p:nvPr/>
        </p:nvSpPr>
        <p:spPr>
          <a:xfrm>
            <a:off x="4031222" y="5376863"/>
            <a:ext cx="1169427" cy="545317"/>
          </a:xfrm>
          <a:prstGeom prst="rect">
            <a:avLst/>
          </a:prstGeom>
          <a:solidFill>
            <a:srgbClr val="F8CBAD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Gefaltete Ecke 43"/>
          <p:cNvSpPr/>
          <p:nvPr/>
        </p:nvSpPr>
        <p:spPr>
          <a:xfrm rot="21030760">
            <a:off x="400846" y="4862856"/>
            <a:ext cx="1674414" cy="1725732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Frist notieren</a:t>
            </a:r>
          </a:p>
          <a:p>
            <a:pPr algn="ctr"/>
            <a:endParaRPr lang="de-DE" sz="16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Wann läuft die ab?</a:t>
            </a:r>
          </a:p>
        </p:txBody>
      </p:sp>
      <p:cxnSp>
        <p:nvCxnSpPr>
          <p:cNvPr id="45" name="Gerade Verbindung mit Pfeil 44"/>
          <p:cNvCxnSpPr>
            <a:endCxn id="43" idx="1"/>
          </p:cNvCxnSpPr>
          <p:nvPr/>
        </p:nvCxnSpPr>
        <p:spPr>
          <a:xfrm flipV="1">
            <a:off x="2094488" y="5649522"/>
            <a:ext cx="1936734" cy="5476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264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7" grpId="0" animBg="1"/>
      <p:bldP spid="42" grpId="0" animBg="1"/>
      <p:bldP spid="43" grpId="0" animBg="1"/>
      <p:bldP spid="4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bgerundetes Rechteck 9"/>
          <p:cNvSpPr/>
          <p:nvPr/>
        </p:nvSpPr>
        <p:spPr>
          <a:xfrm>
            <a:off x="1112805" y="2038239"/>
            <a:ext cx="9966389" cy="458335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WV</a:t>
            </a:r>
          </a:p>
          <a:p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/>
              <a:t>z.Fr</a:t>
            </a:r>
            <a:r>
              <a:rPr lang="de-DE" sz="2400" dirty="0"/>
              <a:t>.</a:t>
            </a:r>
          </a:p>
          <a:p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z.d.A.</a:t>
            </a:r>
          </a:p>
          <a:p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/>
              <a:t>Wegl</a:t>
            </a:r>
            <a:r>
              <a:rPr lang="de-DE" sz="2400" dirty="0"/>
              <a:t>.</a:t>
            </a:r>
          </a:p>
          <a:p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V/</a:t>
            </a:r>
            <a:r>
              <a:rPr lang="de-DE" sz="2400" dirty="0" err="1"/>
              <a:t>Verm</a:t>
            </a:r>
            <a:r>
              <a:rPr lang="de-DE" sz="2400" dirty="0"/>
              <a:t>:</a:t>
            </a:r>
          </a:p>
          <a:p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Hr./Fr. </a:t>
            </a:r>
            <a:r>
              <a:rPr lang="de-DE" sz="2400" dirty="0" err="1"/>
              <a:t>UdG</a:t>
            </a:r>
            <a:r>
              <a:rPr lang="de-DE" sz="2400" dirty="0"/>
              <a:t> z.w.V.</a:t>
            </a:r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85786" y="1573299"/>
            <a:ext cx="2626215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Verfügung</a:t>
            </a:r>
            <a:endParaRPr lang="de-DE" sz="2400" dirty="0"/>
          </a:p>
        </p:txBody>
      </p:sp>
      <p:grpSp>
        <p:nvGrpSpPr>
          <p:cNvPr id="7" name="Gruppieren 6"/>
          <p:cNvGrpSpPr/>
          <p:nvPr/>
        </p:nvGrpSpPr>
        <p:grpSpPr>
          <a:xfrm>
            <a:off x="3263550" y="2136720"/>
            <a:ext cx="6139016" cy="600075"/>
            <a:chOff x="3854450" y="2179661"/>
            <a:chExt cx="6139016" cy="600075"/>
          </a:xfrm>
        </p:grpSpPr>
        <p:sp>
          <p:nvSpPr>
            <p:cNvPr id="4" name="Abgerundetes Rechteck 3"/>
            <p:cNvSpPr/>
            <p:nvPr/>
          </p:nvSpPr>
          <p:spPr>
            <a:xfrm>
              <a:off x="4373690" y="2270107"/>
              <a:ext cx="5619776" cy="45642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dirty="0"/>
                <a:t>Wiedervorlage</a:t>
              </a:r>
            </a:p>
          </p:txBody>
        </p:sp>
        <p:sp>
          <p:nvSpPr>
            <p:cNvPr id="5" name="Gleichschenkliges Dreieck 4"/>
            <p:cNvSpPr/>
            <p:nvPr/>
          </p:nvSpPr>
          <p:spPr>
            <a:xfrm rot="16200000">
              <a:off x="3850662" y="2183449"/>
              <a:ext cx="600075" cy="592500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5" name="Gruppieren 14"/>
          <p:cNvGrpSpPr/>
          <p:nvPr/>
        </p:nvGrpSpPr>
        <p:grpSpPr>
          <a:xfrm>
            <a:off x="3291314" y="3646996"/>
            <a:ext cx="6139017" cy="600075"/>
            <a:chOff x="3854450" y="2179661"/>
            <a:chExt cx="6139017" cy="600075"/>
          </a:xfrm>
        </p:grpSpPr>
        <p:sp>
          <p:nvSpPr>
            <p:cNvPr id="16" name="Abgerundetes Rechteck 15"/>
            <p:cNvSpPr/>
            <p:nvPr/>
          </p:nvSpPr>
          <p:spPr>
            <a:xfrm>
              <a:off x="4373691" y="2251487"/>
              <a:ext cx="5619776" cy="45642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dirty="0"/>
                <a:t>zur Akte nehmen =&gt; nichts weiter zu Veranlassen</a:t>
              </a:r>
            </a:p>
          </p:txBody>
        </p:sp>
        <p:sp>
          <p:nvSpPr>
            <p:cNvPr id="17" name="Gleichschenkliges Dreieck 16"/>
            <p:cNvSpPr/>
            <p:nvPr/>
          </p:nvSpPr>
          <p:spPr>
            <a:xfrm rot="16200000">
              <a:off x="3850662" y="2183449"/>
              <a:ext cx="600075" cy="592500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9" name="Gruppieren 18"/>
          <p:cNvGrpSpPr/>
          <p:nvPr/>
        </p:nvGrpSpPr>
        <p:grpSpPr>
          <a:xfrm>
            <a:off x="3299189" y="4434783"/>
            <a:ext cx="6139017" cy="600075"/>
            <a:chOff x="3854450" y="2179661"/>
            <a:chExt cx="6139017" cy="600075"/>
          </a:xfrm>
        </p:grpSpPr>
        <p:sp>
          <p:nvSpPr>
            <p:cNvPr id="21" name="Abgerundetes Rechteck 20"/>
            <p:cNvSpPr/>
            <p:nvPr/>
          </p:nvSpPr>
          <p:spPr>
            <a:xfrm>
              <a:off x="4373691" y="2251487"/>
              <a:ext cx="5619776" cy="45642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dirty="0"/>
                <a:t>Akte dauerhaft erledigen und weglegen</a:t>
              </a:r>
            </a:p>
          </p:txBody>
        </p:sp>
        <p:sp>
          <p:nvSpPr>
            <p:cNvPr id="22" name="Gleichschenkliges Dreieck 21"/>
            <p:cNvSpPr/>
            <p:nvPr/>
          </p:nvSpPr>
          <p:spPr>
            <a:xfrm rot="16200000">
              <a:off x="3850662" y="2183449"/>
              <a:ext cx="600075" cy="592500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3" name="Gruppieren 22"/>
          <p:cNvGrpSpPr/>
          <p:nvPr/>
        </p:nvGrpSpPr>
        <p:grpSpPr>
          <a:xfrm>
            <a:off x="3299189" y="2874746"/>
            <a:ext cx="6139017" cy="600075"/>
            <a:chOff x="3854450" y="2179661"/>
            <a:chExt cx="6139017" cy="600075"/>
          </a:xfrm>
        </p:grpSpPr>
        <p:sp>
          <p:nvSpPr>
            <p:cNvPr id="24" name="Abgerundetes Rechteck 23"/>
            <p:cNvSpPr/>
            <p:nvPr/>
          </p:nvSpPr>
          <p:spPr>
            <a:xfrm>
              <a:off x="4373691" y="2251487"/>
              <a:ext cx="5619776" cy="45642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dirty="0"/>
                <a:t>zur Frist =&gt; die bereits vorhanden ist </a:t>
              </a:r>
            </a:p>
          </p:txBody>
        </p:sp>
        <p:sp>
          <p:nvSpPr>
            <p:cNvPr id="25" name="Gleichschenkliges Dreieck 24"/>
            <p:cNvSpPr/>
            <p:nvPr/>
          </p:nvSpPr>
          <p:spPr>
            <a:xfrm rot="16200000">
              <a:off x="3850662" y="2183449"/>
              <a:ext cx="600075" cy="592500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6" name="Gruppieren 25"/>
          <p:cNvGrpSpPr/>
          <p:nvPr/>
        </p:nvGrpSpPr>
        <p:grpSpPr>
          <a:xfrm>
            <a:off x="3299189" y="5168915"/>
            <a:ext cx="6139017" cy="600075"/>
            <a:chOff x="3854450" y="2179661"/>
            <a:chExt cx="6139017" cy="600075"/>
          </a:xfrm>
        </p:grpSpPr>
        <p:sp>
          <p:nvSpPr>
            <p:cNvPr id="27" name="Abgerundetes Rechteck 26"/>
            <p:cNvSpPr/>
            <p:nvPr/>
          </p:nvSpPr>
          <p:spPr>
            <a:xfrm>
              <a:off x="4373691" y="2251487"/>
              <a:ext cx="5619776" cy="45642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dirty="0"/>
                <a:t>Verm. =&gt; z.B. über Telefonate</a:t>
              </a:r>
            </a:p>
          </p:txBody>
        </p:sp>
        <p:sp>
          <p:nvSpPr>
            <p:cNvPr id="28" name="Gleichschenkliges Dreieck 27"/>
            <p:cNvSpPr/>
            <p:nvPr/>
          </p:nvSpPr>
          <p:spPr>
            <a:xfrm rot="16200000">
              <a:off x="3850662" y="2183449"/>
              <a:ext cx="600075" cy="592500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9" name="Gruppieren 28"/>
          <p:cNvGrpSpPr/>
          <p:nvPr/>
        </p:nvGrpSpPr>
        <p:grpSpPr>
          <a:xfrm>
            <a:off x="4107643" y="5867564"/>
            <a:ext cx="6139017" cy="600075"/>
            <a:chOff x="3854450" y="2179661"/>
            <a:chExt cx="6139017" cy="600075"/>
          </a:xfrm>
        </p:grpSpPr>
        <p:sp>
          <p:nvSpPr>
            <p:cNvPr id="30" name="Abgerundetes Rechteck 29"/>
            <p:cNvSpPr/>
            <p:nvPr/>
          </p:nvSpPr>
          <p:spPr>
            <a:xfrm>
              <a:off x="4373691" y="2251487"/>
              <a:ext cx="5619776" cy="45642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dirty="0" err="1"/>
                <a:t>UdG</a:t>
              </a:r>
              <a:r>
                <a:rPr lang="de-DE" sz="2000" dirty="0"/>
                <a:t> soll die weitere Bearbeitung übernehmen</a:t>
              </a:r>
            </a:p>
          </p:txBody>
        </p:sp>
        <p:sp>
          <p:nvSpPr>
            <p:cNvPr id="31" name="Gleichschenkliges Dreieck 30"/>
            <p:cNvSpPr/>
            <p:nvPr/>
          </p:nvSpPr>
          <p:spPr>
            <a:xfrm rot="16200000">
              <a:off x="3850662" y="2183449"/>
              <a:ext cx="600075" cy="592500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975073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bgerundetes Rechteck 9"/>
          <p:cNvSpPr/>
          <p:nvPr/>
        </p:nvSpPr>
        <p:spPr>
          <a:xfrm>
            <a:off x="1228725" y="2010646"/>
            <a:ext cx="9966389" cy="187778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/>
              <a:t>Richtlinien für die Fertigung des Schreibwerks bei den Gerichten und der Kosteneinziehungsstelle der Justiz vom 28.01.2019</a:t>
            </a:r>
          </a:p>
          <a:p>
            <a:endParaRPr lang="de-DE" sz="2400" dirty="0"/>
          </a:p>
          <a:p>
            <a:r>
              <a:rPr lang="de-DE" sz="2400" dirty="0"/>
              <a:t>Umgangssprachlich =&gt; Kanzleianweisung</a:t>
            </a:r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85786" y="1573299"/>
            <a:ext cx="2626215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Postausgang</a:t>
            </a:r>
            <a:endParaRPr lang="de-DE" sz="2400" dirty="0"/>
          </a:p>
        </p:txBody>
      </p:sp>
      <p:sp>
        <p:nvSpPr>
          <p:cNvPr id="4" name="Abgerundetes Rechteck 3"/>
          <p:cNvSpPr/>
          <p:nvPr/>
        </p:nvSpPr>
        <p:spPr>
          <a:xfrm>
            <a:off x="1228725" y="5565980"/>
            <a:ext cx="9966388" cy="67813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Terminierung -  vorausgegangene Verfügung, oder von Amts wegen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1228725" y="3999496"/>
            <a:ext cx="9966389" cy="6781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Serviceeinheit ist zuständig für die Herstellung und Versendung von Schreiben</a:t>
            </a:r>
          </a:p>
        </p:txBody>
      </p:sp>
      <p:sp>
        <p:nvSpPr>
          <p:cNvPr id="12" name="Abgerundetes Rechteck 11"/>
          <p:cNvSpPr/>
          <p:nvPr/>
        </p:nvSpPr>
        <p:spPr>
          <a:xfrm>
            <a:off x="1228724" y="4776784"/>
            <a:ext cx="9966389" cy="64754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/>
              <a:t>Serviceeinheit ist auch zuständig für die Versendung von Akten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71526" y="5735512"/>
            <a:ext cx="1428750" cy="33906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erfolgt bei:</a:t>
            </a:r>
          </a:p>
        </p:txBody>
      </p:sp>
    </p:spTree>
    <p:extLst>
      <p:ext uri="{BB962C8B-B14F-4D97-AF65-F5344CB8AC3E}">
        <p14:creationId xmlns:p14="http://schemas.microsoft.com/office/powerpoint/2010/main" val="2844993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bgerundetes Rechteck 9"/>
          <p:cNvSpPr/>
          <p:nvPr/>
        </p:nvSpPr>
        <p:spPr>
          <a:xfrm>
            <a:off x="1228725" y="1829753"/>
            <a:ext cx="9966389" cy="2251233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/>
              <a:t>Schreibaufträge sind nach Reihenfolge des Eingangs zu bearbeiten. Bei der Rückkehr eines verfügten Schreibauftrages durch den Sachbearbeiter in der Reihenfolge der Rückkehr der Akten auf der Geschäftsstelle. </a:t>
            </a:r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Führung von Akten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85786" y="1573299"/>
            <a:ext cx="2626215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Postausgang</a:t>
            </a:r>
            <a:endParaRPr lang="de-DE" sz="2400" dirty="0"/>
          </a:p>
        </p:txBody>
      </p:sp>
      <p:sp>
        <p:nvSpPr>
          <p:cNvPr id="11" name="Abgerundetes Rechteck 10"/>
          <p:cNvSpPr/>
          <p:nvPr/>
        </p:nvSpPr>
        <p:spPr>
          <a:xfrm>
            <a:off x="1228724" y="4794119"/>
            <a:ext cx="9966389" cy="6781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Eilt</a:t>
            </a:r>
            <a:r>
              <a:rPr lang="de-DE" sz="2000" dirty="0"/>
              <a:t>  </a:t>
            </a:r>
            <a:r>
              <a:rPr lang="de-DE" sz="2400" dirty="0"/>
              <a:t>=&gt;  innerhalb von 3 Tagen</a:t>
            </a:r>
          </a:p>
        </p:txBody>
      </p:sp>
      <p:sp>
        <p:nvSpPr>
          <p:cNvPr id="12" name="Abgerundetes Rechteck 11"/>
          <p:cNvSpPr/>
          <p:nvPr/>
        </p:nvSpPr>
        <p:spPr>
          <a:xfrm>
            <a:off x="1228725" y="5524430"/>
            <a:ext cx="9966389" cy="64754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Sofort</a:t>
            </a:r>
            <a:r>
              <a:rPr lang="de-DE" sz="2000" dirty="0"/>
              <a:t> </a:t>
            </a:r>
            <a:r>
              <a:rPr lang="de-DE" sz="2400" dirty="0"/>
              <a:t>=&gt;  am gleichen Tag, </a:t>
            </a:r>
            <a:r>
              <a:rPr lang="de-DE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noch vor Eilt-Sachen!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443282" y="4316340"/>
            <a:ext cx="6186489" cy="42560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Bei </a:t>
            </a:r>
            <a:r>
              <a:rPr lang="de-DE" sz="2000" b="1"/>
              <a:t>Eilsachen gibt </a:t>
            </a:r>
            <a:r>
              <a:rPr lang="de-DE" sz="2000" b="1" dirty="0"/>
              <a:t>es folgende  bearbeitungsvorgaben</a:t>
            </a:r>
          </a:p>
        </p:txBody>
      </p:sp>
    </p:spTree>
    <p:extLst>
      <p:ext uri="{BB962C8B-B14F-4D97-AF65-F5344CB8AC3E}">
        <p14:creationId xmlns:p14="http://schemas.microsoft.com/office/powerpoint/2010/main" val="72334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bgerundetes Rechteck 9"/>
          <p:cNvSpPr/>
          <p:nvPr/>
        </p:nvSpPr>
        <p:spPr>
          <a:xfrm>
            <a:off x="1228725" y="2010646"/>
            <a:ext cx="9966389" cy="1313448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ist die Kopie eines Originals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Überschrift = „Abschrift“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Unterschrift = nicht händisch, ohne Siegel</a:t>
            </a:r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Vollziehung von Schriftsätzen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85786" y="1573299"/>
            <a:ext cx="2626215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Abschrift</a:t>
            </a:r>
            <a:endParaRPr lang="de-DE" sz="2400" dirty="0"/>
          </a:p>
        </p:txBody>
      </p:sp>
      <p:sp>
        <p:nvSpPr>
          <p:cNvPr id="11" name="Abgerundetes Rechteck 10"/>
          <p:cNvSpPr/>
          <p:nvPr/>
        </p:nvSpPr>
        <p:spPr>
          <a:xfrm>
            <a:off x="1228725" y="3999496"/>
            <a:ext cx="9966389" cy="6781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bg1"/>
                </a:solidFill>
              </a:rPr>
              <a:t>Erstellung von Reinschriften</a:t>
            </a:r>
            <a:endParaRPr lang="de-DE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594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bgerundetes Rechteck 9"/>
          <p:cNvSpPr/>
          <p:nvPr/>
        </p:nvSpPr>
        <p:spPr>
          <a:xfrm>
            <a:off x="1228723" y="1846810"/>
            <a:ext cx="9966389" cy="1217961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Bezeugt die Abschrift der Urschrift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Überschrift = „Beglaubigte Abschrift“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Unterschrift = Name, Datum, Ort, maschinelle Unterschrift und Siegel</a:t>
            </a:r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Vollziehung von Schriftsätzen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14350" y="1470985"/>
            <a:ext cx="3343277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Beglaubigte Abschrift</a:t>
            </a:r>
            <a:endParaRPr lang="de-DE" sz="2400" dirty="0"/>
          </a:p>
        </p:txBody>
      </p:sp>
      <p:sp>
        <p:nvSpPr>
          <p:cNvPr id="11" name="Abgerundetes Rechteck 10"/>
          <p:cNvSpPr/>
          <p:nvPr/>
        </p:nvSpPr>
        <p:spPr>
          <a:xfrm>
            <a:off x="1228723" y="3122527"/>
            <a:ext cx="9966389" cy="3390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bg1"/>
                </a:solidFill>
              </a:rPr>
              <a:t>Beglaubigungsvermerk</a:t>
            </a:r>
            <a:endParaRPr lang="de-DE" sz="2000" b="1" dirty="0">
              <a:solidFill>
                <a:schemeClr val="bg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2307735" y="3519350"/>
            <a:ext cx="7472364" cy="29100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5472112" y="3617049"/>
            <a:ext cx="3932433" cy="2714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solidFill>
                  <a:schemeClr val="tx1"/>
                </a:solidFill>
              </a:rPr>
              <a:t>Für die Richtigkeit der Abschrift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Ort, Datum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Name, Dienstbezeichnung</a:t>
            </a:r>
          </a:p>
          <a:p>
            <a:r>
              <a:rPr lang="de-DE" dirty="0">
                <a:solidFill>
                  <a:schemeClr val="tx1"/>
                </a:solidFill>
              </a:rPr>
              <a:t>Urkundsbeamter der Geschäftsstelle</a:t>
            </a:r>
          </a:p>
          <a:p>
            <a:r>
              <a:rPr lang="de-DE" dirty="0">
                <a:solidFill>
                  <a:schemeClr val="tx1"/>
                </a:solidFill>
              </a:rPr>
              <a:t>Durch maschinelle Bearbeitung</a:t>
            </a:r>
          </a:p>
          <a:p>
            <a:r>
              <a:rPr lang="de-DE" dirty="0">
                <a:solidFill>
                  <a:schemeClr val="tx1"/>
                </a:solidFill>
              </a:rPr>
              <a:t>beglaubigt</a:t>
            </a:r>
          </a:p>
          <a:p>
            <a:r>
              <a:rPr lang="de-DE" dirty="0">
                <a:solidFill>
                  <a:schemeClr val="tx1"/>
                </a:solidFill>
              </a:rPr>
              <a:t>-ohne Unterschrift gültig-</a:t>
            </a:r>
          </a:p>
        </p:txBody>
      </p:sp>
      <p:sp>
        <p:nvSpPr>
          <p:cNvPr id="7" name="Flussdiagramm: Verbinder 6"/>
          <p:cNvSpPr/>
          <p:nvPr/>
        </p:nvSpPr>
        <p:spPr>
          <a:xfrm>
            <a:off x="3257551" y="4243388"/>
            <a:ext cx="1457323" cy="1359623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i="1" dirty="0">
                <a:solidFill>
                  <a:schemeClr val="tx1"/>
                </a:solidFill>
              </a:rPr>
              <a:t>Siegel</a:t>
            </a:r>
          </a:p>
        </p:txBody>
      </p:sp>
    </p:spTree>
    <p:extLst>
      <p:ext uri="{BB962C8B-B14F-4D97-AF65-F5344CB8AC3E}">
        <p14:creationId xmlns:p14="http://schemas.microsoft.com/office/powerpoint/2010/main" val="13494811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bgerundetes Rechteck 9"/>
          <p:cNvSpPr/>
          <p:nvPr/>
        </p:nvSpPr>
        <p:spPr>
          <a:xfrm>
            <a:off x="1228722" y="1904566"/>
            <a:ext cx="9966389" cy="1217961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Die Ausfertigung ersetzt die Urschrift im Rechtsverkehr.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Überschrift = „Ausfertigung“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Unterschrift = Name, Datum, Ort, Unterschrift und Siegel</a:t>
            </a:r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Vollziehung von Schriftsätzen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14350" y="1470985"/>
            <a:ext cx="3343277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Ausfertigung</a:t>
            </a:r>
            <a:endParaRPr lang="de-DE" sz="2400" dirty="0"/>
          </a:p>
        </p:txBody>
      </p:sp>
      <p:sp>
        <p:nvSpPr>
          <p:cNvPr id="11" name="Abgerundetes Rechteck 10"/>
          <p:cNvSpPr/>
          <p:nvPr/>
        </p:nvSpPr>
        <p:spPr>
          <a:xfrm>
            <a:off x="1228723" y="3122527"/>
            <a:ext cx="9966389" cy="3390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bg1"/>
                </a:solidFill>
              </a:rPr>
              <a:t>Beglaubigungsvermerk</a:t>
            </a:r>
            <a:endParaRPr lang="de-DE" sz="2000" b="1" dirty="0">
              <a:solidFill>
                <a:schemeClr val="bg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2307735" y="3519350"/>
            <a:ext cx="7472364" cy="29100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5472112" y="3617049"/>
            <a:ext cx="3932433" cy="2714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>
                <a:solidFill>
                  <a:schemeClr val="tx1"/>
                </a:solidFill>
              </a:rPr>
              <a:t>Für den Gleichlaut der Ausfertigung mit Urschrift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Ort, Datum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Name, Dienstbezeichnung</a:t>
            </a:r>
          </a:p>
          <a:p>
            <a:r>
              <a:rPr lang="de-DE" dirty="0">
                <a:solidFill>
                  <a:schemeClr val="tx1"/>
                </a:solidFill>
              </a:rPr>
              <a:t>Urkundsbeamter der Geschäftsstelle</a:t>
            </a:r>
          </a:p>
        </p:txBody>
      </p:sp>
      <p:sp>
        <p:nvSpPr>
          <p:cNvPr id="7" name="Flussdiagramm: Verbinder 6"/>
          <p:cNvSpPr/>
          <p:nvPr/>
        </p:nvSpPr>
        <p:spPr>
          <a:xfrm>
            <a:off x="3257551" y="4243388"/>
            <a:ext cx="1457323" cy="1359623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i="1" dirty="0">
                <a:solidFill>
                  <a:schemeClr val="tx1"/>
                </a:solidFill>
              </a:rPr>
              <a:t>Siegel</a:t>
            </a:r>
          </a:p>
        </p:txBody>
      </p:sp>
      <p:sp>
        <p:nvSpPr>
          <p:cNvPr id="12" name="Gefaltete Ecke 11"/>
          <p:cNvSpPr/>
          <p:nvPr/>
        </p:nvSpPr>
        <p:spPr>
          <a:xfrm rot="20996407">
            <a:off x="1056226" y="4223859"/>
            <a:ext cx="1630126" cy="15656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Unterschrift und Siegel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händisch</a:t>
            </a:r>
          </a:p>
        </p:txBody>
      </p:sp>
    </p:spTree>
    <p:extLst>
      <p:ext uri="{BB962C8B-B14F-4D97-AF65-F5344CB8AC3E}">
        <p14:creationId xmlns:p14="http://schemas.microsoft.com/office/powerpoint/2010/main" val="68132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bgerundetes Rechteck 9"/>
          <p:cNvSpPr/>
          <p:nvPr/>
        </p:nvSpPr>
        <p:spPr>
          <a:xfrm>
            <a:off x="1228722" y="2002260"/>
            <a:ext cx="9966389" cy="1217961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Dient zur Vollstreckung eines Titels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Überschrift = „vollstreckbare Ausfertigung“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Unterschrift = Name, Datum, Ort, Unterschrift und Siegel = Ausfertigungsvermerk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Zustellbescheinigung</a:t>
            </a:r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Vollziehung von Schriftsätzen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514350" y="1470985"/>
            <a:ext cx="4000500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Vollstreckbare Ausfertigung</a:t>
            </a:r>
            <a:endParaRPr lang="de-DE" sz="2400" dirty="0"/>
          </a:p>
        </p:txBody>
      </p:sp>
      <p:sp>
        <p:nvSpPr>
          <p:cNvPr id="11" name="Abgerundetes Rechteck 10"/>
          <p:cNvSpPr/>
          <p:nvPr/>
        </p:nvSpPr>
        <p:spPr>
          <a:xfrm>
            <a:off x="1228722" y="3336553"/>
            <a:ext cx="9966389" cy="33906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bg1"/>
                </a:solidFill>
              </a:rPr>
              <a:t>Vollstreckungsvermerk</a:t>
            </a:r>
            <a:endParaRPr lang="de-DE" sz="2000" b="1" dirty="0">
              <a:solidFill>
                <a:schemeClr val="bg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2286609" y="3714748"/>
            <a:ext cx="7472364" cy="29100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5500688" y="3772494"/>
            <a:ext cx="3932433" cy="2832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600" dirty="0">
                <a:solidFill>
                  <a:schemeClr val="tx1"/>
                </a:solidFill>
              </a:rPr>
              <a:t>Vorstehende, mit der Urschrift übereinstimmende Ausfertigung wird d. Klagepartei zum Zweck der Zwangsvollstreckung erteilt.</a:t>
            </a:r>
          </a:p>
          <a:p>
            <a:r>
              <a:rPr lang="de-DE" sz="1600" dirty="0">
                <a:solidFill>
                  <a:schemeClr val="tx1"/>
                </a:solidFill>
              </a:rPr>
              <a:t>Vorstehender Beschluss/Urteil ist d. Beklagtenpartei am XX.XX.20XX von Amts wegen zugestellt worden.</a:t>
            </a:r>
          </a:p>
          <a:p>
            <a:endParaRPr lang="de-DE" sz="1600" dirty="0">
              <a:solidFill>
                <a:schemeClr val="tx1"/>
              </a:solidFill>
            </a:endParaRPr>
          </a:p>
          <a:p>
            <a:r>
              <a:rPr lang="de-DE" sz="1600" dirty="0">
                <a:solidFill>
                  <a:schemeClr val="tx1"/>
                </a:solidFill>
              </a:rPr>
              <a:t>Ort, Datum</a:t>
            </a:r>
          </a:p>
          <a:p>
            <a:endParaRPr lang="de-DE" sz="1600" dirty="0">
              <a:solidFill>
                <a:schemeClr val="tx1"/>
              </a:solidFill>
            </a:endParaRPr>
          </a:p>
          <a:p>
            <a:r>
              <a:rPr lang="de-DE" sz="1600" dirty="0">
                <a:solidFill>
                  <a:schemeClr val="tx1"/>
                </a:solidFill>
              </a:rPr>
              <a:t>Name, Dienstbezeichnung</a:t>
            </a:r>
          </a:p>
          <a:p>
            <a:r>
              <a:rPr lang="de-DE" sz="1600" dirty="0">
                <a:solidFill>
                  <a:schemeClr val="tx1"/>
                </a:solidFill>
              </a:rPr>
              <a:t>Urkundsbeamter der Geschäftsstelle</a:t>
            </a:r>
          </a:p>
        </p:txBody>
      </p:sp>
      <p:sp>
        <p:nvSpPr>
          <p:cNvPr id="7" name="Flussdiagramm: Verbinder 6"/>
          <p:cNvSpPr/>
          <p:nvPr/>
        </p:nvSpPr>
        <p:spPr>
          <a:xfrm>
            <a:off x="3257551" y="4243388"/>
            <a:ext cx="1457323" cy="1359623"/>
          </a:xfrm>
          <a:prstGeom prst="flowChartConnector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i="1" dirty="0">
                <a:solidFill>
                  <a:schemeClr val="tx1"/>
                </a:solidFill>
              </a:rPr>
              <a:t>Siegel</a:t>
            </a:r>
          </a:p>
        </p:txBody>
      </p:sp>
      <p:sp>
        <p:nvSpPr>
          <p:cNvPr id="12" name="Gefaltete Ecke 11"/>
          <p:cNvSpPr/>
          <p:nvPr/>
        </p:nvSpPr>
        <p:spPr>
          <a:xfrm rot="20996407">
            <a:off x="1056226" y="4223859"/>
            <a:ext cx="1630126" cy="15656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Unterschrift und Siegel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händisch</a:t>
            </a:r>
          </a:p>
        </p:txBody>
      </p:sp>
      <p:sp>
        <p:nvSpPr>
          <p:cNvPr id="13" name="Gefaltete Ecke 12"/>
          <p:cNvSpPr/>
          <p:nvPr/>
        </p:nvSpPr>
        <p:spPr>
          <a:xfrm rot="21236492">
            <a:off x="9272687" y="4045764"/>
            <a:ext cx="1758389" cy="2247991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Richtlinien für die Fertigung des Schreibwerks bei den Gerichten und der KEJ</a:t>
            </a:r>
          </a:p>
        </p:txBody>
      </p:sp>
    </p:spTree>
    <p:extLst>
      <p:ext uri="{BB962C8B-B14F-4D97-AF65-F5344CB8AC3E}">
        <p14:creationId xmlns:p14="http://schemas.microsoft.com/office/powerpoint/2010/main" val="64799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bgerundetes Rechteck 9"/>
          <p:cNvSpPr/>
          <p:nvPr/>
        </p:nvSpPr>
        <p:spPr>
          <a:xfrm>
            <a:off x="1181746" y="1858448"/>
            <a:ext cx="9966389" cy="1217961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Notwendig wenn Ausfertigungen oder beglaubigte Abschriften mehr als eine Seite umfassen.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Ziel ist das eine Trennung der Seiten nicht ohne Zerstörung möglich ist</a:t>
            </a:r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307735" y="755599"/>
            <a:ext cx="6925360" cy="69438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Vollziehung von Schriftsätzen</a:t>
            </a:r>
            <a:endParaRPr lang="de-DE" sz="2400" dirty="0"/>
          </a:p>
        </p:txBody>
      </p:sp>
      <p:sp>
        <p:nvSpPr>
          <p:cNvPr id="8" name="Abgerundetes Rechteck 7"/>
          <p:cNvSpPr/>
          <p:nvPr/>
        </p:nvSpPr>
        <p:spPr>
          <a:xfrm>
            <a:off x="307485" y="1470985"/>
            <a:ext cx="4000500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Urkundliche Verbindung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 rot="20996407">
            <a:off x="10057351" y="37692"/>
            <a:ext cx="1630126" cy="15656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Unterschrift und Siegel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händisch</a:t>
            </a:r>
          </a:p>
        </p:txBody>
      </p:sp>
      <p:sp>
        <p:nvSpPr>
          <p:cNvPr id="13" name="Gefaltete Ecke 12"/>
          <p:cNvSpPr/>
          <p:nvPr/>
        </p:nvSpPr>
        <p:spPr>
          <a:xfrm rot="194572">
            <a:off x="9976119" y="1293390"/>
            <a:ext cx="1630126" cy="156561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Kanzlei-anweisung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Teil III Nr. 12-18</a:t>
            </a:r>
          </a:p>
        </p:txBody>
      </p:sp>
      <p:grpSp>
        <p:nvGrpSpPr>
          <p:cNvPr id="17" name="Gruppieren 16"/>
          <p:cNvGrpSpPr/>
          <p:nvPr/>
        </p:nvGrpSpPr>
        <p:grpSpPr>
          <a:xfrm>
            <a:off x="123825" y="3100386"/>
            <a:ext cx="10955369" cy="873127"/>
            <a:chOff x="123825" y="3356828"/>
            <a:chExt cx="10955369" cy="873127"/>
          </a:xfrm>
        </p:grpSpPr>
        <p:sp>
          <p:nvSpPr>
            <p:cNvPr id="11" name="Abgerundetes Rechteck 10"/>
            <p:cNvSpPr/>
            <p:nvPr/>
          </p:nvSpPr>
          <p:spPr>
            <a:xfrm>
              <a:off x="1112805" y="3403345"/>
              <a:ext cx="9966389" cy="82661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de-DE" dirty="0">
                  <a:solidFill>
                    <a:schemeClr val="bg1"/>
                  </a:solidFill>
                </a:rPr>
                <a:t>die linken oberen Ecken werden umgeknickt und einmal „</a:t>
              </a:r>
              <a:r>
                <a:rPr lang="de-DE" dirty="0" err="1">
                  <a:solidFill>
                    <a:schemeClr val="bg1"/>
                  </a:solidFill>
                </a:rPr>
                <a:t>getackert</a:t>
              </a:r>
              <a:r>
                <a:rPr lang="de-DE" dirty="0">
                  <a:solidFill>
                    <a:schemeClr val="bg1"/>
                  </a:solidFill>
                </a:rPr>
                <a:t>“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de-DE" dirty="0">
                  <a:solidFill>
                    <a:schemeClr val="bg1"/>
                  </a:solidFill>
                </a:rPr>
                <a:t>die </a:t>
              </a:r>
              <a:r>
                <a:rPr lang="de-DE" dirty="0" err="1">
                  <a:solidFill>
                    <a:schemeClr val="bg1"/>
                  </a:solidFill>
                </a:rPr>
                <a:t>umgegnickte</a:t>
              </a:r>
              <a:r>
                <a:rPr lang="de-DE" dirty="0">
                  <a:solidFill>
                    <a:schemeClr val="bg1"/>
                  </a:solidFill>
                </a:rPr>
                <a:t> Ecke wird gesiegt („gefächert“)</a:t>
              </a:r>
            </a:p>
          </p:txBody>
        </p:sp>
        <p:sp>
          <p:nvSpPr>
            <p:cNvPr id="15" name="Abgerundetes Rechteck 14"/>
            <p:cNvSpPr/>
            <p:nvPr/>
          </p:nvSpPr>
          <p:spPr>
            <a:xfrm>
              <a:off x="123825" y="3356828"/>
              <a:ext cx="2062163" cy="248918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b="1" dirty="0"/>
                <a:t>Heftklammern</a:t>
              </a:r>
              <a:endParaRPr lang="de-DE" sz="2000" dirty="0"/>
            </a:p>
          </p:txBody>
        </p:sp>
      </p:grpSp>
      <p:grpSp>
        <p:nvGrpSpPr>
          <p:cNvPr id="9" name="Gruppieren 8"/>
          <p:cNvGrpSpPr/>
          <p:nvPr/>
        </p:nvGrpSpPr>
        <p:grpSpPr>
          <a:xfrm>
            <a:off x="123825" y="4044007"/>
            <a:ext cx="10969657" cy="627846"/>
            <a:chOff x="225453" y="4600128"/>
            <a:chExt cx="10969657" cy="627846"/>
          </a:xfrm>
        </p:grpSpPr>
        <p:sp>
          <p:nvSpPr>
            <p:cNvPr id="14" name="Abgerundetes Rechteck 13"/>
            <p:cNvSpPr/>
            <p:nvPr/>
          </p:nvSpPr>
          <p:spPr>
            <a:xfrm>
              <a:off x="1228721" y="4758235"/>
              <a:ext cx="9966389" cy="469739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de-DE" dirty="0">
                  <a:solidFill>
                    <a:schemeClr val="bg1"/>
                  </a:solidFill>
                </a:rPr>
                <a:t>diese verbinden die Seiten untrennbar</a:t>
              </a:r>
            </a:p>
          </p:txBody>
        </p:sp>
        <p:sp>
          <p:nvSpPr>
            <p:cNvPr id="16" name="Abgerundetes Rechteck 15"/>
            <p:cNvSpPr/>
            <p:nvPr/>
          </p:nvSpPr>
          <p:spPr>
            <a:xfrm>
              <a:off x="225453" y="4600128"/>
              <a:ext cx="2071688" cy="300038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b="1" dirty="0" err="1"/>
                <a:t>Heftösen</a:t>
              </a:r>
              <a:endParaRPr lang="de-DE" sz="2000" dirty="0"/>
            </a:p>
          </p:txBody>
        </p:sp>
      </p:grpSp>
      <p:grpSp>
        <p:nvGrpSpPr>
          <p:cNvPr id="18" name="Gruppieren 17"/>
          <p:cNvGrpSpPr/>
          <p:nvPr/>
        </p:nvGrpSpPr>
        <p:grpSpPr>
          <a:xfrm>
            <a:off x="109538" y="4773629"/>
            <a:ext cx="10969656" cy="911032"/>
            <a:chOff x="63188" y="4649763"/>
            <a:chExt cx="10969656" cy="911032"/>
          </a:xfrm>
        </p:grpSpPr>
        <p:sp>
          <p:nvSpPr>
            <p:cNvPr id="19" name="Abgerundetes Rechteck 18"/>
            <p:cNvSpPr/>
            <p:nvPr/>
          </p:nvSpPr>
          <p:spPr>
            <a:xfrm>
              <a:off x="1066455" y="4839564"/>
              <a:ext cx="9966389" cy="721231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de-DE" dirty="0">
                  <a:solidFill>
                    <a:schemeClr val="bg1"/>
                  </a:solidFill>
                </a:rPr>
                <a:t>zu verbindende Blätter werden „genäht“  und mit einem Prägesiegel (Papieroblate + Siegelstern) versehen. Die Siegelschnur ( in den Landesfarben) ist zwischen Papier und Prägesiegel einzufügen</a:t>
              </a:r>
            </a:p>
          </p:txBody>
        </p:sp>
        <p:sp>
          <p:nvSpPr>
            <p:cNvPr id="21" name="Abgerundetes Rechteck 20"/>
            <p:cNvSpPr/>
            <p:nvPr/>
          </p:nvSpPr>
          <p:spPr>
            <a:xfrm>
              <a:off x="63188" y="4649763"/>
              <a:ext cx="2326178" cy="29547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b="1" dirty="0"/>
                <a:t>Schnur und Siegel</a:t>
              </a:r>
              <a:endParaRPr lang="de-DE" sz="2000" dirty="0"/>
            </a:p>
          </p:txBody>
        </p:sp>
      </p:grpSp>
      <p:grpSp>
        <p:nvGrpSpPr>
          <p:cNvPr id="22" name="Gruppieren 21"/>
          <p:cNvGrpSpPr/>
          <p:nvPr/>
        </p:nvGrpSpPr>
        <p:grpSpPr>
          <a:xfrm>
            <a:off x="109538" y="5723323"/>
            <a:ext cx="10969656" cy="1075018"/>
            <a:chOff x="-17441" y="4625423"/>
            <a:chExt cx="10969656" cy="1075018"/>
          </a:xfrm>
        </p:grpSpPr>
        <p:sp>
          <p:nvSpPr>
            <p:cNvPr id="23" name="Abgerundetes Rechteck 22"/>
            <p:cNvSpPr/>
            <p:nvPr/>
          </p:nvSpPr>
          <p:spPr>
            <a:xfrm>
              <a:off x="985826" y="4769926"/>
              <a:ext cx="9966389" cy="930515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de-DE" dirty="0">
                  <a:solidFill>
                    <a:schemeClr val="bg1"/>
                  </a:solidFill>
                </a:rPr>
                <a:t>Blätter werden über gesamte Länge der Heftseite eingefasst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de-DE" dirty="0">
                  <a:solidFill>
                    <a:schemeClr val="bg1"/>
                  </a:solidFill>
                </a:rPr>
                <a:t>mit drei Metallösen gestanzt und Siegelabdrücken =&gt;Verbindung Band und Blatt </a:t>
              </a:r>
            </a:p>
            <a:p>
              <a:r>
                <a:rPr lang="de-DE" dirty="0">
                  <a:solidFill>
                    <a:schemeClr val="bg1"/>
                  </a:solidFill>
                </a:rPr>
                <a:t>      (2 x vorne und 1 x hinten)</a:t>
              </a:r>
            </a:p>
          </p:txBody>
        </p:sp>
        <p:sp>
          <p:nvSpPr>
            <p:cNvPr id="24" name="Abgerundetes Rechteck 23"/>
            <p:cNvSpPr/>
            <p:nvPr/>
          </p:nvSpPr>
          <p:spPr>
            <a:xfrm>
              <a:off x="-17441" y="4625423"/>
              <a:ext cx="3338846" cy="26835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b="1" dirty="0"/>
                <a:t>Selbstklebendes Textilband</a:t>
              </a:r>
              <a:endParaRPr lang="de-DE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1650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2660" y="1227416"/>
            <a:ext cx="4121307" cy="2565085"/>
          </a:xfrm>
          <a:prstGeom prst="rect">
            <a:avLst/>
          </a:prstGeom>
        </p:spPr>
      </p:pic>
      <p:sp>
        <p:nvSpPr>
          <p:cNvPr id="8" name="Abgerundetes Rechteck 7"/>
          <p:cNvSpPr/>
          <p:nvPr/>
        </p:nvSpPr>
        <p:spPr>
          <a:xfrm>
            <a:off x="3851950" y="627341"/>
            <a:ext cx="4000500" cy="52531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Urkundliche Verbindung</a:t>
            </a:r>
            <a:endParaRPr lang="de-DE" sz="2400" dirty="0"/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1050" y="1139509"/>
            <a:ext cx="1932599" cy="19325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Abgerundetes Rechteck 15"/>
          <p:cNvSpPr/>
          <p:nvPr/>
        </p:nvSpPr>
        <p:spPr>
          <a:xfrm>
            <a:off x="9712922" y="1008009"/>
            <a:ext cx="2071688" cy="30003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err="1"/>
              <a:t>Heftösen</a:t>
            </a:r>
            <a:endParaRPr lang="de-DE" sz="20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6458" y="1510844"/>
            <a:ext cx="2859272" cy="15972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Abgerundetes Rechteck 24"/>
          <p:cNvSpPr/>
          <p:nvPr/>
        </p:nvSpPr>
        <p:spPr>
          <a:xfrm>
            <a:off x="248272" y="1627139"/>
            <a:ext cx="2326178" cy="29547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Schnur und Siegel</a:t>
            </a:r>
            <a:endParaRPr lang="de-DE" sz="2000" dirty="0"/>
          </a:p>
        </p:txBody>
      </p:sp>
      <p:pic>
        <p:nvPicPr>
          <p:cNvPr id="26" name="Grafik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2018" y="4044167"/>
            <a:ext cx="3889585" cy="2597121"/>
          </a:xfrm>
          <a:prstGeom prst="rect">
            <a:avLst/>
          </a:prstGeom>
        </p:spPr>
      </p:pic>
      <p:sp>
        <p:nvSpPr>
          <p:cNvPr id="15" name="Abgerundetes Rechteck 14"/>
          <p:cNvSpPr/>
          <p:nvPr/>
        </p:nvSpPr>
        <p:spPr>
          <a:xfrm>
            <a:off x="1160497" y="4213312"/>
            <a:ext cx="2062163" cy="24891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Heftklammern</a:t>
            </a:r>
            <a:endParaRPr lang="de-DE" sz="2000" dirty="0"/>
          </a:p>
        </p:txBody>
      </p:sp>
      <p:sp>
        <p:nvSpPr>
          <p:cNvPr id="28" name="Gefaltete Ecke 27"/>
          <p:cNvSpPr/>
          <p:nvPr/>
        </p:nvSpPr>
        <p:spPr>
          <a:xfrm rot="20996407">
            <a:off x="6872363" y="5008918"/>
            <a:ext cx="1630126" cy="15656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…können Sie es sich vorstellen?</a:t>
            </a:r>
          </a:p>
        </p:txBody>
      </p:sp>
      <p:grpSp>
        <p:nvGrpSpPr>
          <p:cNvPr id="47" name="Gruppieren 46"/>
          <p:cNvGrpSpPr/>
          <p:nvPr/>
        </p:nvGrpSpPr>
        <p:grpSpPr>
          <a:xfrm>
            <a:off x="9392642" y="3698885"/>
            <a:ext cx="2342819" cy="2862337"/>
            <a:chOff x="536667" y="3305853"/>
            <a:chExt cx="2342819" cy="2862337"/>
          </a:xfrm>
        </p:grpSpPr>
        <p:grpSp>
          <p:nvGrpSpPr>
            <p:cNvPr id="46" name="Gruppieren 45"/>
            <p:cNvGrpSpPr/>
            <p:nvPr/>
          </p:nvGrpSpPr>
          <p:grpSpPr>
            <a:xfrm>
              <a:off x="536667" y="3305853"/>
              <a:ext cx="2342819" cy="2862337"/>
              <a:chOff x="536667" y="3305853"/>
              <a:chExt cx="2342819" cy="2862337"/>
            </a:xfrm>
          </p:grpSpPr>
          <p:sp>
            <p:nvSpPr>
              <p:cNvPr id="45" name="Gefaltete Ecke 44"/>
              <p:cNvSpPr/>
              <p:nvPr/>
            </p:nvSpPr>
            <p:spPr>
              <a:xfrm>
                <a:off x="779379" y="3316017"/>
                <a:ext cx="2100107" cy="2817085"/>
              </a:xfrm>
              <a:prstGeom prst="foldedCorner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20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Urteil</a:t>
                </a:r>
              </a:p>
              <a:p>
                <a:pPr algn="ctr"/>
                <a:endParaRPr lang="de-DE" b="1" dirty="0">
                  <a:solidFill>
                    <a:schemeClr val="tx1"/>
                  </a:solidFill>
                  <a:latin typeface="MV Boli" panose="02000500030200090000" pitchFamily="2" charset="0"/>
                  <a:cs typeface="MV Boli" panose="02000500030200090000" pitchFamily="2" charset="0"/>
                </a:endParaRPr>
              </a:p>
              <a:p>
                <a:pPr algn="ctr"/>
                <a:r>
                  <a:rPr lang="de-DE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&gt;mehrere</a:t>
                </a:r>
              </a:p>
              <a:p>
                <a:pPr algn="ctr"/>
                <a:r>
                  <a:rPr lang="de-DE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Seiten&lt;</a:t>
                </a:r>
              </a:p>
            </p:txBody>
          </p:sp>
          <p:grpSp>
            <p:nvGrpSpPr>
              <p:cNvPr id="44" name="Gruppieren 43"/>
              <p:cNvGrpSpPr/>
              <p:nvPr/>
            </p:nvGrpSpPr>
            <p:grpSpPr>
              <a:xfrm>
                <a:off x="536667" y="3305853"/>
                <a:ext cx="2265228" cy="2862337"/>
                <a:chOff x="536667" y="3305853"/>
                <a:chExt cx="2265228" cy="2862337"/>
              </a:xfrm>
            </p:grpSpPr>
            <p:grpSp>
              <p:nvGrpSpPr>
                <p:cNvPr id="34" name="Gruppieren 33"/>
                <p:cNvGrpSpPr/>
                <p:nvPr/>
              </p:nvGrpSpPr>
              <p:grpSpPr>
                <a:xfrm>
                  <a:off x="536667" y="3305853"/>
                  <a:ext cx="2265228" cy="2862337"/>
                  <a:chOff x="6499134" y="4540984"/>
                  <a:chExt cx="1673214" cy="2052112"/>
                </a:xfrm>
              </p:grpSpPr>
              <p:sp>
                <p:nvSpPr>
                  <p:cNvPr id="31" name="Gefaltete Ecke 30"/>
                  <p:cNvSpPr/>
                  <p:nvPr/>
                </p:nvSpPr>
                <p:spPr>
                  <a:xfrm>
                    <a:off x="6542222" y="4540985"/>
                    <a:ext cx="1630126" cy="2034241"/>
                  </a:xfrm>
                  <a:prstGeom prst="foldedCorner">
                    <a:avLst/>
                  </a:prstGeom>
                  <a:solidFill>
                    <a:schemeClr val="bg1"/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b="1" dirty="0">
                      <a:solidFill>
                        <a:schemeClr val="tx1"/>
                      </a:solidFill>
                      <a:latin typeface="MV Boli" panose="02000500030200090000" pitchFamily="2" charset="0"/>
                      <a:cs typeface="MV Boli" panose="02000500030200090000" pitchFamily="2" charset="0"/>
                    </a:endParaRPr>
                  </a:p>
                  <a:p>
                    <a:pPr algn="ctr"/>
                    <a:r>
                      <a:rPr lang="de-DE" b="1" dirty="0">
                        <a:solidFill>
                          <a:schemeClr val="tx1"/>
                        </a:solidFill>
                        <a:latin typeface="MV Boli" panose="02000500030200090000" pitchFamily="2" charset="0"/>
                        <a:cs typeface="MV Boli" panose="02000500030200090000" pitchFamily="2" charset="0"/>
                      </a:rPr>
                      <a:t>Unterschrift und Siegel</a:t>
                    </a:r>
                  </a:p>
                  <a:p>
                    <a:pPr algn="ctr"/>
                    <a:r>
                      <a:rPr lang="de-DE" b="1" dirty="0">
                        <a:solidFill>
                          <a:schemeClr val="tx1"/>
                        </a:solidFill>
                        <a:latin typeface="MV Boli" panose="02000500030200090000" pitchFamily="2" charset="0"/>
                        <a:cs typeface="MV Boli" panose="02000500030200090000" pitchFamily="2" charset="0"/>
                      </a:rPr>
                      <a:t>händisch</a:t>
                    </a:r>
                  </a:p>
                </p:txBody>
              </p:sp>
              <p:sp>
                <p:nvSpPr>
                  <p:cNvPr id="32" name="Gefaltete Ecke 31"/>
                  <p:cNvSpPr/>
                  <p:nvPr/>
                </p:nvSpPr>
                <p:spPr>
                  <a:xfrm>
                    <a:off x="6560117" y="4540984"/>
                    <a:ext cx="1551247" cy="2052112"/>
                  </a:xfrm>
                  <a:prstGeom prst="foldedCorner">
                    <a:avLst/>
                  </a:prstGeom>
                  <a:solidFill>
                    <a:schemeClr val="bg1"/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Urteil</a:t>
                    </a:r>
                  </a:p>
                  <a:p>
                    <a:pPr algn="ctr"/>
                    <a:endParaRPr lang="de-DE" b="1" dirty="0">
                      <a:solidFill>
                        <a:schemeClr val="tx1"/>
                      </a:solidFill>
                      <a:latin typeface="MV Boli" panose="02000500030200090000" pitchFamily="2" charset="0"/>
                      <a:cs typeface="MV Boli" panose="02000500030200090000" pitchFamily="2" charset="0"/>
                    </a:endParaRPr>
                  </a:p>
                  <a:p>
                    <a:pPr algn="ctr"/>
                    <a:r>
                      <a:rPr lang="de-D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&gt;mehrere</a:t>
                    </a:r>
                  </a:p>
                  <a:p>
                    <a:pPr algn="ctr"/>
                    <a:r>
                      <a:rPr lang="de-D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Seiten&lt;</a:t>
                    </a:r>
                  </a:p>
                </p:txBody>
              </p:sp>
              <p:sp>
                <p:nvSpPr>
                  <p:cNvPr id="33" name="Rechteck 32"/>
                  <p:cNvSpPr/>
                  <p:nvPr/>
                </p:nvSpPr>
                <p:spPr>
                  <a:xfrm>
                    <a:off x="6499134" y="4540985"/>
                    <a:ext cx="291989" cy="2052111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b="1"/>
                  </a:p>
                </p:txBody>
              </p:sp>
            </p:grpSp>
            <p:sp>
              <p:nvSpPr>
                <p:cNvPr id="30" name="Flussdiagramm: Verbinder 29"/>
                <p:cNvSpPr/>
                <p:nvPr/>
              </p:nvSpPr>
              <p:spPr>
                <a:xfrm>
                  <a:off x="601660" y="3429000"/>
                  <a:ext cx="586859" cy="588706"/>
                </a:xfrm>
                <a:prstGeom prst="flowChartConnector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700" b="1" dirty="0">
                      <a:solidFill>
                        <a:schemeClr val="tx1"/>
                      </a:solidFill>
                    </a:rPr>
                    <a:t>Siegel</a:t>
                  </a:r>
                </a:p>
              </p:txBody>
            </p:sp>
            <p:sp>
              <p:nvSpPr>
                <p:cNvPr id="37" name="Flussdiagramm: Verbinder 36"/>
                <p:cNvSpPr/>
                <p:nvPr/>
              </p:nvSpPr>
              <p:spPr>
                <a:xfrm>
                  <a:off x="642674" y="5385057"/>
                  <a:ext cx="586859" cy="588706"/>
                </a:xfrm>
                <a:prstGeom prst="flowChartConnector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700" b="1" dirty="0">
                      <a:solidFill>
                        <a:schemeClr val="tx1"/>
                      </a:solidFill>
                    </a:rPr>
                    <a:t>Siegel</a:t>
                  </a:r>
                </a:p>
              </p:txBody>
            </p:sp>
          </p:grpSp>
          <p:cxnSp>
            <p:nvCxnSpPr>
              <p:cNvPr id="39" name="Gerader Verbinder 38"/>
              <p:cNvCxnSpPr/>
              <p:nvPr/>
            </p:nvCxnSpPr>
            <p:spPr>
              <a:xfrm>
                <a:off x="642674" y="4095600"/>
                <a:ext cx="1" cy="3122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3" name="Gerader Verbinder 42"/>
            <p:cNvCxnSpPr/>
            <p:nvPr/>
          </p:nvCxnSpPr>
          <p:spPr>
            <a:xfrm>
              <a:off x="640605" y="5213217"/>
              <a:ext cx="1" cy="3122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Abgerundetes Rechteck 23"/>
          <p:cNvSpPr/>
          <p:nvPr/>
        </p:nvSpPr>
        <p:spPr>
          <a:xfrm>
            <a:off x="8118519" y="3533244"/>
            <a:ext cx="3338846" cy="26835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Selbstklebendes Textilband</a:t>
            </a:r>
            <a:endParaRPr lang="de-DE" sz="2000" dirty="0"/>
          </a:p>
        </p:txBody>
      </p:sp>
      <p:sp>
        <p:nvSpPr>
          <p:cNvPr id="48" name="Pfeil nach rechts 47"/>
          <p:cNvSpPr/>
          <p:nvPr/>
        </p:nvSpPr>
        <p:spPr>
          <a:xfrm rot="1264638">
            <a:off x="8073604" y="4412188"/>
            <a:ext cx="1399721" cy="702346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Textilband</a:t>
            </a:r>
          </a:p>
        </p:txBody>
      </p:sp>
      <p:sp>
        <p:nvSpPr>
          <p:cNvPr id="49" name="Pfeil nach rechts 48"/>
          <p:cNvSpPr/>
          <p:nvPr/>
        </p:nvSpPr>
        <p:spPr>
          <a:xfrm>
            <a:off x="1199916" y="2154922"/>
            <a:ext cx="1878472" cy="702346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Prägesiegel</a:t>
            </a:r>
          </a:p>
        </p:txBody>
      </p:sp>
      <p:sp>
        <p:nvSpPr>
          <p:cNvPr id="50" name="Pfeil nach rechts 49"/>
          <p:cNvSpPr/>
          <p:nvPr/>
        </p:nvSpPr>
        <p:spPr>
          <a:xfrm rot="1264638">
            <a:off x="4547107" y="1200816"/>
            <a:ext cx="1353123" cy="702346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Schnur</a:t>
            </a:r>
          </a:p>
        </p:txBody>
      </p:sp>
      <p:sp>
        <p:nvSpPr>
          <p:cNvPr id="51" name="Pfeil nach rechts 50"/>
          <p:cNvSpPr/>
          <p:nvPr/>
        </p:nvSpPr>
        <p:spPr>
          <a:xfrm>
            <a:off x="145110" y="4730177"/>
            <a:ext cx="4199096" cy="702346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aufgefächert, gesiegelt und geklammert</a:t>
            </a:r>
          </a:p>
        </p:txBody>
      </p:sp>
    </p:spTree>
    <p:extLst>
      <p:ext uri="{BB962C8B-B14F-4D97-AF65-F5344CB8AC3E}">
        <p14:creationId xmlns:p14="http://schemas.microsoft.com/office/powerpoint/2010/main" val="22476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5" grpId="0" animBg="1"/>
      <p:bldP spid="15" grpId="0" animBg="1"/>
      <p:bldP spid="28" grpId="0" animBg="1"/>
      <p:bldP spid="24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grpSp>
        <p:nvGrpSpPr>
          <p:cNvPr id="5" name="Gruppieren 4"/>
          <p:cNvGrpSpPr/>
          <p:nvPr/>
        </p:nvGrpSpPr>
        <p:grpSpPr>
          <a:xfrm>
            <a:off x="842635" y="2332253"/>
            <a:ext cx="9902954" cy="678133"/>
            <a:chOff x="295274" y="3561081"/>
            <a:chExt cx="9902954" cy="678133"/>
          </a:xfrm>
        </p:grpSpPr>
        <p:sp>
          <p:nvSpPr>
            <p:cNvPr id="4" name="Abgerundetes Rechteck 3"/>
            <p:cNvSpPr/>
            <p:nvPr/>
          </p:nvSpPr>
          <p:spPr>
            <a:xfrm>
              <a:off x="1338262" y="3561081"/>
              <a:ext cx="8859966" cy="678133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dirty="0"/>
                <a:t>Gesicherter Nachweis, wann, wem, wo, was zugestellt wurde.</a:t>
              </a:r>
            </a:p>
          </p:txBody>
        </p:sp>
        <p:sp>
          <p:nvSpPr>
            <p:cNvPr id="14" name="Abgerundetes Rechteck 13"/>
            <p:cNvSpPr/>
            <p:nvPr/>
          </p:nvSpPr>
          <p:spPr>
            <a:xfrm>
              <a:off x="295274" y="3709614"/>
              <a:ext cx="1866902" cy="375528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400" b="1" dirty="0"/>
                <a:t>Zweck:</a:t>
              </a:r>
              <a:endParaRPr lang="de-DE" sz="2400" dirty="0"/>
            </a:p>
          </p:txBody>
        </p:sp>
      </p:grpSp>
      <p:grpSp>
        <p:nvGrpSpPr>
          <p:cNvPr id="16" name="Gruppieren 15"/>
          <p:cNvGrpSpPr/>
          <p:nvPr/>
        </p:nvGrpSpPr>
        <p:grpSpPr>
          <a:xfrm>
            <a:off x="874353" y="3167298"/>
            <a:ext cx="9902954" cy="678133"/>
            <a:chOff x="228599" y="4337786"/>
            <a:chExt cx="9902954" cy="678133"/>
          </a:xfrm>
        </p:grpSpPr>
        <p:sp>
          <p:nvSpPr>
            <p:cNvPr id="17" name="Abgerundetes Rechteck 16"/>
            <p:cNvSpPr/>
            <p:nvPr/>
          </p:nvSpPr>
          <p:spPr>
            <a:xfrm>
              <a:off x="1271588" y="4337786"/>
              <a:ext cx="8859965" cy="678133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dirty="0"/>
                <a:t>Mit der Zustellung beginnt die Frist zu laufen, z.B. Rechtsmittel</a:t>
              </a:r>
            </a:p>
          </p:txBody>
        </p:sp>
        <p:sp>
          <p:nvSpPr>
            <p:cNvPr id="18" name="Abgerundetes Rechteck 17"/>
            <p:cNvSpPr/>
            <p:nvPr/>
          </p:nvSpPr>
          <p:spPr>
            <a:xfrm>
              <a:off x="228599" y="4484575"/>
              <a:ext cx="1866902" cy="38455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400" b="1" dirty="0"/>
                <a:t>Wirkung:</a:t>
              </a:r>
              <a:endParaRPr lang="de-DE" sz="2400" dirty="0"/>
            </a:p>
          </p:txBody>
        </p:sp>
      </p:grpSp>
      <p:sp>
        <p:nvSpPr>
          <p:cNvPr id="19" name="Abgerundetes Rechteck 18"/>
          <p:cNvSpPr/>
          <p:nvPr/>
        </p:nvSpPr>
        <p:spPr>
          <a:xfrm>
            <a:off x="1574058" y="4603063"/>
            <a:ext cx="3900488" cy="105373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u="sng" dirty="0"/>
              <a:t>formlos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Briefumschlag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Einlegen in </a:t>
            </a:r>
            <a:r>
              <a:rPr lang="de-DE" dirty="0" err="1"/>
              <a:t>Abtragskorb</a:t>
            </a:r>
            <a:r>
              <a:rPr lang="de-DE" dirty="0"/>
              <a:t>/Abtrag</a:t>
            </a:r>
          </a:p>
        </p:txBody>
      </p:sp>
      <p:sp>
        <p:nvSpPr>
          <p:cNvPr id="21" name="Abgerundetes Rechteck 20"/>
          <p:cNvSpPr/>
          <p:nvPr/>
        </p:nvSpPr>
        <p:spPr>
          <a:xfrm>
            <a:off x="6039417" y="4076784"/>
            <a:ext cx="3900488" cy="2277843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u="sng" dirty="0"/>
              <a:t>förmliche Zustellung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Empfangsbekenntnis (EB)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Postzustellungsurkunde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Aufgabe zur Post (AVR 45)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Einschreiben mit Rückschein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Aushändigung an Amtsstelle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Durch besonderen Wachtmeister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öffentliche Zustellung</a:t>
            </a:r>
          </a:p>
        </p:txBody>
      </p:sp>
      <p:grpSp>
        <p:nvGrpSpPr>
          <p:cNvPr id="24" name="Gruppieren 23"/>
          <p:cNvGrpSpPr/>
          <p:nvPr/>
        </p:nvGrpSpPr>
        <p:grpSpPr>
          <a:xfrm>
            <a:off x="174463" y="801102"/>
            <a:ext cx="10602844" cy="1299798"/>
            <a:chOff x="628648" y="1716626"/>
            <a:chExt cx="10602844" cy="1299798"/>
          </a:xfrm>
        </p:grpSpPr>
        <p:sp>
          <p:nvSpPr>
            <p:cNvPr id="22" name="Abgerundetes Rechteck 21"/>
            <p:cNvSpPr/>
            <p:nvPr/>
          </p:nvSpPr>
          <p:spPr>
            <a:xfrm>
              <a:off x="1265103" y="2053886"/>
              <a:ext cx="9966389" cy="96253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dirty="0"/>
                <a:t>Zustellung ist die Bekanntgabe eines Schriftstücks in der vom Gesetz vorgeschriebenen Form.</a:t>
              </a:r>
            </a:p>
          </p:txBody>
        </p:sp>
        <p:sp>
          <p:nvSpPr>
            <p:cNvPr id="23" name="Abgerundetes Rechteck 22"/>
            <p:cNvSpPr/>
            <p:nvPr/>
          </p:nvSpPr>
          <p:spPr>
            <a:xfrm>
              <a:off x="628648" y="1716626"/>
              <a:ext cx="2626215" cy="52531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400" b="1" dirty="0"/>
                <a:t>Zustellungen</a:t>
              </a:r>
              <a:endParaRPr lang="de-DE" sz="2400" dirty="0"/>
            </a:p>
          </p:txBody>
        </p:sp>
      </p:grpSp>
      <p:sp>
        <p:nvSpPr>
          <p:cNvPr id="9" name="Gefaltete Ecke 8"/>
          <p:cNvSpPr/>
          <p:nvPr/>
        </p:nvSpPr>
        <p:spPr>
          <a:xfrm rot="20996407">
            <a:off x="10086969" y="2001911"/>
            <a:ext cx="1380676" cy="1405695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166 ZPO</a:t>
            </a:r>
          </a:p>
        </p:txBody>
      </p:sp>
      <p:sp>
        <p:nvSpPr>
          <p:cNvPr id="25" name="Gefaltete Ecke 24"/>
          <p:cNvSpPr/>
          <p:nvPr/>
        </p:nvSpPr>
        <p:spPr>
          <a:xfrm>
            <a:off x="10504776" y="4835057"/>
            <a:ext cx="1380676" cy="1405695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191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ZPO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Wir lesen nach…</a:t>
            </a:r>
          </a:p>
        </p:txBody>
      </p:sp>
    </p:spTree>
    <p:extLst>
      <p:ext uri="{BB962C8B-B14F-4D97-AF65-F5344CB8AC3E}">
        <p14:creationId xmlns:p14="http://schemas.microsoft.com/office/powerpoint/2010/main" val="314464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9" name="Gefaltete Ecke 8"/>
          <p:cNvSpPr/>
          <p:nvPr/>
        </p:nvSpPr>
        <p:spPr>
          <a:xfrm rot="21395782">
            <a:off x="9825010" y="160996"/>
            <a:ext cx="1380676" cy="1405695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persönliche 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Übergabe</a:t>
            </a:r>
          </a:p>
        </p:txBody>
      </p:sp>
      <p:sp>
        <p:nvSpPr>
          <p:cNvPr id="25" name="Gefaltete Ecke 24"/>
          <p:cNvSpPr/>
          <p:nvPr/>
        </p:nvSpPr>
        <p:spPr>
          <a:xfrm>
            <a:off x="9751392" y="1429582"/>
            <a:ext cx="1380676" cy="1405695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Vertre</a:t>
            </a:r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tungs</a:t>
            </a:r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-berechtigte Person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1250"/>
            <a:ext cx="4514850" cy="6372225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2960" y="276225"/>
            <a:ext cx="4467225" cy="6305550"/>
          </a:xfrm>
          <a:prstGeom prst="rect">
            <a:avLst/>
          </a:prstGeom>
        </p:spPr>
      </p:pic>
      <p:sp>
        <p:nvSpPr>
          <p:cNvPr id="26" name="Gefaltete Ecke 25"/>
          <p:cNvSpPr/>
          <p:nvPr/>
        </p:nvSpPr>
        <p:spPr>
          <a:xfrm rot="21348371">
            <a:off x="10055354" y="2726151"/>
            <a:ext cx="1380676" cy="1405695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Familien-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angehörige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oder </a:t>
            </a:r>
          </a:p>
          <a:p>
            <a:pPr algn="ctr"/>
            <a:r>
              <a:rPr lang="de-DE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Mitbe-wohner</a:t>
            </a:r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7" name="Gefaltete Ecke 26"/>
          <p:cNvSpPr/>
          <p:nvPr/>
        </p:nvSpPr>
        <p:spPr>
          <a:xfrm rot="200763">
            <a:off x="9873036" y="4182704"/>
            <a:ext cx="1380676" cy="1405695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Nieder-legung</a:t>
            </a:r>
          </a:p>
        </p:txBody>
      </p:sp>
      <p:sp>
        <p:nvSpPr>
          <p:cNvPr id="28" name="Gefaltete Ecke 27"/>
          <p:cNvSpPr/>
          <p:nvPr/>
        </p:nvSpPr>
        <p:spPr>
          <a:xfrm rot="200763">
            <a:off x="9969047" y="5290654"/>
            <a:ext cx="1380676" cy="1405695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§§ 178 ZPO</a:t>
            </a:r>
          </a:p>
        </p:txBody>
      </p:sp>
      <p:sp>
        <p:nvSpPr>
          <p:cNvPr id="2" name="Pfeil nach rechts 1"/>
          <p:cNvSpPr/>
          <p:nvPr/>
        </p:nvSpPr>
        <p:spPr>
          <a:xfrm rot="1813137">
            <a:off x="740228" y="4731657"/>
            <a:ext cx="1399721" cy="70234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Absender</a:t>
            </a:r>
          </a:p>
        </p:txBody>
      </p:sp>
      <p:sp>
        <p:nvSpPr>
          <p:cNvPr id="12" name="Pfeil nach rechts 11"/>
          <p:cNvSpPr/>
          <p:nvPr/>
        </p:nvSpPr>
        <p:spPr>
          <a:xfrm rot="1651878">
            <a:off x="3142599" y="4835590"/>
            <a:ext cx="2939377" cy="70234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Datum der Zustellung</a:t>
            </a:r>
          </a:p>
        </p:txBody>
      </p:sp>
      <p:sp>
        <p:nvSpPr>
          <p:cNvPr id="13" name="Pfeil nach rechts 12"/>
          <p:cNvSpPr/>
          <p:nvPr/>
        </p:nvSpPr>
        <p:spPr>
          <a:xfrm rot="1813137">
            <a:off x="538843" y="512670"/>
            <a:ext cx="1399721" cy="70234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Empfänger</a:t>
            </a:r>
          </a:p>
        </p:txBody>
      </p:sp>
      <p:sp>
        <p:nvSpPr>
          <p:cNvPr id="14" name="Pfeil nach rechts 13"/>
          <p:cNvSpPr/>
          <p:nvPr/>
        </p:nvSpPr>
        <p:spPr>
          <a:xfrm rot="1813137">
            <a:off x="4959347" y="4731657"/>
            <a:ext cx="3021610" cy="70234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Unterschrift des Zustellers</a:t>
            </a:r>
          </a:p>
        </p:txBody>
      </p:sp>
    </p:spTree>
    <p:extLst>
      <p:ext uri="{BB962C8B-B14F-4D97-AF65-F5344CB8AC3E}">
        <p14:creationId xmlns:p14="http://schemas.microsoft.com/office/powerpoint/2010/main" val="116711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 animBg="1"/>
      <p:bldP spid="26" grpId="0" animBg="1"/>
      <p:bldP spid="27" grpId="0" animBg="1"/>
      <p:bldP spid="28" grpId="0" animBg="1"/>
      <p:bldP spid="2" grpId="0" animBg="1"/>
      <p:bldP spid="12" grpId="0" animBg="1"/>
      <p:bldP spid="13" grpId="0" animBg="1"/>
      <p:bldP spid="14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1579</Words>
  <Application>Microsoft Office PowerPoint</Application>
  <PresentationFormat>Breitbild</PresentationFormat>
  <Paragraphs>371</Paragraphs>
  <Slides>23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31" baseType="lpstr">
      <vt:lpstr>Aptos</vt:lpstr>
      <vt:lpstr>Arial</vt:lpstr>
      <vt:lpstr>Calibri</vt:lpstr>
      <vt:lpstr>Calibri Light</vt:lpstr>
      <vt:lpstr>Freestyle Script</vt:lpstr>
      <vt:lpstr>Gigi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Sarabinski-Klepel, Ilka</cp:lastModifiedBy>
  <cp:revision>43</cp:revision>
  <dcterms:created xsi:type="dcterms:W3CDTF">2023-08-11T05:05:24Z</dcterms:created>
  <dcterms:modified xsi:type="dcterms:W3CDTF">2026-02-23T08:30:14Z</dcterms:modified>
</cp:coreProperties>
</file>