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72" r:id="rId3"/>
    <p:sldId id="263" r:id="rId4"/>
    <p:sldId id="266" r:id="rId5"/>
    <p:sldId id="271" r:id="rId6"/>
    <p:sldId id="262" r:id="rId7"/>
    <p:sldId id="285" r:id="rId8"/>
    <p:sldId id="265" r:id="rId9"/>
    <p:sldId id="264" r:id="rId10"/>
    <p:sldId id="268" r:id="rId11"/>
    <p:sldId id="269" r:id="rId12"/>
    <p:sldId id="270" r:id="rId13"/>
    <p:sldId id="273" r:id="rId14"/>
    <p:sldId id="299" r:id="rId15"/>
    <p:sldId id="294" r:id="rId16"/>
    <p:sldId id="293" r:id="rId17"/>
    <p:sldId id="275" r:id="rId18"/>
    <p:sldId id="276" r:id="rId19"/>
    <p:sldId id="277" r:id="rId20"/>
    <p:sldId id="282" r:id="rId21"/>
    <p:sldId id="283" r:id="rId22"/>
    <p:sldId id="260" r:id="rId23"/>
    <p:sldId id="286" r:id="rId24"/>
    <p:sldId id="278" r:id="rId25"/>
    <p:sldId id="281" r:id="rId26"/>
    <p:sldId id="279" r:id="rId27"/>
    <p:sldId id="280" r:id="rId28"/>
    <p:sldId id="288" r:id="rId29"/>
    <p:sldId id="291" r:id="rId30"/>
    <p:sldId id="290" r:id="rId31"/>
    <p:sldId id="289" r:id="rId32"/>
  </p:sldIdLst>
  <p:sldSz cx="12192000" cy="6858000"/>
  <p:notesSz cx="6858000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000"/>
    <a:srgbClr val="FF3399"/>
    <a:srgbClr val="FCEEE4"/>
    <a:srgbClr val="D0E3B7"/>
    <a:srgbClr val="F0C774"/>
    <a:srgbClr val="F5D9A1"/>
    <a:srgbClr val="F8E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2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01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165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05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8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72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14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5437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794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353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943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911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A0845-FE5B-4621-BDE5-E8DC54FF6B4B}" type="datetimeFigureOut">
              <a:rPr lang="de-DE" smtClean="0"/>
              <a:t>26.03.2025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10469-9976-4CC7-A0DE-06370E771A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86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Gefaltete Ecke 10"/>
          <p:cNvSpPr/>
          <p:nvPr/>
        </p:nvSpPr>
        <p:spPr>
          <a:xfrm rot="21277117">
            <a:off x="10549999" y="5176348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2 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199" y="151911"/>
            <a:ext cx="5105034" cy="645406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24" y="168230"/>
            <a:ext cx="3990094" cy="5615471"/>
          </a:xfrm>
          <a:prstGeom prst="rect">
            <a:avLst/>
          </a:prstGeom>
        </p:spPr>
      </p:pic>
      <p:sp>
        <p:nvSpPr>
          <p:cNvPr id="10" name="Gefaltete Ecke 9"/>
          <p:cNvSpPr/>
          <p:nvPr/>
        </p:nvSpPr>
        <p:spPr>
          <a:xfrm rot="21277117">
            <a:off x="9191521" y="4632359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Akten-zeichen vergeben</a:t>
            </a:r>
          </a:p>
        </p:txBody>
      </p:sp>
      <p:sp>
        <p:nvSpPr>
          <p:cNvPr id="9" name="Gefaltete Ecke 8"/>
          <p:cNvSpPr/>
          <p:nvPr/>
        </p:nvSpPr>
        <p:spPr>
          <a:xfrm rot="201196">
            <a:off x="9419917" y="2968155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Verfahren wird erfasst </a:t>
            </a:r>
          </a:p>
        </p:txBody>
      </p:sp>
      <p:sp>
        <p:nvSpPr>
          <p:cNvPr id="8" name="Gefaltete Ecke 7"/>
          <p:cNvSpPr/>
          <p:nvPr/>
        </p:nvSpPr>
        <p:spPr>
          <a:xfrm>
            <a:off x="9384442" y="1515274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Zuständig-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keit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prüfen</a:t>
            </a:r>
          </a:p>
        </p:txBody>
      </p:sp>
      <p:sp>
        <p:nvSpPr>
          <p:cNvPr id="12" name="Gefaltete Ecke 11"/>
          <p:cNvSpPr/>
          <p:nvPr/>
        </p:nvSpPr>
        <p:spPr>
          <a:xfrm rot="21277117">
            <a:off x="9328613" y="141244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Klage geht ein</a:t>
            </a:r>
          </a:p>
        </p:txBody>
      </p:sp>
    </p:spTree>
    <p:extLst>
      <p:ext uri="{BB962C8B-B14F-4D97-AF65-F5344CB8AC3E}">
        <p14:creationId xmlns:p14="http://schemas.microsoft.com/office/powerpoint/2010/main" val="70191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  <p:bldP spid="8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sp>
        <p:nvSpPr>
          <p:cNvPr id="12" name="Gefaltete Ecke 11"/>
          <p:cNvSpPr/>
          <p:nvPr/>
        </p:nvSpPr>
        <p:spPr>
          <a:xfrm rot="21277117">
            <a:off x="8759379" y="205446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II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Nr.1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182376" y="1423742"/>
            <a:ext cx="1827247" cy="252413"/>
          </a:xfrm>
          <a:prstGeom prst="rect">
            <a:avLst/>
          </a:prstGeom>
          <a:solidFill>
            <a:srgbClr val="F0C77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Bradley Hand ITC" panose="03070402050302030203" pitchFamily="66" charset="0"/>
              </a:rPr>
              <a:t>Schulungsstadt</a:t>
            </a:r>
          </a:p>
        </p:txBody>
      </p:sp>
      <p:sp>
        <p:nvSpPr>
          <p:cNvPr id="7" name="Rechteck 6"/>
          <p:cNvSpPr/>
          <p:nvPr/>
        </p:nvSpPr>
        <p:spPr>
          <a:xfrm>
            <a:off x="4569618" y="2331243"/>
            <a:ext cx="228600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Sportverein</a:t>
            </a:r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 Berlin e.V.</a:t>
            </a:r>
          </a:p>
        </p:txBody>
      </p:sp>
      <p:sp>
        <p:nvSpPr>
          <p:cNvPr id="11" name="Rechteck 10"/>
          <p:cNvSpPr/>
          <p:nvPr/>
        </p:nvSpPr>
        <p:spPr>
          <a:xfrm>
            <a:off x="4405819" y="3848389"/>
            <a:ext cx="2233611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>
                <a:solidFill>
                  <a:schemeClr val="tx1"/>
                </a:solidFill>
                <a:latin typeface="Bradley Hand ITC" panose="03070402050302030203" pitchFamily="66" charset="0"/>
              </a:rPr>
              <a:t>Vertr.d.d</a:t>
            </a:r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. Eltern</a:t>
            </a:r>
          </a:p>
        </p:txBody>
      </p:sp>
      <p:sp>
        <p:nvSpPr>
          <p:cNvPr id="13" name="Rechteck 12"/>
          <p:cNvSpPr/>
          <p:nvPr/>
        </p:nvSpPr>
        <p:spPr>
          <a:xfrm>
            <a:off x="5522625" y="2972380"/>
            <a:ext cx="104775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Hermann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686675" y="3201561"/>
            <a:ext cx="390526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1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667249" y="3639451"/>
            <a:ext cx="114300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Pia Hoch</a:t>
            </a:r>
          </a:p>
        </p:txBody>
      </p:sp>
      <p:sp>
        <p:nvSpPr>
          <p:cNvPr id="16" name="Rechteck 15"/>
          <p:cNvSpPr/>
          <p:nvPr/>
        </p:nvSpPr>
        <p:spPr>
          <a:xfrm>
            <a:off x="4569618" y="2556560"/>
            <a:ext cx="3033713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Vertr. d. d. Vorstand Max Raute</a:t>
            </a:r>
          </a:p>
        </p:txBody>
      </p:sp>
      <p:sp>
        <p:nvSpPr>
          <p:cNvPr id="18" name="Rechteck 17"/>
          <p:cNvSpPr/>
          <p:nvPr/>
        </p:nvSpPr>
        <p:spPr>
          <a:xfrm>
            <a:off x="4179092" y="5950747"/>
            <a:ext cx="390526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19" name="Rechteck 18"/>
          <p:cNvSpPr/>
          <p:nvPr/>
        </p:nvSpPr>
        <p:spPr>
          <a:xfrm>
            <a:off x="4927311" y="5950747"/>
            <a:ext cx="1119189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2/XX </a:t>
            </a:r>
          </a:p>
        </p:txBody>
      </p:sp>
      <p:sp>
        <p:nvSpPr>
          <p:cNvPr id="20" name="Gefaltete Ecke 19"/>
          <p:cNvSpPr/>
          <p:nvPr/>
        </p:nvSpPr>
        <p:spPr>
          <a:xfrm>
            <a:off x="457200" y="219434"/>
            <a:ext cx="1451701" cy="14882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gibt zwei Heftungen…</a:t>
            </a:r>
          </a:p>
        </p:txBody>
      </p:sp>
      <p:sp>
        <p:nvSpPr>
          <p:cNvPr id="21" name="Gefaltete Ecke 20"/>
          <p:cNvSpPr/>
          <p:nvPr/>
        </p:nvSpPr>
        <p:spPr>
          <a:xfrm rot="21277117">
            <a:off x="738598" y="1863013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Heftung: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Stamm-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datenblatt</a:t>
            </a:r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4" name="Gefaltete Ecke 23"/>
          <p:cNvSpPr/>
          <p:nvPr/>
        </p:nvSpPr>
        <p:spPr>
          <a:xfrm rot="21410245">
            <a:off x="2272234" y="1824854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Heftung: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Sach-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bezorgener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</a:t>
            </a:r>
          </a:p>
        </p:txBody>
      </p:sp>
      <p:sp>
        <p:nvSpPr>
          <p:cNvPr id="25" name="Gefaltete Ecke 24"/>
          <p:cNvSpPr/>
          <p:nvPr/>
        </p:nvSpPr>
        <p:spPr>
          <a:xfrm>
            <a:off x="848775" y="2972380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Kosten-rechnungen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III 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KostVfg</a:t>
            </a:r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6" name="Gefaltete Ecke 25"/>
          <p:cNvSpPr/>
          <p:nvPr/>
        </p:nvSpPr>
        <p:spPr>
          <a:xfrm>
            <a:off x="2305729" y="3067630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Eingänge</a:t>
            </a:r>
          </a:p>
          <a:p>
            <a:pPr algn="ctr"/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Vfg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Fristen</a:t>
            </a:r>
          </a:p>
        </p:txBody>
      </p:sp>
      <p:sp>
        <p:nvSpPr>
          <p:cNvPr id="27" name="Gefaltete Ecke 26"/>
          <p:cNvSpPr/>
          <p:nvPr/>
        </p:nvSpPr>
        <p:spPr>
          <a:xfrm>
            <a:off x="9910868" y="4213687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Hintere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Tasche für Voten…</a:t>
            </a:r>
          </a:p>
        </p:txBody>
      </p:sp>
      <p:sp>
        <p:nvSpPr>
          <p:cNvPr id="28" name="Gefaltete Ecke 27"/>
          <p:cNvSpPr/>
          <p:nvPr/>
        </p:nvSpPr>
        <p:spPr>
          <a:xfrm>
            <a:off x="10559333" y="5301862"/>
            <a:ext cx="1363382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…und z.B. Urkunden die nicht Aktenbestandteil werden</a:t>
            </a:r>
          </a:p>
        </p:txBody>
      </p:sp>
      <p:sp>
        <p:nvSpPr>
          <p:cNvPr id="30" name="Gefaltete Ecke 29"/>
          <p:cNvSpPr/>
          <p:nvPr/>
        </p:nvSpPr>
        <p:spPr>
          <a:xfrm>
            <a:off x="509270" y="5301862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II Nr.2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1908901" y="5950747"/>
            <a:ext cx="2200402" cy="176073"/>
          </a:xfrm>
          <a:prstGeom prst="straightConnector1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>
            <a:cxnSpLocks/>
            <a:endCxn id="5" idx="3"/>
          </p:cNvCxnSpPr>
          <p:nvPr/>
        </p:nvCxnSpPr>
        <p:spPr>
          <a:xfrm flipH="1">
            <a:off x="7009623" y="1109939"/>
            <a:ext cx="1867044" cy="440010"/>
          </a:xfrm>
          <a:prstGeom prst="straightConnector1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efaltete Ecke 34"/>
          <p:cNvSpPr/>
          <p:nvPr/>
        </p:nvSpPr>
        <p:spPr>
          <a:xfrm rot="21277117">
            <a:off x="8809970" y="1989190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II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Nr.3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36" name="Gerade Verbindung mit Pfeil 35"/>
          <p:cNvCxnSpPr/>
          <p:nvPr/>
        </p:nvCxnSpPr>
        <p:spPr>
          <a:xfrm flipH="1" flipV="1">
            <a:off x="6639430" y="2426493"/>
            <a:ext cx="2114774" cy="23298"/>
          </a:xfrm>
          <a:prstGeom prst="straightConnector1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 flipH="1">
            <a:off x="5636854" y="2923206"/>
            <a:ext cx="3160265" cy="811495"/>
          </a:xfrm>
          <a:prstGeom prst="straightConnector1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52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7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12192000" cy="692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Gefaltete Ecke 11"/>
          <p:cNvSpPr/>
          <p:nvPr/>
        </p:nvSpPr>
        <p:spPr>
          <a:xfrm rot="21277117">
            <a:off x="522224" y="443673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Alles auf einen Blick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294484"/>
              </p:ext>
            </p:extLst>
          </p:nvPr>
        </p:nvGraphicFramePr>
        <p:xfrm>
          <a:off x="3314247" y="127000"/>
          <a:ext cx="4801739" cy="679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4247" y="127000"/>
                        <a:ext cx="4801739" cy="679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Gefaltete Ecke 7"/>
          <p:cNvSpPr/>
          <p:nvPr/>
        </p:nvSpPr>
        <p:spPr>
          <a:xfrm>
            <a:off x="8582294" y="3249367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wird vor-geheftet</a:t>
            </a:r>
          </a:p>
        </p:txBody>
      </p:sp>
      <p:sp>
        <p:nvSpPr>
          <p:cNvPr id="9" name="Gefaltete Ecke 8"/>
          <p:cNvSpPr/>
          <p:nvPr/>
        </p:nvSpPr>
        <p:spPr>
          <a:xfrm rot="21277117">
            <a:off x="1090048" y="1432890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Heftung:</a:t>
            </a:r>
          </a:p>
        </p:txBody>
      </p:sp>
    </p:spTree>
    <p:extLst>
      <p:ext uri="{BB962C8B-B14F-4D97-AF65-F5344CB8AC3E}">
        <p14:creationId xmlns:p14="http://schemas.microsoft.com/office/powerpoint/2010/main" val="133346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-42526"/>
            <a:ext cx="12192000" cy="69005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Gefaltete Ecke 12"/>
          <p:cNvSpPr/>
          <p:nvPr/>
        </p:nvSpPr>
        <p:spPr>
          <a:xfrm rot="240325">
            <a:off x="7976573" y="157564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9015613" y="4333920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IV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10600841" y="4742481"/>
            <a:ext cx="1454766" cy="156212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nicht mehr als 200 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Bl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3 IV 3</a:t>
            </a:r>
          </a:p>
          <a:p>
            <a:pPr algn="ctr"/>
            <a:r>
              <a:rPr lang="de-DE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 rot="21277117">
            <a:off x="620802" y="300790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Heftung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917" y="180701"/>
            <a:ext cx="5105034" cy="6454069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193" y="265976"/>
            <a:ext cx="552450" cy="485775"/>
          </a:xfrm>
          <a:prstGeom prst="rect">
            <a:avLst/>
          </a:prstGeom>
        </p:spPr>
      </p:pic>
      <p:cxnSp>
        <p:nvCxnSpPr>
          <p:cNvPr id="5" name="Gerade Verbindung mit Pfeil 4"/>
          <p:cNvCxnSpPr/>
          <p:nvPr/>
        </p:nvCxnSpPr>
        <p:spPr>
          <a:xfrm flipH="1" flipV="1">
            <a:off x="7464312" y="431941"/>
            <a:ext cx="470149" cy="1538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6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Gefaltete Ecke 7"/>
          <p:cNvSpPr/>
          <p:nvPr/>
        </p:nvSpPr>
        <p:spPr>
          <a:xfrm rot="240325">
            <a:off x="7932000" y="328612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Gefaltete Ecke 8"/>
          <p:cNvSpPr/>
          <p:nvPr/>
        </p:nvSpPr>
        <p:spPr>
          <a:xfrm rot="21277117">
            <a:off x="620802" y="300790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Heftung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703" y="146575"/>
            <a:ext cx="4692284" cy="662970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251" y="243042"/>
            <a:ext cx="29527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68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Gefaltete Ecke 11"/>
          <p:cNvSpPr/>
          <p:nvPr/>
        </p:nvSpPr>
        <p:spPr>
          <a:xfrm rot="21277117">
            <a:off x="739821" y="346845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Vorschuss-kosten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-rechnung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044719"/>
              </p:ext>
            </p:extLst>
          </p:nvPr>
        </p:nvGraphicFramePr>
        <p:xfrm>
          <a:off x="3199476" y="158693"/>
          <a:ext cx="4695851" cy="6644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99476" y="158693"/>
                        <a:ext cx="4695851" cy="6644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/>
        </p:nvSpPr>
        <p:spPr>
          <a:xfrm>
            <a:off x="5162550" y="4768850"/>
            <a:ext cx="2381250" cy="1211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096000" y="4499429"/>
            <a:ext cx="914400" cy="269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xx/xx</a:t>
            </a:r>
          </a:p>
        </p:txBody>
      </p:sp>
      <p:sp>
        <p:nvSpPr>
          <p:cNvPr id="10" name="Rechteck 9"/>
          <p:cNvSpPr/>
          <p:nvPr/>
        </p:nvSpPr>
        <p:spPr>
          <a:xfrm>
            <a:off x="7010400" y="158693"/>
            <a:ext cx="542001" cy="63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3</a:t>
            </a:r>
          </a:p>
        </p:txBody>
      </p:sp>
      <p:sp>
        <p:nvSpPr>
          <p:cNvPr id="13" name="Gefaltete Ecke 12"/>
          <p:cNvSpPr/>
          <p:nvPr/>
        </p:nvSpPr>
        <p:spPr>
          <a:xfrm rot="21277117">
            <a:off x="8343799" y="4143913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notieren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(6 Monate)</a:t>
            </a:r>
          </a:p>
        </p:txBody>
      </p:sp>
      <p:sp>
        <p:nvSpPr>
          <p:cNvPr id="14" name="Gefaltete Ecke 13"/>
          <p:cNvSpPr/>
          <p:nvPr/>
        </p:nvSpPr>
        <p:spPr>
          <a:xfrm rot="261305">
            <a:off x="5922556" y="5010509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wird in rot notiert</a:t>
            </a:r>
          </a:p>
        </p:txBody>
      </p:sp>
      <p:sp>
        <p:nvSpPr>
          <p:cNvPr id="15" name="Gefaltete Ecke 14"/>
          <p:cNvSpPr/>
          <p:nvPr/>
        </p:nvSpPr>
        <p:spPr>
          <a:xfrm rot="240325">
            <a:off x="8208277" y="201219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7552402" y="476194"/>
            <a:ext cx="613763" cy="2678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>
            <a:endCxn id="9" idx="3"/>
          </p:cNvCxnSpPr>
          <p:nvPr/>
        </p:nvCxnSpPr>
        <p:spPr>
          <a:xfrm flipH="1" flipV="1">
            <a:off x="7010400" y="4634140"/>
            <a:ext cx="1277568" cy="1655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16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efaltete Ecke 11"/>
          <p:cNvSpPr/>
          <p:nvPr/>
        </p:nvSpPr>
        <p:spPr>
          <a:xfrm rot="21277117">
            <a:off x="8852234" y="1709146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Kosten-rechnung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notieren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5015870" y="1128713"/>
            <a:ext cx="295276" cy="22955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3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 flipH="1" flipV="1">
            <a:off x="5311146" y="1241584"/>
            <a:ext cx="3485321" cy="70151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efaltete Ecke 15"/>
          <p:cNvSpPr/>
          <p:nvPr/>
        </p:nvSpPr>
        <p:spPr>
          <a:xfrm rot="21277117">
            <a:off x="257053" y="347012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Innen-akten-deckel</a:t>
            </a:r>
          </a:p>
        </p:txBody>
      </p:sp>
    </p:spTree>
    <p:extLst>
      <p:ext uri="{BB962C8B-B14F-4D97-AF65-F5344CB8AC3E}">
        <p14:creationId xmlns:p14="http://schemas.microsoft.com/office/powerpoint/2010/main" val="416271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efaltete Ecke 11"/>
          <p:cNvSpPr/>
          <p:nvPr/>
        </p:nvSpPr>
        <p:spPr>
          <a:xfrm rot="21277117">
            <a:off x="496608" y="475837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Zahlungs-anzeige geht ein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2283595"/>
              </p:ext>
            </p:extLst>
          </p:nvPr>
        </p:nvGraphicFramePr>
        <p:xfrm>
          <a:off x="2195323" y="833227"/>
          <a:ext cx="7137910" cy="10030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5323" y="833227"/>
                        <a:ext cx="7137910" cy="10030246"/>
                      </a:xfrm>
                      <a:prstGeom prst="rect">
                        <a:avLst/>
                      </a:prstGeom>
                      <a:solidFill>
                        <a:srgbClr val="D0E3B7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/>
          <p:cNvSpPr/>
          <p:nvPr/>
        </p:nvSpPr>
        <p:spPr>
          <a:xfrm>
            <a:off x="2146237" y="5167325"/>
            <a:ext cx="7357712" cy="2238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5448300" y="1204844"/>
            <a:ext cx="738524" cy="508000"/>
          </a:xfrm>
          <a:prstGeom prst="rect">
            <a:avLst/>
          </a:prstGeom>
          <a:solidFill>
            <a:srgbClr val="D0E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4143375" y="4483100"/>
            <a:ext cx="1371600" cy="508000"/>
          </a:xfrm>
          <a:prstGeom prst="rect">
            <a:avLst/>
          </a:prstGeom>
          <a:solidFill>
            <a:srgbClr val="D0E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6578600" y="4178300"/>
            <a:ext cx="609600" cy="209550"/>
          </a:xfrm>
          <a:prstGeom prst="rect">
            <a:avLst/>
          </a:prstGeom>
          <a:solidFill>
            <a:srgbClr val="D0E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2" name="Gruppieren 21"/>
          <p:cNvGrpSpPr/>
          <p:nvPr/>
        </p:nvGrpSpPr>
        <p:grpSpPr>
          <a:xfrm>
            <a:off x="5495925" y="1033887"/>
            <a:ext cx="571500" cy="601980"/>
            <a:chOff x="8821041" y="2774510"/>
            <a:chExt cx="571500" cy="601980"/>
          </a:xfrm>
        </p:grpSpPr>
        <p:sp>
          <p:nvSpPr>
            <p:cNvPr id="15" name="Rechteck 14"/>
            <p:cNvSpPr/>
            <p:nvPr/>
          </p:nvSpPr>
          <p:spPr>
            <a:xfrm>
              <a:off x="8821041" y="2774510"/>
              <a:ext cx="571500" cy="601980"/>
            </a:xfrm>
            <a:prstGeom prst="rect">
              <a:avLst/>
            </a:prstGeom>
            <a:solidFill>
              <a:srgbClr val="D0E3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solidFill>
                    <a:schemeClr val="accent1">
                      <a:lumMod val="75000"/>
                    </a:schemeClr>
                  </a:solidFill>
                  <a:latin typeface="Bradley Hand ITC" panose="03070402050302030203" pitchFamily="66" charset="0"/>
                </a:rPr>
                <a:t>I</a:t>
              </a:r>
            </a:p>
          </p:txBody>
        </p:sp>
        <p:cxnSp>
          <p:nvCxnSpPr>
            <p:cNvPr id="17" name="Gerader Verbinder 16"/>
            <p:cNvCxnSpPr/>
            <p:nvPr/>
          </p:nvCxnSpPr>
          <p:spPr>
            <a:xfrm>
              <a:off x="9023269" y="3160202"/>
              <a:ext cx="167045" cy="1733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/>
          </p:nvCxnSpPr>
          <p:spPr>
            <a:xfrm>
              <a:off x="9023269" y="2957858"/>
              <a:ext cx="167045" cy="1733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hteck 22"/>
          <p:cNvSpPr/>
          <p:nvPr/>
        </p:nvSpPr>
        <p:spPr>
          <a:xfrm>
            <a:off x="6186824" y="4564710"/>
            <a:ext cx="2562225" cy="535279"/>
          </a:xfrm>
          <a:prstGeom prst="rect">
            <a:avLst/>
          </a:prstGeom>
          <a:solidFill>
            <a:srgbClr val="D0E3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Verrechnet zu Bl.3</a:t>
            </a:r>
          </a:p>
        </p:txBody>
      </p:sp>
      <p:sp>
        <p:nvSpPr>
          <p:cNvPr id="16" name="Gefaltete Ecke 15"/>
          <p:cNvSpPr/>
          <p:nvPr/>
        </p:nvSpPr>
        <p:spPr>
          <a:xfrm rot="237827">
            <a:off x="9940707" y="57990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in römischen 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Ziffern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9503949" y="2747449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prä-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sentieren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Gefaltete Ecke 18"/>
          <p:cNvSpPr/>
          <p:nvPr/>
        </p:nvSpPr>
        <p:spPr>
          <a:xfrm>
            <a:off x="9653728" y="4366163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Bezug zu zugrunde- liegender Rechnung</a:t>
            </a:r>
          </a:p>
        </p:txBody>
      </p:sp>
      <p:sp>
        <p:nvSpPr>
          <p:cNvPr id="20" name="Gefaltete Ecke 19"/>
          <p:cNvSpPr/>
          <p:nvPr/>
        </p:nvSpPr>
        <p:spPr>
          <a:xfrm rot="21277117">
            <a:off x="454209" y="1693615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Heftung: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6061708" y="900114"/>
            <a:ext cx="3780792" cy="401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 flipH="1" flipV="1">
            <a:off x="6417437" y="2637889"/>
            <a:ext cx="3013967" cy="6863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H="1" flipV="1">
            <a:off x="8473477" y="4790190"/>
            <a:ext cx="1180251" cy="3097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53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524500" y="5734050"/>
            <a:ext cx="1592580" cy="17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-3629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Gefaltete Ecke 11"/>
          <p:cNvSpPr/>
          <p:nvPr/>
        </p:nvSpPr>
        <p:spPr>
          <a:xfrm rot="21277117">
            <a:off x="8281036" y="3462586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streichen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541105"/>
              </p:ext>
            </p:extLst>
          </p:nvPr>
        </p:nvGraphicFramePr>
        <p:xfrm>
          <a:off x="3142788" y="181215"/>
          <a:ext cx="4763424" cy="6740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2788" y="181215"/>
                        <a:ext cx="4763424" cy="674028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/>
        </p:nvSpPr>
        <p:spPr>
          <a:xfrm>
            <a:off x="5083175" y="5177639"/>
            <a:ext cx="238125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5007367" y="5030017"/>
            <a:ext cx="2626845" cy="11128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b="1" dirty="0" err="1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Vfg</a:t>
            </a:r>
            <a:r>
              <a:rPr lang="de-DE" sz="1400" b="1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.</a:t>
            </a:r>
          </a:p>
          <a:p>
            <a:pPr lvl="0"/>
            <a:r>
              <a:rPr lang="de-DE" sz="1400" b="1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1. Kosten gedeckt mit ZA I</a:t>
            </a:r>
          </a:p>
          <a:p>
            <a:pPr lvl="0"/>
            <a:r>
              <a:rPr lang="de-DE" sz="1400" b="1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2. Hr. Richter </a:t>
            </a:r>
          </a:p>
          <a:p>
            <a:pPr lvl="0"/>
            <a:endParaRPr lang="de-DE" sz="1400" b="1" dirty="0">
              <a:solidFill>
                <a:schemeClr val="tx1"/>
              </a:solidFill>
              <a:latin typeface="Bradley Hand ITC" panose="03070402050302030203" pitchFamily="66" charset="0"/>
            </a:endParaRPr>
          </a:p>
          <a:p>
            <a:r>
              <a:rPr lang="de-DE" sz="1400" b="1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XX.XX.20xx  Schmidt</a:t>
            </a:r>
          </a:p>
        </p:txBody>
      </p:sp>
      <p:sp>
        <p:nvSpPr>
          <p:cNvPr id="9" name="Rechteck 8"/>
          <p:cNvSpPr/>
          <p:nvPr/>
        </p:nvSpPr>
        <p:spPr>
          <a:xfrm>
            <a:off x="6180980" y="4595330"/>
            <a:ext cx="914400" cy="269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xx/xx</a:t>
            </a:r>
          </a:p>
        </p:txBody>
      </p:sp>
      <p:cxnSp>
        <p:nvCxnSpPr>
          <p:cNvPr id="5" name="Gerader Verbinder 4"/>
          <p:cNvCxnSpPr/>
          <p:nvPr/>
        </p:nvCxnSpPr>
        <p:spPr>
          <a:xfrm>
            <a:off x="6389650" y="4717688"/>
            <a:ext cx="568325" cy="285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7010400" y="181215"/>
            <a:ext cx="454025" cy="612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3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8181673" y="5035302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Verfügung fertigen</a:t>
            </a:r>
          </a:p>
        </p:txBody>
      </p:sp>
      <p:cxnSp>
        <p:nvCxnSpPr>
          <p:cNvPr id="14" name="Gerade Verbindung mit Pfeil 13"/>
          <p:cNvCxnSpPr/>
          <p:nvPr/>
        </p:nvCxnSpPr>
        <p:spPr>
          <a:xfrm flipH="1">
            <a:off x="6946338" y="3926605"/>
            <a:ext cx="1235335" cy="7152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 flipV="1">
            <a:off x="7024254" y="5813425"/>
            <a:ext cx="1051283" cy="3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1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Gefaltete Ecke 11"/>
          <p:cNvSpPr/>
          <p:nvPr/>
        </p:nvSpPr>
        <p:spPr>
          <a:xfrm rot="21277117">
            <a:off x="1898059" y="81514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Richter-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liche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Vfg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09848"/>
              </p:ext>
            </p:extLst>
          </p:nvPr>
        </p:nvGraphicFramePr>
        <p:xfrm>
          <a:off x="3792537" y="169580"/>
          <a:ext cx="4726770" cy="6688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2537" y="169580"/>
                        <a:ext cx="4726770" cy="6688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Gefaltete Ecke 7"/>
          <p:cNvSpPr/>
          <p:nvPr/>
        </p:nvSpPr>
        <p:spPr>
          <a:xfrm rot="240325">
            <a:off x="8728123" y="75654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69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827282"/>
              </p:ext>
            </p:extLst>
          </p:nvPr>
        </p:nvGraphicFramePr>
        <p:xfrm>
          <a:off x="3697053" y="68940"/>
          <a:ext cx="4797893" cy="6789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97053" y="68940"/>
                        <a:ext cx="4797893" cy="6789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/>
          <p:cNvSpPr/>
          <p:nvPr/>
        </p:nvSpPr>
        <p:spPr>
          <a:xfrm>
            <a:off x="6586538" y="2219325"/>
            <a:ext cx="914400" cy="338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Gefaltete Ecke 8"/>
          <p:cNvSpPr/>
          <p:nvPr/>
        </p:nvSpPr>
        <p:spPr>
          <a:xfrm rot="240325">
            <a:off x="8537057" y="338062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78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9401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Gefaltete Ecke 11"/>
          <p:cNvSpPr/>
          <p:nvPr/>
        </p:nvSpPr>
        <p:spPr>
          <a:xfrm rot="21277117">
            <a:off x="9254306" y="492884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Follierung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+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aussparen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902775"/>
              </p:ext>
            </p:extLst>
          </p:nvPr>
        </p:nvGraphicFramePr>
        <p:xfrm>
          <a:off x="3931650" y="63500"/>
          <a:ext cx="4711985" cy="6667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31650" y="63500"/>
                        <a:ext cx="4711985" cy="6667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/>
        </p:nvSpPr>
        <p:spPr>
          <a:xfrm>
            <a:off x="7598570" y="63500"/>
            <a:ext cx="914400" cy="531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743826" y="53975"/>
            <a:ext cx="390665" cy="423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6</a:t>
            </a:r>
          </a:p>
        </p:txBody>
      </p:sp>
      <p:grpSp>
        <p:nvGrpSpPr>
          <p:cNvPr id="21" name="Gruppieren 20"/>
          <p:cNvGrpSpPr/>
          <p:nvPr/>
        </p:nvGrpSpPr>
        <p:grpSpPr>
          <a:xfrm>
            <a:off x="8084966" y="277744"/>
            <a:ext cx="542001" cy="635000"/>
            <a:chOff x="8101634" y="224597"/>
            <a:chExt cx="542001" cy="635000"/>
          </a:xfrm>
        </p:grpSpPr>
        <p:sp>
          <p:nvSpPr>
            <p:cNvPr id="14" name="Rechteck 13"/>
            <p:cNvSpPr/>
            <p:nvPr/>
          </p:nvSpPr>
          <p:spPr>
            <a:xfrm>
              <a:off x="8101634" y="224597"/>
              <a:ext cx="542001" cy="635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200" dirty="0">
                  <a:solidFill>
                    <a:schemeClr val="accent1">
                      <a:lumMod val="75000"/>
                    </a:schemeClr>
                  </a:solidFill>
                  <a:latin typeface="Bradley Hand ITC" panose="03070402050302030203" pitchFamily="66" charset="0"/>
                </a:rPr>
                <a:t>8</a:t>
              </a:r>
            </a:p>
          </p:txBody>
        </p:sp>
        <p:cxnSp>
          <p:nvCxnSpPr>
            <p:cNvPr id="15" name="Gerader Verbinder 14"/>
            <p:cNvCxnSpPr>
              <a:stCxn id="14" idx="0"/>
              <a:endCxn id="14" idx="1"/>
            </p:cNvCxnSpPr>
            <p:nvPr/>
          </p:nvCxnSpPr>
          <p:spPr>
            <a:xfrm flipH="1">
              <a:off x="8101634" y="224597"/>
              <a:ext cx="271001" cy="317500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hteck 3"/>
          <p:cNvSpPr/>
          <p:nvPr/>
        </p:nvSpPr>
        <p:spPr>
          <a:xfrm>
            <a:off x="7803657" y="2278380"/>
            <a:ext cx="433477" cy="28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565270" y="3540387"/>
            <a:ext cx="623888" cy="20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rgbClr val="FF0000"/>
                </a:solidFill>
              </a:rPr>
              <a:t>xx/xx</a:t>
            </a:r>
          </a:p>
        </p:txBody>
      </p:sp>
      <p:sp>
        <p:nvSpPr>
          <p:cNvPr id="17" name="Gefaltete Ecke 16"/>
          <p:cNvSpPr/>
          <p:nvPr/>
        </p:nvSpPr>
        <p:spPr>
          <a:xfrm rot="21277117">
            <a:off x="8989985" y="3626657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notieren für Zustellung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 flipH="1" flipV="1">
            <a:off x="8506055" y="638038"/>
            <a:ext cx="692420" cy="1714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H="1" flipV="1">
            <a:off x="8281209" y="3680652"/>
            <a:ext cx="507685" cy="1928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32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26" y="202455"/>
            <a:ext cx="4262303" cy="645308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166" y="202454"/>
            <a:ext cx="4298498" cy="6413533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6246380" y="5879500"/>
            <a:ext cx="876300" cy="228599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solidFill>
              <a:srgbClr val="000000">
                <a:alpha val="1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12" name="Gefaltete Ecke 11"/>
          <p:cNvSpPr/>
          <p:nvPr/>
        </p:nvSpPr>
        <p:spPr>
          <a:xfrm rot="21277117">
            <a:off x="7447548" y="5455707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Datum der Zustellung</a:t>
            </a:r>
          </a:p>
        </p:txBody>
      </p:sp>
      <p:cxnSp>
        <p:nvCxnSpPr>
          <p:cNvPr id="4" name="Gerade Verbindung mit Pfeil 3"/>
          <p:cNvCxnSpPr/>
          <p:nvPr/>
        </p:nvCxnSpPr>
        <p:spPr>
          <a:xfrm flipH="1" flipV="1">
            <a:off x="6684530" y="6080645"/>
            <a:ext cx="605022" cy="2299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463" y="247784"/>
            <a:ext cx="459137" cy="403145"/>
          </a:xfrm>
          <a:prstGeom prst="rect">
            <a:avLst/>
          </a:prstGeom>
        </p:spPr>
      </p:pic>
      <p:sp>
        <p:nvSpPr>
          <p:cNvPr id="15" name="Gefaltete Ecke 14"/>
          <p:cNvSpPr/>
          <p:nvPr/>
        </p:nvSpPr>
        <p:spPr>
          <a:xfrm rot="240325">
            <a:off x="5169142" y="90365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8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26" y="202455"/>
            <a:ext cx="4262303" cy="645308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166" y="202454"/>
            <a:ext cx="4298498" cy="6413533"/>
          </a:xfrm>
          <a:prstGeom prst="rect">
            <a:avLst/>
          </a:prstGeom>
        </p:spPr>
      </p:pic>
      <p:sp>
        <p:nvSpPr>
          <p:cNvPr id="16" name="Rechteck 15"/>
          <p:cNvSpPr/>
          <p:nvPr/>
        </p:nvSpPr>
        <p:spPr>
          <a:xfrm>
            <a:off x="6246380" y="5879500"/>
            <a:ext cx="876300" cy="228599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solidFill>
              <a:srgbClr val="000000">
                <a:alpha val="1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12" name="Gefaltete Ecke 11"/>
          <p:cNvSpPr/>
          <p:nvPr/>
        </p:nvSpPr>
        <p:spPr>
          <a:xfrm rot="21277117">
            <a:off x="7447548" y="5455707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Datum der Zustellung</a:t>
            </a:r>
          </a:p>
        </p:txBody>
      </p:sp>
      <p:cxnSp>
        <p:nvCxnSpPr>
          <p:cNvPr id="4" name="Gerade Verbindung mit Pfeil 3"/>
          <p:cNvCxnSpPr/>
          <p:nvPr/>
        </p:nvCxnSpPr>
        <p:spPr>
          <a:xfrm flipH="1" flipV="1">
            <a:off x="6684530" y="6080645"/>
            <a:ext cx="605022" cy="2299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efaltete Ecke 14"/>
          <p:cNvSpPr/>
          <p:nvPr/>
        </p:nvSpPr>
        <p:spPr>
          <a:xfrm rot="240325">
            <a:off x="5169142" y="90365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562" y="1251033"/>
            <a:ext cx="1483132" cy="76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8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827282"/>
              </p:ext>
            </p:extLst>
          </p:nvPr>
        </p:nvGraphicFramePr>
        <p:xfrm>
          <a:off x="3697053" y="68940"/>
          <a:ext cx="4797893" cy="6789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0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97053" y="68940"/>
                        <a:ext cx="4797893" cy="6789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/>
          <p:cNvSpPr/>
          <p:nvPr/>
        </p:nvSpPr>
        <p:spPr>
          <a:xfrm>
            <a:off x="6586538" y="2219325"/>
            <a:ext cx="914400" cy="338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6777038" y="2751592"/>
            <a:ext cx="914400" cy="269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xx/xx</a:t>
            </a:r>
          </a:p>
        </p:txBody>
      </p:sp>
      <p:sp>
        <p:nvSpPr>
          <p:cNvPr id="9" name="Gefaltete Ecke 8"/>
          <p:cNvSpPr/>
          <p:nvPr/>
        </p:nvSpPr>
        <p:spPr>
          <a:xfrm rot="240325">
            <a:off x="5188467" y="3535024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notieren</a:t>
            </a:r>
          </a:p>
        </p:txBody>
      </p:sp>
      <p:sp>
        <p:nvSpPr>
          <p:cNvPr id="11" name="Gefaltete Ecke 10"/>
          <p:cNvSpPr/>
          <p:nvPr/>
        </p:nvSpPr>
        <p:spPr>
          <a:xfrm rot="21277117">
            <a:off x="6832868" y="4216350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drei Wochen nach Zustellung</a:t>
            </a:r>
          </a:p>
        </p:txBody>
      </p:sp>
      <p:sp>
        <p:nvSpPr>
          <p:cNvPr id="2" name="Pfeil nach rechts 1"/>
          <p:cNvSpPr/>
          <p:nvPr/>
        </p:nvSpPr>
        <p:spPr>
          <a:xfrm rot="522824" flipH="1">
            <a:off x="8352072" y="234646"/>
            <a:ext cx="2324206" cy="850900"/>
          </a:xfrm>
          <a:prstGeom prst="rightArrow">
            <a:avLst>
              <a:gd name="adj1" fmla="val 44104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Zurück zu </a:t>
            </a:r>
            <a:r>
              <a:rPr lang="de-DE" dirty="0" err="1"/>
              <a:t>Bl</a:t>
            </a:r>
            <a:r>
              <a:rPr lang="de-DE" dirty="0"/>
              <a:t>. 5</a:t>
            </a:r>
          </a:p>
        </p:txBody>
      </p:sp>
      <p:cxnSp>
        <p:nvCxnSpPr>
          <p:cNvPr id="12" name="Gerade Verbindung mit Pfeil 11"/>
          <p:cNvCxnSpPr/>
          <p:nvPr/>
        </p:nvCxnSpPr>
        <p:spPr>
          <a:xfrm flipV="1">
            <a:off x="6548403" y="3000417"/>
            <a:ext cx="630002" cy="8571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4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11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9401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Gefaltete Ecke 11"/>
          <p:cNvSpPr/>
          <p:nvPr/>
        </p:nvSpPr>
        <p:spPr>
          <a:xfrm rot="21277117">
            <a:off x="8981217" y="3496972"/>
            <a:ext cx="1521664" cy="153453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streichen, nach erfolgter Zustellung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902775"/>
              </p:ext>
            </p:extLst>
          </p:nvPr>
        </p:nvGraphicFramePr>
        <p:xfrm>
          <a:off x="3931650" y="63500"/>
          <a:ext cx="4711985" cy="6667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3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31650" y="63500"/>
                        <a:ext cx="4711985" cy="6667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/>
          <p:cNvSpPr/>
          <p:nvPr/>
        </p:nvSpPr>
        <p:spPr>
          <a:xfrm>
            <a:off x="7598570" y="63500"/>
            <a:ext cx="914400" cy="531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743826" y="53975"/>
            <a:ext cx="390665" cy="423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6</a:t>
            </a:r>
          </a:p>
        </p:txBody>
      </p:sp>
      <p:grpSp>
        <p:nvGrpSpPr>
          <p:cNvPr id="21" name="Gruppieren 20"/>
          <p:cNvGrpSpPr/>
          <p:nvPr/>
        </p:nvGrpSpPr>
        <p:grpSpPr>
          <a:xfrm>
            <a:off x="8084966" y="277744"/>
            <a:ext cx="542001" cy="635000"/>
            <a:chOff x="8101634" y="224597"/>
            <a:chExt cx="542001" cy="635000"/>
          </a:xfrm>
        </p:grpSpPr>
        <p:sp>
          <p:nvSpPr>
            <p:cNvPr id="14" name="Rechteck 13"/>
            <p:cNvSpPr/>
            <p:nvPr/>
          </p:nvSpPr>
          <p:spPr>
            <a:xfrm>
              <a:off x="8101634" y="224597"/>
              <a:ext cx="542001" cy="635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200" dirty="0">
                  <a:solidFill>
                    <a:schemeClr val="accent1">
                      <a:lumMod val="75000"/>
                    </a:schemeClr>
                  </a:solidFill>
                  <a:latin typeface="Bradley Hand ITC" panose="03070402050302030203" pitchFamily="66" charset="0"/>
                </a:rPr>
                <a:t>8</a:t>
              </a:r>
            </a:p>
          </p:txBody>
        </p:sp>
        <p:cxnSp>
          <p:nvCxnSpPr>
            <p:cNvPr id="15" name="Gerader Verbinder 14"/>
            <p:cNvCxnSpPr>
              <a:stCxn id="14" idx="0"/>
              <a:endCxn id="14" idx="1"/>
            </p:cNvCxnSpPr>
            <p:nvPr/>
          </p:nvCxnSpPr>
          <p:spPr>
            <a:xfrm flipH="1">
              <a:off x="8101634" y="224597"/>
              <a:ext cx="271001" cy="317500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hteck 3"/>
          <p:cNvSpPr/>
          <p:nvPr/>
        </p:nvSpPr>
        <p:spPr>
          <a:xfrm>
            <a:off x="7803657" y="2278380"/>
            <a:ext cx="433477" cy="28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7538384" y="3492500"/>
            <a:ext cx="623888" cy="20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rgbClr val="FF0000"/>
                </a:solidFill>
              </a:rPr>
              <a:t>xx/xx</a:t>
            </a:r>
          </a:p>
        </p:txBody>
      </p:sp>
      <p:cxnSp>
        <p:nvCxnSpPr>
          <p:cNvPr id="16" name="Gerader Verbinder 15"/>
          <p:cNvCxnSpPr/>
          <p:nvPr/>
        </p:nvCxnSpPr>
        <p:spPr>
          <a:xfrm>
            <a:off x="7566166" y="3620259"/>
            <a:ext cx="568325" cy="285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feil nach rechts 16"/>
          <p:cNvSpPr/>
          <p:nvPr/>
        </p:nvSpPr>
        <p:spPr>
          <a:xfrm rot="522824" flipH="1">
            <a:off x="8466409" y="234645"/>
            <a:ext cx="2324206" cy="850900"/>
          </a:xfrm>
          <a:prstGeom prst="rightArrow">
            <a:avLst>
              <a:gd name="adj1" fmla="val 44104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Zurück zu </a:t>
            </a:r>
            <a:r>
              <a:rPr lang="de-DE" dirty="0" err="1"/>
              <a:t>Bl</a:t>
            </a:r>
            <a:r>
              <a:rPr lang="de-DE" dirty="0"/>
              <a:t>. 6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 flipH="1" flipV="1">
            <a:off x="8220268" y="3625337"/>
            <a:ext cx="643428" cy="114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92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9401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473061"/>
              </p:ext>
            </p:extLst>
          </p:nvPr>
        </p:nvGraphicFramePr>
        <p:xfrm>
          <a:off x="3641789" y="125956"/>
          <a:ext cx="4757600" cy="6732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41789" y="125956"/>
                        <a:ext cx="4757600" cy="67320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/>
          <p:cNvSpPr/>
          <p:nvPr/>
        </p:nvSpPr>
        <p:spPr>
          <a:xfrm>
            <a:off x="7844428" y="238567"/>
            <a:ext cx="433477" cy="28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843398" y="273583"/>
            <a:ext cx="434507" cy="4237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9</a:t>
            </a:r>
          </a:p>
        </p:txBody>
      </p:sp>
      <p:sp>
        <p:nvSpPr>
          <p:cNvPr id="8" name="Gefaltete Ecke 7"/>
          <p:cNvSpPr/>
          <p:nvPr/>
        </p:nvSpPr>
        <p:spPr>
          <a:xfrm rot="21277117">
            <a:off x="1517263" y="765349"/>
            <a:ext cx="1521664" cy="1534538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nach Ablauf der Frist, Vorlage an den Richter</a:t>
            </a:r>
          </a:p>
        </p:txBody>
      </p:sp>
      <p:sp>
        <p:nvSpPr>
          <p:cNvPr id="10" name="Gefaltete Ecke 9"/>
          <p:cNvSpPr/>
          <p:nvPr/>
        </p:nvSpPr>
        <p:spPr>
          <a:xfrm rot="240325">
            <a:off x="8728123" y="75654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1490515" y="2116920"/>
            <a:ext cx="1521664" cy="1534538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Akte kehrt mit VU zurück</a:t>
            </a:r>
          </a:p>
        </p:txBody>
      </p:sp>
    </p:spTree>
    <p:extLst>
      <p:ext uri="{BB962C8B-B14F-4D97-AF65-F5344CB8AC3E}">
        <p14:creationId xmlns:p14="http://schemas.microsoft.com/office/powerpoint/2010/main" val="12221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9401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141411"/>
              </p:ext>
            </p:extLst>
          </p:nvPr>
        </p:nvGraphicFramePr>
        <p:xfrm>
          <a:off x="3725105" y="170750"/>
          <a:ext cx="4741789" cy="6709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1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25105" y="170750"/>
                        <a:ext cx="4741789" cy="6709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/>
          <p:cNvSpPr/>
          <p:nvPr/>
        </p:nvSpPr>
        <p:spPr>
          <a:xfrm>
            <a:off x="8033417" y="200297"/>
            <a:ext cx="433477" cy="28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708531" y="332966"/>
            <a:ext cx="649771" cy="568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10</a:t>
            </a:r>
          </a:p>
        </p:txBody>
      </p:sp>
      <p:sp>
        <p:nvSpPr>
          <p:cNvPr id="8" name="Gefaltete Ecke 7"/>
          <p:cNvSpPr/>
          <p:nvPr/>
        </p:nvSpPr>
        <p:spPr>
          <a:xfrm rot="240325">
            <a:off x="8728123" y="75654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72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9401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299067"/>
              </p:ext>
            </p:extLst>
          </p:nvPr>
        </p:nvGraphicFramePr>
        <p:xfrm>
          <a:off x="3739538" y="94587"/>
          <a:ext cx="4712923" cy="666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5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9538" y="94587"/>
                        <a:ext cx="4712923" cy="666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/>
          <p:cNvSpPr/>
          <p:nvPr/>
        </p:nvSpPr>
        <p:spPr>
          <a:xfrm>
            <a:off x="7944691" y="169545"/>
            <a:ext cx="433477" cy="28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788254" y="243784"/>
            <a:ext cx="589914" cy="492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11</a:t>
            </a:r>
          </a:p>
        </p:txBody>
      </p:sp>
      <p:sp>
        <p:nvSpPr>
          <p:cNvPr id="8" name="Gefaltete Ecke 7"/>
          <p:cNvSpPr/>
          <p:nvPr/>
        </p:nvSpPr>
        <p:spPr>
          <a:xfrm rot="240325">
            <a:off x="8728123" y="756548"/>
            <a:ext cx="1261288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6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9401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467212"/>
              </p:ext>
            </p:extLst>
          </p:nvPr>
        </p:nvGraphicFramePr>
        <p:xfrm>
          <a:off x="3731807" y="159739"/>
          <a:ext cx="4597806" cy="6505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9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1807" y="159739"/>
                        <a:ext cx="4597806" cy="6505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/>
          <p:cNvSpPr/>
          <p:nvPr/>
        </p:nvSpPr>
        <p:spPr>
          <a:xfrm>
            <a:off x="7796123" y="159739"/>
            <a:ext cx="433477" cy="289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7260234" y="449299"/>
            <a:ext cx="589914" cy="567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9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7638548" y="988414"/>
            <a:ext cx="542001" cy="635000"/>
            <a:chOff x="8101634" y="224597"/>
            <a:chExt cx="542001" cy="635000"/>
          </a:xfrm>
        </p:grpSpPr>
        <p:sp>
          <p:nvSpPr>
            <p:cNvPr id="10" name="Rechteck 9"/>
            <p:cNvSpPr/>
            <p:nvPr/>
          </p:nvSpPr>
          <p:spPr>
            <a:xfrm>
              <a:off x="8101634" y="224597"/>
              <a:ext cx="542001" cy="635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dirty="0">
                  <a:solidFill>
                    <a:schemeClr val="accent1">
                      <a:lumMod val="75000"/>
                    </a:schemeClr>
                  </a:solidFill>
                  <a:latin typeface="Bradley Hand ITC" panose="03070402050302030203" pitchFamily="66" charset="0"/>
                </a:rPr>
                <a:t>11</a:t>
              </a:r>
            </a:p>
          </p:txBody>
        </p:sp>
        <p:cxnSp>
          <p:nvCxnSpPr>
            <p:cNvPr id="11" name="Gerader Verbinder 10"/>
            <p:cNvCxnSpPr>
              <a:stCxn id="10" idx="0"/>
              <a:endCxn id="10" idx="1"/>
            </p:cNvCxnSpPr>
            <p:nvPr/>
          </p:nvCxnSpPr>
          <p:spPr>
            <a:xfrm flipH="1">
              <a:off x="8101634" y="224597"/>
              <a:ext cx="271001" cy="317500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Gefaltete Ecke 11"/>
          <p:cNvSpPr/>
          <p:nvPr/>
        </p:nvSpPr>
        <p:spPr>
          <a:xfrm>
            <a:off x="8935809" y="1691387"/>
            <a:ext cx="1521664" cy="153453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Fehlblatt da VU ins Aus-sonderungs-heft kommt</a:t>
            </a:r>
          </a:p>
        </p:txBody>
      </p:sp>
      <p:sp>
        <p:nvSpPr>
          <p:cNvPr id="2" name="Pfeil nach rechts 1"/>
          <p:cNvSpPr/>
          <p:nvPr/>
        </p:nvSpPr>
        <p:spPr>
          <a:xfrm>
            <a:off x="1840732" y="1081070"/>
            <a:ext cx="3722749" cy="74733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§ hat sich verändert: § 5 I </a:t>
            </a:r>
            <a:r>
              <a:rPr lang="de-DE" dirty="0" err="1">
                <a:solidFill>
                  <a:schemeClr val="tx1"/>
                </a:solidFill>
              </a:rPr>
              <a:t>AktO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9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sp>
        <p:nvSpPr>
          <p:cNvPr id="12" name="Gefaltete Ecke 11"/>
          <p:cNvSpPr/>
          <p:nvPr/>
        </p:nvSpPr>
        <p:spPr>
          <a:xfrm rot="21277117">
            <a:off x="8954627" y="4354365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VU auf Akten-deckel notieren</a:t>
            </a:r>
          </a:p>
        </p:txBody>
      </p:sp>
      <p:sp>
        <p:nvSpPr>
          <p:cNvPr id="5" name="Rechteck 4"/>
          <p:cNvSpPr/>
          <p:nvPr/>
        </p:nvSpPr>
        <p:spPr>
          <a:xfrm>
            <a:off x="5355431" y="1455234"/>
            <a:ext cx="1768938" cy="252413"/>
          </a:xfrm>
          <a:prstGeom prst="rect">
            <a:avLst/>
          </a:prstGeom>
          <a:solidFill>
            <a:srgbClr val="F0C77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Bradley Hand ITC" panose="03070402050302030203" pitchFamily="66" charset="0"/>
              </a:rPr>
              <a:t>Schulungsstadt</a:t>
            </a:r>
          </a:p>
        </p:txBody>
      </p:sp>
      <p:sp>
        <p:nvSpPr>
          <p:cNvPr id="7" name="Rechteck 6"/>
          <p:cNvSpPr/>
          <p:nvPr/>
        </p:nvSpPr>
        <p:spPr>
          <a:xfrm>
            <a:off x="4569618" y="2331243"/>
            <a:ext cx="228600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Sportverein</a:t>
            </a:r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 Berlin e.V.</a:t>
            </a:r>
          </a:p>
        </p:txBody>
      </p:sp>
      <p:sp>
        <p:nvSpPr>
          <p:cNvPr id="11" name="Rechteck 10"/>
          <p:cNvSpPr/>
          <p:nvPr/>
        </p:nvSpPr>
        <p:spPr>
          <a:xfrm>
            <a:off x="4405819" y="3848389"/>
            <a:ext cx="2233611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>
                <a:solidFill>
                  <a:schemeClr val="tx1"/>
                </a:solidFill>
                <a:latin typeface="Bradley Hand ITC" panose="03070402050302030203" pitchFamily="66" charset="0"/>
              </a:rPr>
              <a:t>Vertr.d.d</a:t>
            </a:r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. Eltern</a:t>
            </a:r>
          </a:p>
        </p:txBody>
      </p:sp>
      <p:sp>
        <p:nvSpPr>
          <p:cNvPr id="13" name="Rechteck 12"/>
          <p:cNvSpPr/>
          <p:nvPr/>
        </p:nvSpPr>
        <p:spPr>
          <a:xfrm>
            <a:off x="5522625" y="2972380"/>
            <a:ext cx="104775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Hermann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686675" y="3201561"/>
            <a:ext cx="390526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1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667249" y="3639451"/>
            <a:ext cx="114300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Pia Hoch</a:t>
            </a:r>
          </a:p>
        </p:txBody>
      </p:sp>
      <p:sp>
        <p:nvSpPr>
          <p:cNvPr id="16" name="Rechteck 15"/>
          <p:cNvSpPr/>
          <p:nvPr/>
        </p:nvSpPr>
        <p:spPr>
          <a:xfrm>
            <a:off x="4569618" y="2556560"/>
            <a:ext cx="3033713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Vertr. d. d. Vorstand Max Raute</a:t>
            </a:r>
          </a:p>
        </p:txBody>
      </p:sp>
      <p:sp>
        <p:nvSpPr>
          <p:cNvPr id="18" name="Rechteck 17"/>
          <p:cNvSpPr/>
          <p:nvPr/>
        </p:nvSpPr>
        <p:spPr>
          <a:xfrm>
            <a:off x="4179092" y="5950747"/>
            <a:ext cx="390526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19" name="Rechteck 18"/>
          <p:cNvSpPr/>
          <p:nvPr/>
        </p:nvSpPr>
        <p:spPr>
          <a:xfrm>
            <a:off x="4927311" y="5950747"/>
            <a:ext cx="1119189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2/22 </a:t>
            </a:r>
          </a:p>
        </p:txBody>
      </p:sp>
      <p:sp>
        <p:nvSpPr>
          <p:cNvPr id="23" name="Rechteck 22"/>
          <p:cNvSpPr/>
          <p:nvPr/>
        </p:nvSpPr>
        <p:spPr>
          <a:xfrm>
            <a:off x="6539549" y="549452"/>
            <a:ext cx="390526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17" name="Rechteck 16"/>
          <p:cNvSpPr/>
          <p:nvPr/>
        </p:nvSpPr>
        <p:spPr>
          <a:xfrm>
            <a:off x="4536784" y="5303621"/>
            <a:ext cx="606715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9-11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 flipH="1">
            <a:off x="5355431" y="5070990"/>
            <a:ext cx="3602038" cy="26381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46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efaltete Ecke 11"/>
          <p:cNvSpPr/>
          <p:nvPr/>
        </p:nvSpPr>
        <p:spPr>
          <a:xfrm rot="21277117">
            <a:off x="1259175" y="1376290"/>
            <a:ext cx="1559184" cy="151609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VU von der Vernichtung ausschließen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5015870" y="1124903"/>
            <a:ext cx="295275" cy="23336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3</a:t>
            </a:r>
          </a:p>
        </p:txBody>
      </p:sp>
      <p:sp>
        <p:nvSpPr>
          <p:cNvPr id="28" name="Rechteck 27"/>
          <p:cNvSpPr/>
          <p:nvPr/>
        </p:nvSpPr>
        <p:spPr>
          <a:xfrm>
            <a:off x="5775390" y="334684"/>
            <a:ext cx="641219" cy="152400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9-11</a:t>
            </a:r>
          </a:p>
        </p:txBody>
      </p:sp>
      <p:sp>
        <p:nvSpPr>
          <p:cNvPr id="15" name="Gefaltete Ecke 14"/>
          <p:cNvSpPr/>
          <p:nvPr/>
        </p:nvSpPr>
        <p:spPr>
          <a:xfrm rot="21277117">
            <a:off x="8897504" y="826716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VU im  Innen-akten-deckel notieren</a:t>
            </a:r>
          </a:p>
        </p:txBody>
      </p:sp>
      <p:cxnSp>
        <p:nvCxnSpPr>
          <p:cNvPr id="7" name="Gerade Verbindung mit Pfeil 6"/>
          <p:cNvCxnSpPr>
            <a:endCxn id="28" idx="3"/>
          </p:cNvCxnSpPr>
          <p:nvPr/>
        </p:nvCxnSpPr>
        <p:spPr>
          <a:xfrm flipH="1" flipV="1">
            <a:off x="6416609" y="410884"/>
            <a:ext cx="2449827" cy="94738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efaltete Ecke 21"/>
          <p:cNvSpPr/>
          <p:nvPr/>
        </p:nvSpPr>
        <p:spPr>
          <a:xfrm>
            <a:off x="153975" y="201779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Innen-akten-deckel</a:t>
            </a:r>
          </a:p>
        </p:txBody>
      </p:sp>
      <p:sp>
        <p:nvSpPr>
          <p:cNvPr id="23" name="Gefaltete Ecke 22"/>
          <p:cNvSpPr/>
          <p:nvPr/>
        </p:nvSpPr>
        <p:spPr>
          <a:xfrm>
            <a:off x="1540022" y="3050237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Abs. 2 Nr. 4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Gefaltete Ecke 15"/>
          <p:cNvSpPr/>
          <p:nvPr/>
        </p:nvSpPr>
        <p:spPr>
          <a:xfrm>
            <a:off x="9904885" y="1800363"/>
            <a:ext cx="150186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wird bei der Entstehung notiert</a:t>
            </a:r>
          </a:p>
        </p:txBody>
      </p:sp>
    </p:spTree>
    <p:extLst>
      <p:ext uri="{BB962C8B-B14F-4D97-AF65-F5344CB8AC3E}">
        <p14:creationId xmlns:p14="http://schemas.microsoft.com/office/powerpoint/2010/main" val="264767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8" grpId="0" animBg="1"/>
      <p:bldP spid="15" grpId="0" animBg="1"/>
      <p:bldP spid="22" grpId="0" animBg="1"/>
      <p:bldP spid="23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efaltete Ecke 11"/>
          <p:cNvSpPr/>
          <p:nvPr/>
        </p:nvSpPr>
        <p:spPr>
          <a:xfrm rot="21277117">
            <a:off x="1718290" y="1041878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Aussonder-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ungsheft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anlegen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409" y="0"/>
            <a:ext cx="4850256" cy="6858000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4179092" y="5950747"/>
            <a:ext cx="390526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13" name="Rechteck 12"/>
          <p:cNvSpPr/>
          <p:nvPr/>
        </p:nvSpPr>
        <p:spPr>
          <a:xfrm>
            <a:off x="4569618" y="5950746"/>
            <a:ext cx="1314450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C 2/XX </a:t>
            </a:r>
          </a:p>
        </p:txBody>
      </p:sp>
      <p:sp>
        <p:nvSpPr>
          <p:cNvPr id="15" name="Rechteck 14"/>
          <p:cNvSpPr/>
          <p:nvPr/>
        </p:nvSpPr>
        <p:spPr>
          <a:xfrm>
            <a:off x="5884068" y="383672"/>
            <a:ext cx="1979772" cy="252413"/>
          </a:xfrm>
          <a:prstGeom prst="rect">
            <a:avLst/>
          </a:prstGeom>
          <a:solidFill>
            <a:srgbClr val="F0C77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Bradley Hand ITC" panose="03070402050302030203" pitchFamily="66" charset="0"/>
              </a:rPr>
              <a:t>Schulungsstadt</a:t>
            </a:r>
          </a:p>
        </p:txBody>
      </p:sp>
      <p:sp>
        <p:nvSpPr>
          <p:cNvPr id="16" name="Gefaltete Ecke 15"/>
          <p:cNvSpPr/>
          <p:nvPr/>
        </p:nvSpPr>
        <p:spPr>
          <a:xfrm rot="365662">
            <a:off x="1874072" y="2324578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VU zum Aussonder-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ungsheft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nehmen</a:t>
            </a:r>
          </a:p>
        </p:txBody>
      </p:sp>
    </p:spTree>
    <p:extLst>
      <p:ext uri="{BB962C8B-B14F-4D97-AF65-F5344CB8AC3E}">
        <p14:creationId xmlns:p14="http://schemas.microsoft.com/office/powerpoint/2010/main" val="80483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91206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383698" y="2459831"/>
            <a:ext cx="510790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364648" y="2514908"/>
            <a:ext cx="618740" cy="192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rgbClr val="FF0000"/>
                </a:solidFill>
              </a:rPr>
              <a:t>xx/xx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4805771" y="5454994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für die Überwach-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ung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der Zustellung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62" y="627239"/>
            <a:ext cx="6257925" cy="4676775"/>
          </a:xfrm>
          <a:prstGeom prst="rect">
            <a:avLst/>
          </a:prstGeom>
        </p:spPr>
      </p:pic>
      <p:sp>
        <p:nvSpPr>
          <p:cNvPr id="15" name="Gefaltete Ecke 14"/>
          <p:cNvSpPr/>
          <p:nvPr/>
        </p:nvSpPr>
        <p:spPr>
          <a:xfrm rot="365662">
            <a:off x="7112579" y="3525582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VU expedieren</a:t>
            </a:r>
          </a:p>
        </p:txBody>
      </p:sp>
      <p:sp>
        <p:nvSpPr>
          <p:cNvPr id="16" name="Gefaltete Ecke 15"/>
          <p:cNvSpPr/>
          <p:nvPr/>
        </p:nvSpPr>
        <p:spPr>
          <a:xfrm rot="365662">
            <a:off x="8211974" y="193508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Foliieren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+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aussparen</a:t>
            </a:r>
          </a:p>
        </p:txBody>
      </p:sp>
      <p:sp>
        <p:nvSpPr>
          <p:cNvPr id="14" name="Rechteck 13"/>
          <p:cNvSpPr/>
          <p:nvPr/>
        </p:nvSpPr>
        <p:spPr>
          <a:xfrm>
            <a:off x="4853187" y="4527659"/>
            <a:ext cx="823171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>
                    <a:lumMod val="75000"/>
                  </a:schemeClr>
                </a:solidFill>
              </a:rPr>
              <a:t>XX/XX</a:t>
            </a:r>
          </a:p>
        </p:txBody>
      </p:sp>
      <p:sp>
        <p:nvSpPr>
          <p:cNvPr id="19" name="Rechteck 18"/>
          <p:cNvSpPr/>
          <p:nvPr/>
        </p:nvSpPr>
        <p:spPr>
          <a:xfrm>
            <a:off x="7160217" y="3167042"/>
            <a:ext cx="823171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6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102264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60091"/>
              </p:ext>
            </p:extLst>
          </p:nvPr>
        </p:nvGraphicFramePr>
        <p:xfrm>
          <a:off x="5803460" y="128588"/>
          <a:ext cx="4800617" cy="679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6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3460" y="128588"/>
                        <a:ext cx="4800617" cy="6792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13"/>
          <p:cNvSpPr/>
          <p:nvPr/>
        </p:nvSpPr>
        <p:spPr>
          <a:xfrm>
            <a:off x="7799267" y="128588"/>
            <a:ext cx="697041" cy="516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9909779" y="210897"/>
            <a:ext cx="685800" cy="542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14</a:t>
            </a:r>
          </a:p>
        </p:txBody>
      </p:sp>
      <p:sp>
        <p:nvSpPr>
          <p:cNvPr id="15" name="Gefaltete Ecke 14"/>
          <p:cNvSpPr/>
          <p:nvPr/>
        </p:nvSpPr>
        <p:spPr>
          <a:xfrm rot="365662">
            <a:off x="8661273" y="451612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Foliieren</a:t>
            </a:r>
          </a:p>
        </p:txBody>
      </p:sp>
      <p:sp>
        <p:nvSpPr>
          <p:cNvPr id="16" name="Rechteck 15"/>
          <p:cNvSpPr/>
          <p:nvPr/>
        </p:nvSpPr>
        <p:spPr>
          <a:xfrm>
            <a:off x="6402593" y="4834845"/>
            <a:ext cx="876300" cy="228599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solidFill>
              <a:srgbClr val="000000">
                <a:alpha val="1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17" name="Gefaltete Ecke 16"/>
          <p:cNvSpPr/>
          <p:nvPr/>
        </p:nvSpPr>
        <p:spPr>
          <a:xfrm rot="21277117">
            <a:off x="5680261" y="5460731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Datum der Zustellung</a:t>
            </a:r>
          </a:p>
        </p:txBody>
      </p:sp>
      <p:cxnSp>
        <p:nvCxnSpPr>
          <p:cNvPr id="19" name="Gerade Verbindung mit Pfeil 18"/>
          <p:cNvCxnSpPr/>
          <p:nvPr/>
        </p:nvCxnSpPr>
        <p:spPr>
          <a:xfrm flipV="1">
            <a:off x="6174425" y="5012381"/>
            <a:ext cx="228168" cy="461104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82" y="753780"/>
            <a:ext cx="4688261" cy="54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6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20637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231696"/>
              </p:ext>
            </p:extLst>
          </p:nvPr>
        </p:nvGraphicFramePr>
        <p:xfrm>
          <a:off x="5800358" y="164366"/>
          <a:ext cx="4351338" cy="6157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5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0358" y="164366"/>
                        <a:ext cx="4351338" cy="6157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Gefaltete Ecke 11"/>
          <p:cNvSpPr/>
          <p:nvPr/>
        </p:nvSpPr>
        <p:spPr>
          <a:xfrm rot="21277117">
            <a:off x="7685837" y="5159009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Datum der Zustellung</a:t>
            </a:r>
          </a:p>
        </p:txBody>
      </p:sp>
      <p:sp>
        <p:nvSpPr>
          <p:cNvPr id="16" name="Rechteck 15"/>
          <p:cNvSpPr/>
          <p:nvPr/>
        </p:nvSpPr>
        <p:spPr>
          <a:xfrm>
            <a:off x="6420029" y="5571444"/>
            <a:ext cx="876300" cy="228599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solidFill>
              <a:srgbClr val="000000">
                <a:alpha val="1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rgbClr val="FF0000"/>
              </a:solidFill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6858179" y="5865532"/>
            <a:ext cx="802282" cy="311442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535" y="164366"/>
            <a:ext cx="4067556" cy="6167326"/>
          </a:xfrm>
          <a:prstGeom prst="rect">
            <a:avLst/>
          </a:prstGeom>
        </p:spPr>
      </p:pic>
      <p:sp>
        <p:nvSpPr>
          <p:cNvPr id="11" name="Gefaltete Ecke 10"/>
          <p:cNvSpPr/>
          <p:nvPr/>
        </p:nvSpPr>
        <p:spPr>
          <a:xfrm rot="365662">
            <a:off x="4979110" y="990030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Foliieren</a:t>
            </a:r>
          </a:p>
        </p:txBody>
      </p:sp>
    </p:spTree>
    <p:extLst>
      <p:ext uri="{BB962C8B-B14F-4D97-AF65-F5344CB8AC3E}">
        <p14:creationId xmlns:p14="http://schemas.microsoft.com/office/powerpoint/2010/main" val="209038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9401" y="6350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302700"/>
              </p:ext>
            </p:extLst>
          </p:nvPr>
        </p:nvGraphicFramePr>
        <p:xfrm>
          <a:off x="6155401" y="236936"/>
          <a:ext cx="4469434" cy="6324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1" name="Acrobat Document" r:id="rId3" imgW="5667277" imgH="8019860" progId="AcroExch.Document.DC">
                  <p:embed/>
                </p:oleObj>
              </mc:Choice>
              <mc:Fallback>
                <p:oleObj name="Acrobat Document" r:id="rId3" imgW="5667277" imgH="80198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55401" y="236936"/>
                        <a:ext cx="4469434" cy="6324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/>
          <p:cNvSpPr/>
          <p:nvPr/>
        </p:nvSpPr>
        <p:spPr>
          <a:xfrm>
            <a:off x="6817262" y="5844153"/>
            <a:ext cx="876300" cy="228599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solidFill>
              <a:srgbClr val="000000">
                <a:alpha val="1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16" name="Gefaltete Ecke 15"/>
          <p:cNvSpPr/>
          <p:nvPr/>
        </p:nvSpPr>
        <p:spPr>
          <a:xfrm rot="21277117">
            <a:off x="8411252" y="5219215"/>
            <a:ext cx="1261288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Datum der Zustellung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 flipH="1" flipV="1">
            <a:off x="7693562" y="6102863"/>
            <a:ext cx="750631" cy="281554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8158" y="597378"/>
            <a:ext cx="3975384" cy="5928102"/>
          </a:xfrm>
          <a:prstGeom prst="rect">
            <a:avLst/>
          </a:prstGeom>
        </p:spPr>
      </p:pic>
      <p:sp>
        <p:nvSpPr>
          <p:cNvPr id="12" name="Gefaltete Ecke 11"/>
          <p:cNvSpPr/>
          <p:nvPr/>
        </p:nvSpPr>
        <p:spPr>
          <a:xfrm rot="21116058">
            <a:off x="5179357" y="1436075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Foliieren</a:t>
            </a:r>
          </a:p>
        </p:txBody>
      </p:sp>
    </p:spTree>
    <p:extLst>
      <p:ext uri="{BB962C8B-B14F-4D97-AF65-F5344CB8AC3E}">
        <p14:creationId xmlns:p14="http://schemas.microsoft.com/office/powerpoint/2010/main" val="6202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383698" y="2459831"/>
            <a:ext cx="510790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7364648" y="2514908"/>
            <a:ext cx="618740" cy="192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rgbClr val="FF0000"/>
                </a:solidFill>
              </a:rPr>
              <a:t>xx/xx</a:t>
            </a:r>
          </a:p>
        </p:txBody>
      </p:sp>
      <p:cxnSp>
        <p:nvCxnSpPr>
          <p:cNvPr id="14" name="Gerader Verbinder 13"/>
          <p:cNvCxnSpPr/>
          <p:nvPr/>
        </p:nvCxnSpPr>
        <p:spPr>
          <a:xfrm>
            <a:off x="7383698" y="2611194"/>
            <a:ext cx="568325" cy="285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62" y="627239"/>
            <a:ext cx="6257925" cy="4676775"/>
          </a:xfrm>
          <a:prstGeom prst="rect">
            <a:avLst/>
          </a:prstGeom>
        </p:spPr>
      </p:pic>
      <p:sp>
        <p:nvSpPr>
          <p:cNvPr id="15" name="Gefaltete Ecke 14"/>
          <p:cNvSpPr/>
          <p:nvPr/>
        </p:nvSpPr>
        <p:spPr>
          <a:xfrm rot="21277117">
            <a:off x="8175285" y="2339822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streichen</a:t>
            </a:r>
          </a:p>
        </p:txBody>
      </p:sp>
      <p:sp>
        <p:nvSpPr>
          <p:cNvPr id="16" name="Gefaltete Ecke 15"/>
          <p:cNvSpPr/>
          <p:nvPr/>
        </p:nvSpPr>
        <p:spPr>
          <a:xfrm rot="21277117">
            <a:off x="2095028" y="4775973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läuft eine Rechts-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mittelfrist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4301330" y="4664952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Nach Ablauf dieser Frist…</a:t>
            </a:r>
          </a:p>
        </p:txBody>
      </p:sp>
      <p:sp>
        <p:nvSpPr>
          <p:cNvPr id="18" name="Gefaltete Ecke 17"/>
          <p:cNvSpPr/>
          <p:nvPr/>
        </p:nvSpPr>
        <p:spPr>
          <a:xfrm rot="21277117">
            <a:off x="5592890" y="4715639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…wird die Schluss-KR erstellt</a:t>
            </a:r>
          </a:p>
        </p:txBody>
      </p:sp>
      <p:sp>
        <p:nvSpPr>
          <p:cNvPr id="19" name="Gefaltete Ecke 18"/>
          <p:cNvSpPr/>
          <p:nvPr/>
        </p:nvSpPr>
        <p:spPr>
          <a:xfrm rot="21277117">
            <a:off x="8063289" y="4569003"/>
            <a:ext cx="2104900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Verfahrenserhebung „ausgefüllt“</a:t>
            </a:r>
          </a:p>
        </p:txBody>
      </p:sp>
      <p:sp>
        <p:nvSpPr>
          <p:cNvPr id="20" name="Gefaltete Ecke 19"/>
          <p:cNvSpPr/>
          <p:nvPr/>
        </p:nvSpPr>
        <p:spPr>
          <a:xfrm rot="21277117">
            <a:off x="10410917" y="4224583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…und die Akte weggelegt.</a:t>
            </a:r>
          </a:p>
        </p:txBody>
      </p:sp>
      <p:sp>
        <p:nvSpPr>
          <p:cNvPr id="2" name="Pfeil nach rechts 1"/>
          <p:cNvSpPr/>
          <p:nvPr/>
        </p:nvSpPr>
        <p:spPr>
          <a:xfrm>
            <a:off x="3461686" y="5047573"/>
            <a:ext cx="680219" cy="4846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>
            <a:off x="7196108" y="5047573"/>
            <a:ext cx="680219" cy="4846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7196108" y="3890075"/>
            <a:ext cx="584041" cy="276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62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-363661"/>
            <a:ext cx="12192000" cy="7221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Gefaltete Ecke 17"/>
          <p:cNvSpPr/>
          <p:nvPr/>
        </p:nvSpPr>
        <p:spPr>
          <a:xfrm rot="21277117">
            <a:off x="1963560" y="1208254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Schluss-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KR</a:t>
            </a:r>
          </a:p>
        </p:txBody>
      </p:sp>
      <p:sp>
        <p:nvSpPr>
          <p:cNvPr id="19" name="Gefaltete Ecke 18"/>
          <p:cNvSpPr/>
          <p:nvPr/>
        </p:nvSpPr>
        <p:spPr>
          <a:xfrm rot="21277117">
            <a:off x="690385" y="282092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1.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Heftung: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254" y="-222468"/>
            <a:ext cx="4370523" cy="665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4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efaltete Ecke 11"/>
          <p:cNvSpPr/>
          <p:nvPr/>
        </p:nvSpPr>
        <p:spPr>
          <a:xfrm rot="21277117">
            <a:off x="1824373" y="2966447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Kosten-prüf- vermerk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5015870" y="1124903"/>
            <a:ext cx="295275" cy="23336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3</a:t>
            </a:r>
          </a:p>
        </p:txBody>
      </p:sp>
      <p:sp>
        <p:nvSpPr>
          <p:cNvPr id="30" name="Rechteck 29"/>
          <p:cNvSpPr/>
          <p:nvPr/>
        </p:nvSpPr>
        <p:spPr>
          <a:xfrm>
            <a:off x="6096000" y="487084"/>
            <a:ext cx="1516884" cy="281884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Schmidt, </a:t>
            </a:r>
            <a:r>
              <a:rPr lang="de-DE" sz="1400" dirty="0" err="1">
                <a:solidFill>
                  <a:schemeClr val="tx1"/>
                </a:solidFill>
                <a:latin typeface="Bradley Hand ITC" panose="03070402050302030203" pitchFamily="66" charset="0"/>
              </a:rPr>
              <a:t>JS`in</a:t>
            </a:r>
            <a:endParaRPr lang="de-DE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5187756" y="521643"/>
            <a:ext cx="922208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Bradley Hand ITC" panose="03070402050302030203" pitchFamily="66" charset="0"/>
              </a:rPr>
              <a:t>xx.xx.20xx</a:t>
            </a:r>
          </a:p>
        </p:txBody>
      </p:sp>
      <p:sp>
        <p:nvSpPr>
          <p:cNvPr id="28" name="Rechteck 27"/>
          <p:cNvSpPr/>
          <p:nvPr/>
        </p:nvSpPr>
        <p:spPr>
          <a:xfrm>
            <a:off x="5775390" y="334684"/>
            <a:ext cx="641219" cy="152400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9-11</a:t>
            </a:r>
          </a:p>
        </p:txBody>
      </p:sp>
      <p:sp>
        <p:nvSpPr>
          <p:cNvPr id="10" name="Rechteck 9"/>
          <p:cNvSpPr/>
          <p:nvPr/>
        </p:nvSpPr>
        <p:spPr>
          <a:xfrm>
            <a:off x="4192718" y="1905000"/>
            <a:ext cx="522158" cy="23336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15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853182" y="1947860"/>
            <a:ext cx="922208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Bradley Hand ITC" panose="03070402050302030203" pitchFamily="66" charset="0"/>
              </a:rPr>
              <a:t>xx.xx.20xx</a:t>
            </a:r>
          </a:p>
        </p:txBody>
      </p:sp>
      <p:sp>
        <p:nvSpPr>
          <p:cNvPr id="13" name="Rechteck 12"/>
          <p:cNvSpPr/>
          <p:nvPr/>
        </p:nvSpPr>
        <p:spPr>
          <a:xfrm>
            <a:off x="5855498" y="1905000"/>
            <a:ext cx="1516884" cy="281884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Schmidt, </a:t>
            </a:r>
            <a:r>
              <a:rPr lang="de-DE" sz="1400" dirty="0" err="1">
                <a:solidFill>
                  <a:schemeClr val="tx1"/>
                </a:solidFill>
                <a:latin typeface="Bradley Hand ITC" panose="03070402050302030203" pitchFamily="66" charset="0"/>
              </a:rPr>
              <a:t>JS`in</a:t>
            </a:r>
            <a:endParaRPr lang="de-DE" sz="14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19" name="Gerade Verbindung mit Pfeil 18"/>
          <p:cNvCxnSpPr/>
          <p:nvPr/>
        </p:nvCxnSpPr>
        <p:spPr>
          <a:xfrm flipV="1">
            <a:off x="3250477" y="2043110"/>
            <a:ext cx="1014938" cy="96083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efaltete Ecke 22"/>
          <p:cNvSpPr/>
          <p:nvPr/>
        </p:nvSpPr>
        <p:spPr>
          <a:xfrm rot="251992">
            <a:off x="1916214" y="4220520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 Datum, Unter-schrift  +</a:t>
            </a:r>
          </a:p>
          <a:p>
            <a:pPr algn="ctr"/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Dienstbez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</p:txBody>
      </p:sp>
      <p:sp>
        <p:nvSpPr>
          <p:cNvPr id="24" name="Gefaltete Ecke 23"/>
          <p:cNvSpPr/>
          <p:nvPr/>
        </p:nvSpPr>
        <p:spPr>
          <a:xfrm rot="21277117">
            <a:off x="257053" y="347012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Innen-akten-deckel</a:t>
            </a:r>
          </a:p>
        </p:txBody>
      </p:sp>
    </p:spTree>
    <p:extLst>
      <p:ext uri="{BB962C8B-B14F-4D97-AF65-F5344CB8AC3E}">
        <p14:creationId xmlns:p14="http://schemas.microsoft.com/office/powerpoint/2010/main" val="66974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11" grpId="0" animBg="1"/>
      <p:bldP spid="13" grpId="0" animBg="1"/>
      <p:bldP spid="23" grpId="0" animBg="1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sp>
        <p:nvSpPr>
          <p:cNvPr id="12" name="Gefaltete Ecke 11"/>
          <p:cNvSpPr/>
          <p:nvPr/>
        </p:nvSpPr>
        <p:spPr>
          <a:xfrm rot="21277117">
            <a:off x="7876157" y="4339966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weglegen der Akte notieren</a:t>
            </a:r>
          </a:p>
        </p:txBody>
      </p:sp>
      <p:sp>
        <p:nvSpPr>
          <p:cNvPr id="5" name="Rechteck 4"/>
          <p:cNvSpPr/>
          <p:nvPr/>
        </p:nvSpPr>
        <p:spPr>
          <a:xfrm>
            <a:off x="5147832" y="1446464"/>
            <a:ext cx="1940720" cy="252413"/>
          </a:xfrm>
          <a:prstGeom prst="rect">
            <a:avLst/>
          </a:prstGeom>
          <a:solidFill>
            <a:srgbClr val="F0C774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Bradley Hand ITC" panose="03070402050302030203" pitchFamily="66" charset="0"/>
              </a:rPr>
              <a:t>Schulungsstadt</a:t>
            </a:r>
          </a:p>
        </p:txBody>
      </p:sp>
      <p:sp>
        <p:nvSpPr>
          <p:cNvPr id="7" name="Rechteck 6"/>
          <p:cNvSpPr/>
          <p:nvPr/>
        </p:nvSpPr>
        <p:spPr>
          <a:xfrm>
            <a:off x="4569618" y="2331243"/>
            <a:ext cx="228600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Sportverein</a:t>
            </a:r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 Berlin e.V.</a:t>
            </a:r>
          </a:p>
        </p:txBody>
      </p:sp>
      <p:sp>
        <p:nvSpPr>
          <p:cNvPr id="11" name="Rechteck 10"/>
          <p:cNvSpPr/>
          <p:nvPr/>
        </p:nvSpPr>
        <p:spPr>
          <a:xfrm>
            <a:off x="4405819" y="3848389"/>
            <a:ext cx="2233611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>
                <a:solidFill>
                  <a:schemeClr val="tx1"/>
                </a:solidFill>
                <a:latin typeface="Bradley Hand ITC" panose="03070402050302030203" pitchFamily="66" charset="0"/>
              </a:rPr>
              <a:t>Vertr.d.d</a:t>
            </a:r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. Eltern</a:t>
            </a:r>
          </a:p>
        </p:txBody>
      </p:sp>
      <p:sp>
        <p:nvSpPr>
          <p:cNvPr id="13" name="Rechteck 12"/>
          <p:cNvSpPr/>
          <p:nvPr/>
        </p:nvSpPr>
        <p:spPr>
          <a:xfrm>
            <a:off x="5522625" y="2972380"/>
            <a:ext cx="104775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Hermann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686675" y="3201561"/>
            <a:ext cx="390526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1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667249" y="3639451"/>
            <a:ext cx="1143000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Bradley Hand ITC" panose="03070402050302030203" pitchFamily="66" charset="0"/>
              </a:rPr>
              <a:t>Pia Hoch</a:t>
            </a:r>
          </a:p>
        </p:txBody>
      </p:sp>
      <p:sp>
        <p:nvSpPr>
          <p:cNvPr id="16" name="Rechteck 15"/>
          <p:cNvSpPr/>
          <p:nvPr/>
        </p:nvSpPr>
        <p:spPr>
          <a:xfrm>
            <a:off x="4569618" y="2556560"/>
            <a:ext cx="3033713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Vertr. d. d. Vorstand Max Raute</a:t>
            </a:r>
          </a:p>
        </p:txBody>
      </p:sp>
      <p:sp>
        <p:nvSpPr>
          <p:cNvPr id="18" name="Rechteck 17"/>
          <p:cNvSpPr/>
          <p:nvPr/>
        </p:nvSpPr>
        <p:spPr>
          <a:xfrm>
            <a:off x="4179092" y="5950747"/>
            <a:ext cx="390526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19" name="Rechteck 18"/>
          <p:cNvSpPr/>
          <p:nvPr/>
        </p:nvSpPr>
        <p:spPr>
          <a:xfrm>
            <a:off x="4927311" y="5950747"/>
            <a:ext cx="1119189" cy="352147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2/22 </a:t>
            </a:r>
          </a:p>
        </p:txBody>
      </p:sp>
      <p:sp>
        <p:nvSpPr>
          <p:cNvPr id="17" name="Rechteck 16"/>
          <p:cNvSpPr/>
          <p:nvPr/>
        </p:nvSpPr>
        <p:spPr>
          <a:xfrm>
            <a:off x="4536784" y="5303621"/>
            <a:ext cx="606715" cy="190501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9-11</a:t>
            </a:r>
            <a:endParaRPr lang="de-DE" sz="1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0" name="Rechteck 19"/>
          <p:cNvSpPr/>
          <p:nvPr/>
        </p:nvSpPr>
        <p:spPr>
          <a:xfrm flipH="1">
            <a:off x="7088552" y="5835252"/>
            <a:ext cx="390524" cy="115495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xx</a:t>
            </a:r>
          </a:p>
        </p:txBody>
      </p:sp>
      <p:sp>
        <p:nvSpPr>
          <p:cNvPr id="21" name="Rechteck 20"/>
          <p:cNvSpPr/>
          <p:nvPr/>
        </p:nvSpPr>
        <p:spPr>
          <a:xfrm flipH="1">
            <a:off x="7296151" y="5948622"/>
            <a:ext cx="390524" cy="115495"/>
          </a:xfrm>
          <a:prstGeom prst="rect">
            <a:avLst/>
          </a:prstGeom>
          <a:solidFill>
            <a:srgbClr val="F0C774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Bradley Hand ITC" panose="03070402050302030203" pitchFamily="66" charset="0"/>
              </a:rPr>
              <a:t>xx</a:t>
            </a:r>
          </a:p>
        </p:txBody>
      </p:sp>
      <p:cxnSp>
        <p:nvCxnSpPr>
          <p:cNvPr id="25" name="Gerade Verbindung mit Pfeil 24"/>
          <p:cNvCxnSpPr/>
          <p:nvPr/>
        </p:nvCxnSpPr>
        <p:spPr>
          <a:xfrm flipH="1">
            <a:off x="7378700" y="5339416"/>
            <a:ext cx="441690" cy="481169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efaltete Ecke 31"/>
          <p:cNvSpPr/>
          <p:nvPr/>
        </p:nvSpPr>
        <p:spPr>
          <a:xfrm rot="434071">
            <a:off x="9295716" y="5378729"/>
            <a:ext cx="1290229" cy="124987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…und 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aufbe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-wahren bis…</a:t>
            </a:r>
          </a:p>
        </p:txBody>
      </p:sp>
      <p:cxnSp>
        <p:nvCxnSpPr>
          <p:cNvPr id="33" name="Gerade Verbindung mit Pfeil 32"/>
          <p:cNvCxnSpPr/>
          <p:nvPr/>
        </p:nvCxnSpPr>
        <p:spPr>
          <a:xfrm flipH="1">
            <a:off x="7641393" y="5948622"/>
            <a:ext cx="1629607" cy="39029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efaltete Ecke 36"/>
          <p:cNvSpPr/>
          <p:nvPr/>
        </p:nvSpPr>
        <p:spPr>
          <a:xfrm>
            <a:off x="10549999" y="5323685"/>
            <a:ext cx="1290229" cy="1249874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10 II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51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21" grpId="0" animBg="1"/>
      <p:bldP spid="32" grpId="0" animBg="1"/>
      <p:bldP spid="3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</Words>
  <Application>Microsoft Office PowerPoint</Application>
  <PresentationFormat>Breitbild</PresentationFormat>
  <Paragraphs>258</Paragraphs>
  <Slides>31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8" baseType="lpstr">
      <vt:lpstr>Arial</vt:lpstr>
      <vt:lpstr>Bradley Hand ITC</vt:lpstr>
      <vt:lpstr>Calibri</vt:lpstr>
      <vt:lpstr>Calibri Light</vt:lpstr>
      <vt:lpstr>MV Boli</vt:lpstr>
      <vt:lpstr>Office</vt:lpstr>
      <vt:lpstr>Acrobat 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Rachner, Kathrin</cp:lastModifiedBy>
  <cp:revision>82</cp:revision>
  <cp:lastPrinted>2024-10-10T07:29:10Z</cp:lastPrinted>
  <dcterms:created xsi:type="dcterms:W3CDTF">2023-08-04T06:26:09Z</dcterms:created>
  <dcterms:modified xsi:type="dcterms:W3CDTF">2025-03-26T12:16:46Z</dcterms:modified>
</cp:coreProperties>
</file>