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409" r:id="rId2"/>
    <p:sldId id="410" r:id="rId3"/>
    <p:sldId id="411" r:id="rId4"/>
    <p:sldId id="413" r:id="rId5"/>
    <p:sldId id="414" r:id="rId6"/>
    <p:sldId id="415" r:id="rId7"/>
    <p:sldId id="434" r:id="rId8"/>
    <p:sldId id="416" r:id="rId9"/>
    <p:sldId id="417" r:id="rId10"/>
    <p:sldId id="418" r:id="rId11"/>
    <p:sldId id="419" r:id="rId12"/>
    <p:sldId id="420" r:id="rId13"/>
    <p:sldId id="421" r:id="rId14"/>
    <p:sldId id="422" r:id="rId15"/>
    <p:sldId id="423" r:id="rId16"/>
    <p:sldId id="424" r:id="rId17"/>
    <p:sldId id="425" r:id="rId18"/>
    <p:sldId id="426" r:id="rId19"/>
    <p:sldId id="427" r:id="rId2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1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24A039-2124-4BC1-A563-2128B79B689A}" type="datetimeFigureOut">
              <a:rPr lang="de-DE" smtClean="0"/>
              <a:t>10.05.2026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CF52A9-FEF1-4424-BB11-29E15869E8F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1670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utterstock.com/de/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Bildersteller unbekannt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ED4230-BB4E-4EC9-8726-045906520B9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70779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Foto:</a:t>
            </a:r>
            <a:r>
              <a:rPr lang="de-DE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Shutterstock</a:t>
            </a:r>
            <a:endParaRPr lang="de-D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Alvaro German </a:t>
            </a:r>
            <a:r>
              <a:rPr lang="de-D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Vilela</a:t>
            </a:r>
            <a:endParaRPr lang="de-D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ED4230-BB4E-4EC9-8726-045906520B9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1019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Urheberrecht: ©MG - stock.adobe.com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ED4230-BB4E-4EC9-8726-045906520B9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9068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fotoknips - Fotolia.com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ED4230-BB4E-4EC9-8726-045906520B9B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011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7EEDE-9A0F-4F4C-9483-37B287FACD18}" type="datetimeFigureOut">
              <a:rPr lang="de-DE" smtClean="0"/>
              <a:t>10.05.2026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79344-8BBB-424A-A73A-F5C83737747D}" type="slidenum">
              <a:rPr lang="de-DE" smtClean="0"/>
              <a:t>‹Nr.›</a:t>
            </a:fld>
            <a:endParaRPr lang="de-DE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0739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7EEDE-9A0F-4F4C-9483-37B287FACD18}" type="datetimeFigureOut">
              <a:rPr lang="de-DE" smtClean="0"/>
              <a:t>10.05.2026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79344-8BBB-424A-A73A-F5C8373774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8553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7EEDE-9A0F-4F4C-9483-37B287FACD18}" type="datetimeFigureOut">
              <a:rPr lang="de-DE" smtClean="0"/>
              <a:t>10.05.2026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79344-8BBB-424A-A73A-F5C8373774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7196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7EEDE-9A0F-4F4C-9483-37B287FACD18}" type="datetimeFigureOut">
              <a:rPr lang="de-DE" smtClean="0"/>
              <a:t>10.05.2026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79344-8BBB-424A-A73A-F5C8373774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7203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7EEDE-9A0F-4F4C-9483-37B287FACD18}" type="datetimeFigureOut">
              <a:rPr lang="de-DE" smtClean="0"/>
              <a:t>10.05.2026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79344-8BBB-424A-A73A-F5C8373774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3521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7EEDE-9A0F-4F4C-9483-37B287FACD18}" type="datetimeFigureOut">
              <a:rPr lang="de-DE" smtClean="0"/>
              <a:t>10.05.2026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79344-8BBB-424A-A73A-F5C8373774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260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7EEDE-9A0F-4F4C-9483-37B287FACD18}" type="datetimeFigureOut">
              <a:rPr lang="de-DE" smtClean="0"/>
              <a:t>10.05.2026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79344-8BBB-424A-A73A-F5C8373774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0709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7EEDE-9A0F-4F4C-9483-37B287FACD18}" type="datetimeFigureOut">
              <a:rPr lang="de-DE" smtClean="0"/>
              <a:t>10.05.2026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79344-8BBB-424A-A73A-F5C8373774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4905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7EEDE-9A0F-4F4C-9483-37B287FACD18}" type="datetimeFigureOut">
              <a:rPr lang="de-DE" smtClean="0"/>
              <a:t>10.05.2026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79344-8BBB-424A-A73A-F5C8373774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2392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7EEDE-9A0F-4F4C-9483-37B287FACD18}" type="datetimeFigureOut">
              <a:rPr lang="de-DE" smtClean="0"/>
              <a:t>10.05.2026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79344-8BBB-424A-A73A-F5C8373774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8232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7EEDE-9A0F-4F4C-9483-37B287FACD18}" type="datetimeFigureOut">
              <a:rPr lang="de-DE" smtClean="0"/>
              <a:t>10.05.2026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79344-8BBB-424A-A73A-F5C8373774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8644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7EEDE-9A0F-4F4C-9483-37B287FACD18}" type="datetimeFigureOut">
              <a:rPr lang="de-DE" smtClean="0"/>
              <a:t>10.05.2026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79344-8BBB-424A-A73A-F5C83737747D}" type="slidenum">
              <a:rPr lang="de-DE" smtClean="0"/>
              <a:t>‹Nr.›</a:t>
            </a:fld>
            <a:endParaRPr lang="de-DE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428267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7EEDE-9A0F-4F4C-9483-37B287FACD18}" type="datetimeFigureOut">
              <a:rPr lang="de-DE" smtClean="0"/>
              <a:t>10.05.2026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79344-8BBB-424A-A73A-F5C8373774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69714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e-DE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7EEDE-9A0F-4F4C-9483-37B287FACD18}" type="datetimeFigureOut">
              <a:rPr lang="de-DE" smtClean="0"/>
              <a:t>10.05.2026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79344-8BBB-424A-A73A-F5C83737747D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279089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e-DE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7EEDE-9A0F-4F4C-9483-37B287FACD18}" type="datetimeFigureOut">
              <a:rPr lang="de-DE" smtClean="0"/>
              <a:t>10.05.2026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79344-8BBB-424A-A73A-F5C8373774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56383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7EEDE-9A0F-4F4C-9483-37B287FACD18}" type="datetimeFigureOut">
              <a:rPr lang="de-DE" smtClean="0"/>
              <a:t>10.05.2026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79344-8BBB-424A-A73A-F5C8373774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12722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7EEDE-9A0F-4F4C-9483-37B287FACD18}" type="datetimeFigureOut">
              <a:rPr lang="de-DE" smtClean="0"/>
              <a:t>10.05.2026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79344-8BBB-424A-A73A-F5C8373774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8405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317EEDE-9A0F-4F4C-9483-37B287FACD18}" type="datetimeFigureOut">
              <a:rPr lang="de-DE" smtClean="0"/>
              <a:t>10.05.2026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7E79344-8BBB-424A-A73A-F5C8373774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83349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>
                <a:solidFill>
                  <a:schemeClr val="bg1"/>
                </a:solidFill>
                <a:latin typeface=" Arial Narrow"/>
              </a:rPr>
              <a:t>Unterbringungsverfahren</a:t>
            </a:r>
          </a:p>
        </p:txBody>
      </p:sp>
      <p:pic>
        <p:nvPicPr>
          <p:cNvPr id="2050" name="Picture 2" descr="Unterbringung in der Psychiatrie - und die Fortdauerentscheidung |  Rechtslup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617" y="537599"/>
            <a:ext cx="580178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8044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>
                <a:solidFill>
                  <a:schemeClr val="bg1"/>
                </a:solidFill>
              </a:rPr>
              <a:t>Unterbringungsverfahren</a:t>
            </a:r>
          </a:p>
        </p:txBody>
      </p:sp>
      <p:pic>
        <p:nvPicPr>
          <p:cNvPr id="3074" name="Picture 2" descr="Freiheitsentziehung in der Freiheitsentziehu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252" y="429682"/>
            <a:ext cx="6096000" cy="405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8512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>
                <a:solidFill>
                  <a:schemeClr val="bg1"/>
                </a:solidFill>
                <a:latin typeface=" Arial Narrow"/>
              </a:rPr>
              <a:t>Unterbringungsverfahren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  <a:latin typeface=" Arial Narrow"/>
              </a:rPr>
              <a:t>Gem. § 312 </a:t>
            </a:r>
            <a:r>
              <a:rPr lang="de-DE" b="1" dirty="0" err="1">
                <a:solidFill>
                  <a:schemeClr val="bg1"/>
                </a:solidFill>
                <a:latin typeface=" Arial Narrow"/>
              </a:rPr>
              <a:t>FamFG</a:t>
            </a:r>
            <a:r>
              <a:rPr lang="de-DE" b="1" dirty="0">
                <a:solidFill>
                  <a:schemeClr val="bg1"/>
                </a:solidFill>
                <a:latin typeface=" Arial Narrow"/>
              </a:rPr>
              <a:t> sind Unterbringungssachen Verfahren, die die Genehmigung oder Anordnung einer</a:t>
            </a:r>
          </a:p>
          <a:p>
            <a:pPr marL="514350" indent="-514350">
              <a:buAutoNum type="arabicPeriod"/>
            </a:pPr>
            <a:r>
              <a:rPr lang="de-DE" b="1" dirty="0">
                <a:solidFill>
                  <a:schemeClr val="bg1"/>
                </a:solidFill>
                <a:latin typeface=" Arial Narrow"/>
              </a:rPr>
              <a:t>freiheitsentziehenden Unterbringung nach § 1831 Abs.1, 2 i. V. m. Abs.5 BGB</a:t>
            </a:r>
          </a:p>
          <a:p>
            <a:pPr marL="514350" indent="-514350">
              <a:buAutoNum type="arabicPeriod"/>
            </a:pPr>
            <a:r>
              <a:rPr lang="de-DE" b="1" dirty="0">
                <a:solidFill>
                  <a:schemeClr val="bg1"/>
                </a:solidFill>
                <a:latin typeface=" Arial Narrow"/>
              </a:rPr>
              <a:t>freiheitsentziehenden Maßnahme nach § 1831 Abs.4 </a:t>
            </a:r>
            <a:r>
              <a:rPr lang="de-DE" b="1" dirty="0" err="1">
                <a:solidFill>
                  <a:schemeClr val="bg1"/>
                </a:solidFill>
                <a:latin typeface=" Arial Narrow"/>
              </a:rPr>
              <a:t>i.V.m</a:t>
            </a:r>
            <a:r>
              <a:rPr lang="de-DE" b="1" dirty="0">
                <a:solidFill>
                  <a:schemeClr val="bg1"/>
                </a:solidFill>
                <a:latin typeface=" Arial Narrow"/>
              </a:rPr>
              <a:t>. Abs. 5 BGB</a:t>
            </a:r>
          </a:p>
          <a:p>
            <a:pPr marL="514350" indent="-514350">
              <a:buAutoNum type="arabicPeriod"/>
            </a:pPr>
            <a:r>
              <a:rPr lang="de-DE" b="1" dirty="0">
                <a:solidFill>
                  <a:schemeClr val="bg1"/>
                </a:solidFill>
                <a:latin typeface=" Arial Narrow"/>
              </a:rPr>
              <a:t>ärztlichen Zwangsmaßnahme; auch einschließlich einer Verbringung zu einem stationären Aufenthalt, nach § 1832 Abs. 1,2 und </a:t>
            </a:r>
            <a:r>
              <a:rPr lang="de-DE" b="1" dirty="0" err="1">
                <a:solidFill>
                  <a:schemeClr val="bg1"/>
                </a:solidFill>
                <a:latin typeface=" Arial Narrow"/>
              </a:rPr>
              <a:t>i.V.m</a:t>
            </a:r>
            <a:r>
              <a:rPr lang="de-DE" b="1" dirty="0">
                <a:solidFill>
                  <a:schemeClr val="bg1"/>
                </a:solidFill>
                <a:latin typeface=" Arial Narrow"/>
              </a:rPr>
              <a:t>. Abs.5 BGB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de-DE" b="1" dirty="0">
                <a:solidFill>
                  <a:schemeClr val="bg1"/>
                </a:solidFill>
                <a:latin typeface=" Arial Narrow"/>
              </a:rPr>
              <a:t>freiheitsentziehenden Unterbringung, freiheitsentziehenden Maßnahme oder ärztlichen Zwangsmaßnahme bei Volljährigen nach den Landesgesetzen  über die Unterbringung psychisch Kranker betreffen (Unterbringungsmaßnahme)</a:t>
            </a: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  <a:latin typeface=" Arial Narrow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43862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>
                <a:solidFill>
                  <a:schemeClr val="bg1"/>
                </a:solidFill>
                <a:latin typeface=" Arial Narrow"/>
              </a:rPr>
              <a:t>Unterbringungsverfahren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de-DE" sz="2900" b="1" dirty="0">
                <a:solidFill>
                  <a:schemeClr val="bg1"/>
                </a:solidFill>
                <a:latin typeface=" Arial Narrow"/>
              </a:rPr>
              <a:t>Nach § 312 Nr. 4 </a:t>
            </a:r>
            <a:r>
              <a:rPr lang="de-DE" sz="2900" b="1" dirty="0" err="1">
                <a:solidFill>
                  <a:schemeClr val="bg1"/>
                </a:solidFill>
                <a:latin typeface=" Arial Narrow"/>
              </a:rPr>
              <a:t>FamFG</a:t>
            </a:r>
            <a:r>
              <a:rPr lang="de-DE" sz="2900" b="1" dirty="0">
                <a:solidFill>
                  <a:schemeClr val="bg1"/>
                </a:solidFill>
                <a:latin typeface=" Arial Narrow"/>
              </a:rPr>
              <a:t> sind Unterbringungssachen auch Verfahren, die </a:t>
            </a:r>
            <a:r>
              <a:rPr lang="de-DE" sz="2900" b="1" u="sng" dirty="0">
                <a:solidFill>
                  <a:schemeClr val="bg1"/>
                </a:solidFill>
                <a:latin typeface=" Arial Narrow"/>
              </a:rPr>
              <a:t>die Anordnung </a:t>
            </a:r>
            <a:r>
              <a:rPr lang="de-DE" sz="2900" b="1" dirty="0">
                <a:solidFill>
                  <a:schemeClr val="bg1"/>
                </a:solidFill>
                <a:latin typeface=" Arial Narrow"/>
              </a:rPr>
              <a:t>oder Ablehnung einer Unterbringung, freiheitsentziehenden Maßnahme oder ärztlichen Zwangsmaßnahme bei Volljährigen nach den Landesgesetzen über die Unterbringung Psychisch Kranker betreffen</a:t>
            </a:r>
          </a:p>
          <a:p>
            <a:r>
              <a:rPr lang="de-DE" sz="2900" b="1" dirty="0">
                <a:solidFill>
                  <a:schemeClr val="bg1"/>
                </a:solidFill>
                <a:latin typeface=" Arial Narrow"/>
              </a:rPr>
              <a:t>Durch die Aufnahme der freiheitsentziehenden Maßnahmen in den Katalog des § 312 Nr. 4 </a:t>
            </a:r>
            <a:r>
              <a:rPr lang="de-DE" sz="2900" b="1" dirty="0" err="1">
                <a:solidFill>
                  <a:schemeClr val="bg1"/>
                </a:solidFill>
                <a:latin typeface=" Arial Narrow"/>
              </a:rPr>
              <a:t>FamFG</a:t>
            </a:r>
            <a:r>
              <a:rPr lang="de-DE" sz="2900" b="1" dirty="0">
                <a:solidFill>
                  <a:schemeClr val="bg1"/>
                </a:solidFill>
                <a:latin typeface=" Arial Narrow"/>
              </a:rPr>
              <a:t> sind verfassungsrechtliche Anforderungen insbesondere des Richtervorbehalts umgesetzt worden. Diese hatte das Bundesverfassungsgericht für Fixierungsanordnungen im Rahmen der öffentlich-rechtlichen Unterbringung aufgestellt ( BVerfG 24.07. 2018). Das Gericht hatte zudem verschiedene landesgesetzliche  Vorschriften zur Zwangsbehandlung für verfassungswidrig erklärt.</a:t>
            </a:r>
          </a:p>
          <a:p>
            <a:r>
              <a:rPr lang="de-DE" sz="2900" b="1" dirty="0">
                <a:solidFill>
                  <a:schemeClr val="bg1"/>
                </a:solidFill>
                <a:latin typeface=" Arial Narrow"/>
              </a:rPr>
              <a:t>Für das Bundesland Berlin gilt das Gesetz über die Hilfen und Schutzmaßnahmen bei psychischen Krankheiten(</a:t>
            </a:r>
            <a:r>
              <a:rPr lang="de-DE" sz="2900" b="1" dirty="0" err="1">
                <a:solidFill>
                  <a:schemeClr val="bg1"/>
                </a:solidFill>
                <a:latin typeface=" Arial Narrow"/>
              </a:rPr>
              <a:t>PsychKG</a:t>
            </a:r>
            <a:r>
              <a:rPr lang="de-DE" sz="2900" b="1" dirty="0">
                <a:solidFill>
                  <a:schemeClr val="bg1"/>
                </a:solidFill>
                <a:latin typeface=" Arial Narrow"/>
              </a:rPr>
              <a:t>) vom 17.06.2016 zuletzt geändert durch Gesetz vom 27.09. 2021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03505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>
                <a:solidFill>
                  <a:schemeClr val="bg1"/>
                </a:solidFill>
                <a:latin typeface=" Arial Narrow"/>
              </a:rPr>
              <a:t>Unterbringungsverfahren/</a:t>
            </a:r>
            <a:r>
              <a:rPr lang="de-DE" b="1" dirty="0" err="1">
                <a:solidFill>
                  <a:schemeClr val="bg1"/>
                </a:solidFill>
                <a:latin typeface=" Arial Narrow"/>
              </a:rPr>
              <a:t>PsychKG</a:t>
            </a:r>
            <a:endParaRPr lang="de-DE" b="1" dirty="0">
              <a:solidFill>
                <a:schemeClr val="bg1"/>
              </a:solidFill>
              <a:latin typeface=" Arial Narrow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  <a:latin typeface=" Arial Narrow"/>
              </a:rPr>
              <a:t>Das </a:t>
            </a:r>
            <a:r>
              <a:rPr lang="de-DE" b="1" dirty="0" err="1">
                <a:solidFill>
                  <a:schemeClr val="bg1"/>
                </a:solidFill>
                <a:latin typeface=" Arial Narrow"/>
              </a:rPr>
              <a:t>PsychKG</a:t>
            </a:r>
            <a:r>
              <a:rPr lang="de-DE" b="1" dirty="0">
                <a:solidFill>
                  <a:schemeClr val="bg1"/>
                </a:solidFill>
                <a:latin typeface=" Arial Narrow"/>
              </a:rPr>
              <a:t> </a:t>
            </a:r>
            <a:r>
              <a:rPr lang="de-DE" b="1" dirty="0" err="1">
                <a:solidFill>
                  <a:schemeClr val="bg1"/>
                </a:solidFill>
                <a:latin typeface=" Arial Narrow"/>
              </a:rPr>
              <a:t>d.L.regelt</a:t>
            </a:r>
            <a:r>
              <a:rPr lang="de-DE" b="1" dirty="0">
                <a:solidFill>
                  <a:schemeClr val="bg1"/>
                </a:solidFill>
                <a:latin typeface=" Arial Narrow"/>
              </a:rPr>
              <a:t> die materiellrechtlichen Voraussetzungen für die Zulässigkeit der jeweiligen  Unterbringungsmaßnahmen.</a:t>
            </a:r>
          </a:p>
        </p:txBody>
      </p:sp>
    </p:spTree>
    <p:extLst>
      <p:ext uri="{BB962C8B-B14F-4D97-AF65-F5344CB8AC3E}">
        <p14:creationId xmlns:p14="http://schemas.microsoft.com/office/powerpoint/2010/main" val="1513172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775855" y="350982"/>
            <a:ext cx="106587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Unterbringungsverfahren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406400" y="1191199"/>
            <a:ext cx="3306619" cy="2246769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Freiheitsentziehende Unterbringung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In einer Einrichtung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Nach BGB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Nach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PsychKG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4059382" y="1191198"/>
            <a:ext cx="3482109" cy="2246769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Freiheitsentziehende Maßnahmen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z.B. Fixierung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Nach BGB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7887854" y="1191197"/>
            <a:ext cx="3232727" cy="2246769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Ärztliche    Zwangsmaßnahmen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z.B. Zwangsmedikation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Nach BGB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89527" y="4378036"/>
            <a:ext cx="8349673" cy="1015663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Geregelt in §§ 1831, 1832 BGB und in den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PsychKG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der Länder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Verfahren in §§ 317 ff.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FamFG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Unterbringungsmaßnahmen sind immer befristet</a:t>
            </a:r>
          </a:p>
        </p:txBody>
      </p:sp>
    </p:spTree>
    <p:extLst>
      <p:ext uri="{BB962C8B-B14F-4D97-AF65-F5344CB8AC3E}">
        <p14:creationId xmlns:p14="http://schemas.microsoft.com/office/powerpoint/2010/main" val="2772560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E716E3-9C50-49B9-B7BF-B7D013080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 Arial Narrow"/>
              </a:rPr>
              <a:t>Aktenzeichenbildung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156B8FA-15EA-465C-B0DF-1C686C160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863600"/>
            <a:ext cx="8534400" cy="40893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  <a:latin typeface=" Arial Narrow"/>
              </a:rPr>
              <a:t>Registermäßige Behandlung der Unterbringungssachen nach  XIV:</a:t>
            </a:r>
          </a:p>
          <a:p>
            <a:pPr marL="0" indent="0">
              <a:buNone/>
            </a:pPr>
            <a:endParaRPr lang="de-DE" sz="1600" b="1" dirty="0">
              <a:solidFill>
                <a:schemeClr val="bg1"/>
              </a:solidFill>
              <a:latin typeface=" Arial Narrow"/>
            </a:endParaRPr>
          </a:p>
          <a:p>
            <a:pPr marL="0" indent="0">
              <a:buNone/>
            </a:pPr>
            <a:r>
              <a:rPr lang="de-DE" sz="1600" b="1" dirty="0">
                <a:solidFill>
                  <a:schemeClr val="bg1"/>
                </a:solidFill>
                <a:latin typeface=" Arial Narrow"/>
              </a:rPr>
              <a:t>    </a:t>
            </a:r>
            <a:r>
              <a:rPr lang="de-DE" sz="1600" b="1" u="sng" dirty="0">
                <a:solidFill>
                  <a:schemeClr val="bg1"/>
                </a:solidFill>
                <a:latin typeface=" Arial Narrow"/>
              </a:rPr>
              <a:t>Nach Bundesrecht                                            Nach Landesrecht</a:t>
            </a:r>
          </a:p>
          <a:p>
            <a:pPr marL="0" indent="0">
              <a:buNone/>
            </a:pPr>
            <a:r>
              <a:rPr lang="de-DE" sz="1600" b="1" dirty="0">
                <a:solidFill>
                  <a:schemeClr val="bg1"/>
                </a:solidFill>
                <a:latin typeface=" Arial Narrow"/>
              </a:rPr>
              <a:t>  „ Abschiebungshaft“                                          nach </a:t>
            </a:r>
            <a:r>
              <a:rPr lang="de-DE" sz="1600" b="1" dirty="0" err="1">
                <a:solidFill>
                  <a:schemeClr val="bg1"/>
                </a:solidFill>
                <a:latin typeface=" Arial Narrow"/>
              </a:rPr>
              <a:t>Psychkg</a:t>
            </a:r>
            <a:r>
              <a:rPr lang="de-DE" sz="1600" b="1" dirty="0">
                <a:solidFill>
                  <a:schemeClr val="bg1"/>
                </a:solidFill>
                <a:latin typeface=" Arial Narrow"/>
              </a:rPr>
              <a:t> der Länder</a:t>
            </a:r>
          </a:p>
          <a:p>
            <a:pPr marL="0" indent="0">
              <a:buNone/>
            </a:pPr>
            <a:r>
              <a:rPr lang="de-DE" sz="1600" b="1" dirty="0">
                <a:solidFill>
                  <a:schemeClr val="bg1"/>
                </a:solidFill>
                <a:latin typeface=" Arial Narrow"/>
              </a:rPr>
              <a:t>   Infektionsschutzgesetz                                     Aktenzeichenzusatz: L, </a:t>
            </a:r>
          </a:p>
          <a:p>
            <a:pPr marL="0" indent="0">
              <a:buNone/>
            </a:pPr>
            <a:r>
              <a:rPr lang="de-DE" sz="1600" b="1" dirty="0">
                <a:solidFill>
                  <a:schemeClr val="bg1"/>
                </a:solidFill>
                <a:latin typeface=" Arial Narrow"/>
              </a:rPr>
              <a:t>   §§ 2,30(1)Nr. 3-6</a:t>
            </a:r>
          </a:p>
          <a:p>
            <a:pPr marL="0" indent="0">
              <a:buNone/>
            </a:pPr>
            <a:r>
              <a:rPr lang="de-DE" sz="1600" b="1" dirty="0">
                <a:solidFill>
                  <a:schemeClr val="bg1"/>
                </a:solidFill>
                <a:latin typeface=" Arial Narrow"/>
              </a:rPr>
              <a:t>   Freiheitsentziehungssachen </a:t>
            </a:r>
            <a:r>
              <a:rPr lang="de-DE" sz="1600" b="1">
                <a:solidFill>
                  <a:schemeClr val="bg1"/>
                </a:solidFill>
                <a:latin typeface=" Arial Narrow"/>
              </a:rPr>
              <a:t>nach                   </a:t>
            </a:r>
            <a:r>
              <a:rPr lang="de-DE" sz="1600" b="1" dirty="0" err="1">
                <a:solidFill>
                  <a:schemeClr val="bg1"/>
                </a:solidFill>
                <a:latin typeface=" Arial Narrow"/>
              </a:rPr>
              <a:t>AktO</a:t>
            </a:r>
            <a:r>
              <a:rPr lang="de-DE" sz="1600" b="1" dirty="0">
                <a:solidFill>
                  <a:schemeClr val="bg1"/>
                </a:solidFill>
                <a:latin typeface=" Arial Narrow"/>
              </a:rPr>
              <a:t>, Anl. I</a:t>
            </a:r>
          </a:p>
          <a:p>
            <a:pPr marL="0" indent="0">
              <a:buNone/>
            </a:pPr>
            <a:r>
              <a:rPr lang="de-DE" sz="1600" b="1" dirty="0">
                <a:solidFill>
                  <a:schemeClr val="bg1"/>
                </a:solidFill>
                <a:latin typeface=" Arial Narrow"/>
              </a:rPr>
              <a:t>   § 415 </a:t>
            </a:r>
            <a:r>
              <a:rPr lang="de-DE" sz="1600" b="1" dirty="0" err="1">
                <a:solidFill>
                  <a:schemeClr val="bg1"/>
                </a:solidFill>
                <a:latin typeface=" Arial Narrow"/>
              </a:rPr>
              <a:t>FamFG</a:t>
            </a:r>
            <a:endParaRPr lang="de-DE" sz="1600" b="1" dirty="0">
              <a:solidFill>
                <a:schemeClr val="bg1"/>
              </a:solidFill>
              <a:latin typeface=" Arial Narrow"/>
            </a:endParaRPr>
          </a:p>
          <a:p>
            <a:pPr marL="0" indent="0">
              <a:buNone/>
            </a:pPr>
            <a:r>
              <a:rPr lang="de-DE" sz="1600" b="1" dirty="0">
                <a:solidFill>
                  <a:schemeClr val="bg1"/>
                </a:solidFill>
                <a:latin typeface=" Arial Narrow"/>
              </a:rPr>
              <a:t>   Aktenzeichenzusatz: B, </a:t>
            </a:r>
          </a:p>
          <a:p>
            <a:pPr marL="0" indent="0">
              <a:buNone/>
            </a:pPr>
            <a:r>
              <a:rPr lang="de-DE" sz="1600" b="1" dirty="0">
                <a:solidFill>
                  <a:schemeClr val="bg1"/>
                </a:solidFill>
                <a:latin typeface=" Arial Narrow"/>
              </a:rPr>
              <a:t>   §§ 2, 30(1)Nr.1,2</a:t>
            </a:r>
          </a:p>
          <a:p>
            <a:pPr marL="0" indent="0">
              <a:buNone/>
            </a:pPr>
            <a:r>
              <a:rPr lang="de-DE" sz="1600" b="1" dirty="0">
                <a:solidFill>
                  <a:schemeClr val="bg1"/>
                </a:solidFill>
                <a:latin typeface=" Arial Narrow"/>
              </a:rPr>
              <a:t>   </a:t>
            </a:r>
            <a:r>
              <a:rPr lang="de-DE" sz="1600" b="1" dirty="0" err="1">
                <a:solidFill>
                  <a:schemeClr val="bg1"/>
                </a:solidFill>
                <a:latin typeface=" Arial Narrow"/>
              </a:rPr>
              <a:t>AktO</a:t>
            </a:r>
            <a:r>
              <a:rPr lang="de-DE" sz="1600" b="1" dirty="0">
                <a:solidFill>
                  <a:schemeClr val="bg1"/>
                </a:solidFill>
                <a:latin typeface=" Arial Narrow"/>
              </a:rPr>
              <a:t>, Anl. I</a:t>
            </a:r>
          </a:p>
          <a:p>
            <a:pPr marL="0" indent="0">
              <a:buNone/>
            </a:pPr>
            <a:endParaRPr lang="de-DE" sz="1600" b="1" dirty="0">
              <a:solidFill>
                <a:schemeClr val="bg1"/>
              </a:solidFill>
              <a:latin typeface=" Arial Narrow"/>
            </a:endParaRPr>
          </a:p>
          <a:p>
            <a:pPr marL="0" indent="0">
              <a:buNone/>
            </a:pPr>
            <a:r>
              <a:rPr lang="de-DE" sz="1600" b="1" dirty="0">
                <a:solidFill>
                  <a:schemeClr val="bg1"/>
                </a:solidFill>
                <a:latin typeface=" Arial Narrow"/>
              </a:rPr>
              <a:t>                                                                 </a:t>
            </a:r>
          </a:p>
          <a:p>
            <a:pPr marL="0" indent="0">
              <a:buNone/>
            </a:pPr>
            <a:r>
              <a:rPr lang="de-DE" sz="1600" dirty="0">
                <a:latin typeface=" Arial Narrow"/>
              </a:rPr>
              <a:t>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91017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842962"/>
            <a:ext cx="10820400" cy="517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576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307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50" y="1776412"/>
            <a:ext cx="5905500" cy="330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31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50" y="1776412"/>
            <a:ext cx="5905500" cy="330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192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8062" y="2238375"/>
            <a:ext cx="5095875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597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>
                <a:solidFill>
                  <a:schemeClr val="bg1"/>
                </a:solidFill>
                <a:latin typeface=" Arial Narrow"/>
              </a:rPr>
              <a:t>Örtliche Zuständigkeit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 Arial Narrow"/>
              </a:rPr>
              <a:t>Gem. § 313 Abs.1 ist für zivilrechtliche Unterbringungen (nach § 312 Nr. 1-3 </a:t>
            </a:r>
            <a:r>
              <a:rPr lang="de-DE" b="1" dirty="0" err="1">
                <a:solidFill>
                  <a:schemeClr val="bg1"/>
                </a:solidFill>
                <a:latin typeface=" Arial Narrow"/>
              </a:rPr>
              <a:t>FamFG</a:t>
            </a:r>
            <a:r>
              <a:rPr lang="de-DE" b="1" dirty="0">
                <a:solidFill>
                  <a:schemeClr val="bg1"/>
                </a:solidFill>
                <a:latin typeface=" Arial Narrow"/>
              </a:rPr>
              <a:t>) folgende Rangfolge zu beachten:</a:t>
            </a:r>
          </a:p>
          <a:p>
            <a:r>
              <a:rPr lang="de-DE" b="1" dirty="0">
                <a:solidFill>
                  <a:schemeClr val="bg1"/>
                </a:solidFill>
                <a:latin typeface=" Arial Narrow"/>
              </a:rPr>
              <a:t>1. das Gericht, bei dem ein Verfahren zur Bestellung eines Betreuers eingeleitet oder das Betreuungsverfahren anhängig ist</a:t>
            </a:r>
          </a:p>
          <a:p>
            <a:r>
              <a:rPr lang="de-DE" b="1" dirty="0">
                <a:solidFill>
                  <a:schemeClr val="bg1"/>
                </a:solidFill>
                <a:latin typeface=" Arial Narrow"/>
              </a:rPr>
              <a:t>2. das Gericht, in dessen Bezirk der Betroffene seinen gewöhnlichen Aufenthalt hat</a:t>
            </a:r>
          </a:p>
          <a:p>
            <a:r>
              <a:rPr lang="de-DE" b="1" dirty="0">
                <a:solidFill>
                  <a:schemeClr val="bg1"/>
                </a:solidFill>
                <a:latin typeface=" Arial Narrow"/>
              </a:rPr>
              <a:t>3. das Gericht, in dessen Bezirk das Bedürfnis für die Unterbringungsmaßnahme hervortritt</a:t>
            </a:r>
          </a:p>
          <a:p>
            <a:r>
              <a:rPr lang="de-DE" b="1" dirty="0">
                <a:solidFill>
                  <a:schemeClr val="bg1"/>
                </a:solidFill>
                <a:latin typeface=" Arial Narrow"/>
              </a:rPr>
              <a:t>4. das Amtsgericht Schöneberg in Berlin, wenn der Betroffene Deutscher ist</a:t>
            </a:r>
          </a:p>
        </p:txBody>
      </p:sp>
    </p:spTree>
    <p:extLst>
      <p:ext uri="{BB962C8B-B14F-4D97-AF65-F5344CB8AC3E}">
        <p14:creationId xmlns:p14="http://schemas.microsoft.com/office/powerpoint/2010/main" val="751148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>
                <a:solidFill>
                  <a:schemeClr val="bg1"/>
                </a:solidFill>
                <a:latin typeface=" Arial Narrow"/>
              </a:rPr>
              <a:t>Örtliche Zuständigkeit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e-DE" sz="2400" b="1" dirty="0">
                <a:solidFill>
                  <a:schemeClr val="bg1"/>
                </a:solidFill>
                <a:latin typeface=" Arial Narrow"/>
              </a:rPr>
              <a:t>Einstweilige Anordnungen und einstweilige Maßregeln:</a:t>
            </a:r>
          </a:p>
          <a:p>
            <a:pPr marL="0" indent="0">
              <a:buNone/>
            </a:pPr>
            <a:r>
              <a:rPr lang="de-DE" sz="2400" b="1" dirty="0">
                <a:solidFill>
                  <a:schemeClr val="bg1"/>
                </a:solidFill>
                <a:latin typeface=" Arial Narrow"/>
              </a:rPr>
              <a:t>Gem. § 313 Abs. 2 ist auch das Gericht zuständig, in dessen Bezirk das Bedürfnis der Unterbringungsmaßnahme bekannt wird. Das zuständige Gericht soll hiervon benachrichtigt werden.</a:t>
            </a:r>
          </a:p>
          <a:p>
            <a:pPr marL="0" indent="0">
              <a:buNone/>
            </a:pPr>
            <a:endParaRPr lang="de-DE" sz="2400" b="1" dirty="0">
              <a:solidFill>
                <a:schemeClr val="bg1"/>
              </a:solidFill>
              <a:latin typeface=" Arial Narrow"/>
            </a:endParaRPr>
          </a:p>
          <a:p>
            <a:pPr marL="0" indent="0">
              <a:buNone/>
            </a:pPr>
            <a:r>
              <a:rPr lang="de-DE" sz="2400" b="1" dirty="0">
                <a:solidFill>
                  <a:schemeClr val="bg1"/>
                </a:solidFill>
                <a:latin typeface=" Arial Narrow"/>
              </a:rPr>
              <a:t>Freiheitsentziehende Unterbringung nach dem </a:t>
            </a:r>
            <a:r>
              <a:rPr lang="de-DE" sz="2400" b="1" dirty="0" err="1">
                <a:solidFill>
                  <a:schemeClr val="bg1"/>
                </a:solidFill>
                <a:latin typeface=" Arial Narrow"/>
              </a:rPr>
              <a:t>PsychKG</a:t>
            </a:r>
            <a:r>
              <a:rPr lang="de-DE" sz="2400" b="1" dirty="0">
                <a:solidFill>
                  <a:schemeClr val="bg1"/>
                </a:solidFill>
                <a:latin typeface=" Arial Narrow"/>
              </a:rPr>
              <a:t> </a:t>
            </a:r>
            <a:r>
              <a:rPr lang="de-DE" sz="2400" b="1" dirty="0" err="1">
                <a:solidFill>
                  <a:schemeClr val="bg1"/>
                </a:solidFill>
                <a:latin typeface=" Arial Narrow"/>
              </a:rPr>
              <a:t>d.L</a:t>
            </a:r>
            <a:r>
              <a:rPr lang="de-DE" sz="2400" b="1" dirty="0">
                <a:solidFill>
                  <a:schemeClr val="bg1"/>
                </a:solidFill>
                <a:latin typeface=" Arial Narrow"/>
              </a:rPr>
              <a:t>.</a:t>
            </a:r>
          </a:p>
          <a:p>
            <a:pPr marL="0" indent="0">
              <a:buNone/>
            </a:pPr>
            <a:r>
              <a:rPr lang="de-DE" sz="2400" b="1" dirty="0">
                <a:solidFill>
                  <a:schemeClr val="bg1"/>
                </a:solidFill>
                <a:latin typeface=" Arial Narrow"/>
              </a:rPr>
              <a:t>Ausschließlich zuständig ist gem. § 313 Abs.3 S.1 </a:t>
            </a:r>
            <a:r>
              <a:rPr lang="de-DE" sz="2400" b="1" dirty="0" err="1">
                <a:solidFill>
                  <a:schemeClr val="bg1"/>
                </a:solidFill>
                <a:latin typeface=" Arial Narrow"/>
              </a:rPr>
              <a:t>FamFG</a:t>
            </a:r>
            <a:r>
              <a:rPr lang="de-DE" sz="2400" b="1" dirty="0">
                <a:solidFill>
                  <a:schemeClr val="bg1"/>
                </a:solidFill>
                <a:latin typeface=" Arial Narrow"/>
              </a:rPr>
              <a:t> ist das Gericht, in dessen Bezirk das Bedürfnis für die Unterbringungsmaßnahme hervortritt.</a:t>
            </a:r>
          </a:p>
          <a:p>
            <a:pPr marL="0" indent="0">
              <a:buNone/>
            </a:pPr>
            <a:r>
              <a:rPr lang="de-DE" sz="2400" b="1" dirty="0">
                <a:solidFill>
                  <a:schemeClr val="bg1"/>
                </a:solidFill>
                <a:latin typeface=" Arial Narrow"/>
              </a:rPr>
              <a:t>Befindet sich der Betroffene bereits in einer Einrichtung zur freiheitsentziehenden Unterbringung, ist das Gericht ausschließlich zuständig, in dessen Bezirk die Einrichtung liegt (313 Abs. 3 S. 2 </a:t>
            </a:r>
            <a:r>
              <a:rPr lang="de-DE" sz="2400" b="1" dirty="0" err="1">
                <a:solidFill>
                  <a:schemeClr val="bg1"/>
                </a:solidFill>
                <a:latin typeface=" Arial Narrow"/>
              </a:rPr>
              <a:t>FamFG</a:t>
            </a:r>
            <a:r>
              <a:rPr lang="de-DE" sz="2400" b="1" dirty="0">
                <a:solidFill>
                  <a:schemeClr val="bg1"/>
                </a:solidFill>
                <a:latin typeface=" Arial Narrow"/>
              </a:rPr>
              <a:t>)</a:t>
            </a:r>
          </a:p>
          <a:p>
            <a:pPr marL="0" indent="0">
              <a:buNone/>
            </a:pPr>
            <a:endParaRPr lang="de-DE" dirty="0"/>
          </a:p>
          <a:p>
            <a:pPr marL="0" indent="0" algn="ctr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595198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17236" y="376180"/>
            <a:ext cx="10270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Vergleich BGB und </a:t>
            </a:r>
            <a:r>
              <a:rPr kumimoji="0" lang="de-DE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PsychKG</a:t>
            </a:r>
            <a:endParaRPr kumimoji="0" lang="de-DE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517236" y="1311564"/>
            <a:ext cx="5384800" cy="153888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     Nach BGB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Unterbringung durch Betreuer oder Bevollmächtigten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Betreuungsgericht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de-DE" sz="1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genehmigt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die Unterbringung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6225309" y="1305915"/>
            <a:ext cx="4636655" cy="153888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     Nach 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PsychKG</a:t>
            </a: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Behörde, Krankenhaus, etc. regen Unterbringung an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Betreuungsgericht </a:t>
            </a:r>
            <a:r>
              <a:rPr kumimoji="0" lang="de-DE" sz="1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ordnet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die Unterbringung an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517236" y="3565238"/>
            <a:ext cx="5384800" cy="264687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     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Unterbringung nach BGB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§ 1831 BGB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Betreuung oder Bevollmächtigung liegt vor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Freiheitsentziehung (s. § 415 Abs. 2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FamFG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Zum Wohl des Betroffenen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Selbstgefährdung liegt vor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Erforderlichkeit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Vollzug der Unterbringung im Gesetz nicht beschrieben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6225309" y="3565238"/>
            <a:ext cx="4636655" cy="264687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     Unterbringung nach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PsychKG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Gefahr für das Leben oder die Gesundheit des psychisch Kranken; Gefahr für bedeutsame Rechtsgüter Dritter (s. § 15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PsychKG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Berlin)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Freiheitsentziehung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Erforderlichkeit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Unterbringung in psychiatrischen Krankenhäusern, Fachabteilungen oder Heimen</a:t>
            </a:r>
          </a:p>
        </p:txBody>
      </p:sp>
      <p:sp>
        <p:nvSpPr>
          <p:cNvPr id="7" name="Pfeil nach unten 6"/>
          <p:cNvSpPr/>
          <p:nvPr/>
        </p:nvSpPr>
        <p:spPr>
          <a:xfrm>
            <a:off x="2669309" y="2946400"/>
            <a:ext cx="1071418" cy="51723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Pfeil nach unten 7"/>
          <p:cNvSpPr/>
          <p:nvPr/>
        </p:nvSpPr>
        <p:spPr>
          <a:xfrm>
            <a:off x="8128000" y="2946400"/>
            <a:ext cx="951345" cy="51723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39814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480290" y="185815"/>
            <a:ext cx="4821381" cy="6247864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Freiheitsentziehende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Maßnahmen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§ 1831 Abs. 4 BGB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Genehmigungserfordernis auch für bereits untergebrachte Personen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Durch Betreuer oder Bevollmächtigten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Beispiele: Festbinden, Bettgitter, Einsperren, Medikamente, Wegnahme der Kleidung, psychischer Druck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Längerer Zeitraum (spätestens nach § 128 StPO) oder regelmäßig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6077527" y="185815"/>
            <a:ext cx="5209309" cy="6247864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Ärztliche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Zwangsmaßnahmen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§ 1832 BGB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Betreuer oder Bevollmächtigter willigt ein; Betreuungsgericht genehmigt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Maßnahme widerspricht dem natürlichen Willen des Betroffenen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Betroffener kann seinen freien Willen nicht bilden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Versuch den Betroffenen von der Notwendigkeit der Maßnahme zu überzeugen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Erforderlichkeit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Keine ambulante Zwangsbehandlung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Nutzen der Maßnahme überwiegt die Beeinträchtigung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Betreuungsgericht muss </a:t>
            </a:r>
            <a:r>
              <a:rPr kumimoji="0" lang="de-DE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vorher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genehmigen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Zwangsbehandlung ist keine Eilmaßnahme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Einwilligung durch das Betreuungsgericht nur in dringenden Fällen §§ 1832 (2); 1867 BGB</a:t>
            </a:r>
          </a:p>
        </p:txBody>
      </p:sp>
    </p:spTree>
    <p:extLst>
      <p:ext uri="{BB962C8B-B14F-4D97-AF65-F5344CB8AC3E}">
        <p14:creationId xmlns:p14="http://schemas.microsoft.com/office/powerpoint/2010/main" val="167570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 Arial Narrow"/>
              </a:rPr>
              <a:t>§ 331 </a:t>
            </a:r>
            <a:r>
              <a:rPr lang="de-DE" b="1" dirty="0" err="1">
                <a:solidFill>
                  <a:schemeClr val="bg1"/>
                </a:solidFill>
                <a:latin typeface=" Arial Narrow"/>
              </a:rPr>
              <a:t>FamFG</a:t>
            </a:r>
            <a:r>
              <a:rPr lang="de-DE" b="1" dirty="0">
                <a:solidFill>
                  <a:schemeClr val="bg1"/>
                </a:solidFill>
                <a:latin typeface=" Arial Narrow"/>
              </a:rPr>
              <a:t>: „Gewöhnliche“ Einstweilige Anordnung= Vorläufige Unterbringungsmaßnahme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>
                <a:solidFill>
                  <a:schemeClr val="bg1"/>
                </a:solidFill>
                <a:latin typeface=" Arial Narrow"/>
              </a:rPr>
              <a:t>Kann durch das Gericht angeordnet oder genehmigt werden</a:t>
            </a:r>
          </a:p>
          <a:p>
            <a:r>
              <a:rPr lang="de-DE" b="1" dirty="0">
                <a:solidFill>
                  <a:schemeClr val="bg1"/>
                </a:solidFill>
                <a:latin typeface=" Arial Narrow"/>
              </a:rPr>
              <a:t>Es müssen dringende Gründe für die Annahme bestehen, dass die Genehmigung oder Anordnung einer Unterbringungsmaßnahme gegeben sind und ein dringendes Bedürfnis für ein sofortiges Tätigwerden besteht</a:t>
            </a:r>
          </a:p>
          <a:p>
            <a:r>
              <a:rPr lang="de-DE" b="1" dirty="0">
                <a:solidFill>
                  <a:schemeClr val="bg1"/>
                </a:solidFill>
                <a:latin typeface=" Arial Narrow"/>
              </a:rPr>
              <a:t>Ein Ärztliche Zeugnis über die Notwendigkeit muss vorliegen</a:t>
            </a:r>
          </a:p>
          <a:p>
            <a:r>
              <a:rPr lang="de-DE" b="1" dirty="0">
                <a:solidFill>
                  <a:schemeClr val="bg1"/>
                </a:solidFill>
                <a:latin typeface=" Arial Narrow"/>
              </a:rPr>
              <a:t>Ein Verfahrenspfleger muss bestellt sein (§ 317 </a:t>
            </a:r>
            <a:r>
              <a:rPr lang="de-DE" b="1" dirty="0" err="1">
                <a:solidFill>
                  <a:schemeClr val="bg1"/>
                </a:solidFill>
                <a:latin typeface=" Arial Narrow"/>
              </a:rPr>
              <a:t>FamFG</a:t>
            </a:r>
            <a:r>
              <a:rPr lang="de-DE" b="1" dirty="0">
                <a:solidFill>
                  <a:schemeClr val="bg1"/>
                </a:solidFill>
                <a:latin typeface=" Arial Narrow"/>
              </a:rPr>
              <a:t>)</a:t>
            </a:r>
          </a:p>
          <a:p>
            <a:r>
              <a:rPr lang="de-DE" b="1" dirty="0">
                <a:solidFill>
                  <a:schemeClr val="bg1"/>
                </a:solidFill>
                <a:latin typeface=" Arial Narrow"/>
              </a:rPr>
              <a:t>Der Betroffene muss persönlich angehört werden</a:t>
            </a:r>
          </a:p>
        </p:txBody>
      </p:sp>
    </p:spTree>
    <p:extLst>
      <p:ext uri="{BB962C8B-B14F-4D97-AF65-F5344CB8AC3E}">
        <p14:creationId xmlns:p14="http://schemas.microsoft.com/office/powerpoint/2010/main" val="7444981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4212" y="4449232"/>
            <a:ext cx="8534400" cy="1507067"/>
          </a:xfrm>
        </p:spPr>
        <p:txBody>
          <a:bodyPr>
            <a:no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 Arial Narrow"/>
              </a:rPr>
              <a:t>Eilige einstweilige Anordnung nach § 332 </a:t>
            </a:r>
            <a:r>
              <a:rPr lang="de-DE" b="1" dirty="0" err="1">
                <a:solidFill>
                  <a:schemeClr val="bg1"/>
                </a:solidFill>
                <a:latin typeface=" Arial Narrow"/>
              </a:rPr>
              <a:t>FamFG</a:t>
            </a:r>
            <a:r>
              <a:rPr lang="de-DE" b="1" dirty="0">
                <a:solidFill>
                  <a:schemeClr val="bg1"/>
                </a:solidFill>
                <a:latin typeface=" Arial Narrow"/>
              </a:rPr>
              <a:t> bei gesteigerter Dringlichkeit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>
                <a:solidFill>
                  <a:schemeClr val="bg1"/>
                </a:solidFill>
                <a:latin typeface=" Arial Narrow"/>
              </a:rPr>
              <a:t>Bei Gefahr im Verzug kann diese unter erleichterten Bedingungen erlassen werden</a:t>
            </a:r>
          </a:p>
          <a:p>
            <a:r>
              <a:rPr lang="de-DE" b="1" dirty="0">
                <a:solidFill>
                  <a:schemeClr val="bg1"/>
                </a:solidFill>
                <a:latin typeface=" Arial Narrow"/>
              </a:rPr>
              <a:t>Kann vor der persönlichen Anhörung des Betroffenen und des Verfahrenspflegers erlassen werden (dieses ist jedoch unverzüglich nachzuholen)</a:t>
            </a:r>
          </a:p>
          <a:p>
            <a:r>
              <a:rPr lang="de-DE" b="1" dirty="0">
                <a:solidFill>
                  <a:schemeClr val="bg1"/>
                </a:solidFill>
                <a:latin typeface=" Arial Narrow"/>
              </a:rPr>
              <a:t>Dauer: die einstweilige Anordnung darf die Dauer von 6 Wochen nicht überschreiten (mit Anhörung eines Sachverständigen kann die einstweilige Anordnung durch eine weitere </a:t>
            </a:r>
            <a:r>
              <a:rPr lang="de-DE" b="1" dirty="0" err="1">
                <a:solidFill>
                  <a:schemeClr val="bg1"/>
                </a:solidFill>
                <a:latin typeface=" Arial Narrow"/>
              </a:rPr>
              <a:t>einstw</a:t>
            </a:r>
            <a:r>
              <a:rPr lang="de-DE" b="1" dirty="0">
                <a:solidFill>
                  <a:schemeClr val="bg1"/>
                </a:solidFill>
                <a:latin typeface=" Arial Narrow"/>
              </a:rPr>
              <a:t>. Anordnung verlängert werden. Die Gesamtdauer darf max. 3 Monate nicht überschreiten)</a:t>
            </a:r>
          </a:p>
        </p:txBody>
      </p:sp>
    </p:spTree>
    <p:extLst>
      <p:ext uri="{BB962C8B-B14F-4D97-AF65-F5344CB8AC3E}">
        <p14:creationId xmlns:p14="http://schemas.microsoft.com/office/powerpoint/2010/main" val="1966628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724366"/>
          </a:xfrm>
        </p:spPr>
        <p:txBody>
          <a:bodyPr>
            <a:normAutofit/>
          </a:bodyPr>
          <a:lstStyle/>
          <a:p>
            <a:r>
              <a:rPr lang="de-DE" sz="3600" b="1" dirty="0">
                <a:solidFill>
                  <a:schemeClr val="bg1"/>
                </a:solidFill>
                <a:latin typeface=" Arial Narrow"/>
              </a:rPr>
              <a:t>Dauer der Unterbringung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2526224"/>
            <a:ext cx="9144000" cy="2731576"/>
          </a:xfrm>
        </p:spPr>
        <p:txBody>
          <a:bodyPr>
            <a:noAutofit/>
          </a:bodyPr>
          <a:lstStyle/>
          <a:p>
            <a:r>
              <a:rPr lang="de-DE" sz="2000" b="1" dirty="0">
                <a:solidFill>
                  <a:schemeClr val="bg1"/>
                </a:solidFill>
                <a:latin typeface=" Arial Narrow"/>
              </a:rPr>
              <a:t>§ 329 </a:t>
            </a:r>
            <a:r>
              <a:rPr lang="de-DE" sz="2000" b="1" dirty="0" err="1">
                <a:solidFill>
                  <a:schemeClr val="bg1"/>
                </a:solidFill>
                <a:latin typeface=" Arial Narrow"/>
              </a:rPr>
              <a:t>FamFG</a:t>
            </a:r>
            <a:endParaRPr lang="de-DE" sz="2000" b="1" dirty="0">
              <a:solidFill>
                <a:schemeClr val="bg1"/>
              </a:solidFill>
              <a:latin typeface=" Arial Narrow"/>
            </a:endParaRPr>
          </a:p>
          <a:p>
            <a:r>
              <a:rPr lang="de-DE" sz="2000" b="1" dirty="0">
                <a:solidFill>
                  <a:schemeClr val="bg1"/>
                </a:solidFill>
                <a:latin typeface=" Arial Narrow"/>
              </a:rPr>
              <a:t>Die Unterbringungsmaßnahme endet spätestens mit Ablauf eines Jahres, bei offensichtlich langer Unterbringungsbedürftigkeit spätestens mit Ablauf von 2 Jahren, wenn sie nicht vorher verlängert wird (dies ist ausreichend zu begründen. Gründe können konkrete Feststellungen über die Dauer der Therapie oder noch fehlende Heilungs- und Besserungsaussichten bei anhaltender Eigengefährdung sein)</a:t>
            </a:r>
          </a:p>
          <a:p>
            <a:r>
              <a:rPr lang="de-DE" sz="2000" b="1" dirty="0">
                <a:solidFill>
                  <a:schemeClr val="bg1"/>
                </a:solidFill>
                <a:latin typeface=" Arial Narrow"/>
              </a:rPr>
              <a:t>Bei Unterbringungen mit einer Gesamtdauer von mehr als 4 Jahren soll das Gericht keinen Sachverständigen bestellen, der den Betroffenen bisher behandelt hat oder in der gleichen Einrichtung tätig ist, in der der Betroffene untergebracht ist.</a:t>
            </a:r>
          </a:p>
        </p:txBody>
      </p:sp>
    </p:spTree>
    <p:extLst>
      <p:ext uri="{BB962C8B-B14F-4D97-AF65-F5344CB8AC3E}">
        <p14:creationId xmlns:p14="http://schemas.microsoft.com/office/powerpoint/2010/main" val="1127715592"/>
      </p:ext>
    </p:extLst>
  </p:cSld>
  <p:clrMapOvr>
    <a:masterClrMapping/>
  </p:clrMapOvr>
</p:sld>
</file>

<file path=ppt/theme/theme1.xml><?xml version="1.0" encoding="utf-8"?>
<a:theme xmlns:a="http://schemas.openxmlformats.org/drawingml/2006/main" name="Segment">
  <a:themeElements>
    <a:clrScheme name="Segment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gment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gment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1067</Words>
  <Application>Microsoft Office PowerPoint</Application>
  <PresentationFormat>Breitbild</PresentationFormat>
  <Paragraphs>135</Paragraphs>
  <Slides>19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8" baseType="lpstr">
      <vt:lpstr> Arial Narrow</vt:lpstr>
      <vt:lpstr>Aptos</vt:lpstr>
      <vt:lpstr>Arial</vt:lpstr>
      <vt:lpstr>Arial Narrow</vt:lpstr>
      <vt:lpstr>Calibri</vt:lpstr>
      <vt:lpstr>Century Gothic</vt:lpstr>
      <vt:lpstr>Wingdings</vt:lpstr>
      <vt:lpstr>Wingdings 3</vt:lpstr>
      <vt:lpstr>Segment</vt:lpstr>
      <vt:lpstr>Unterbringungsverfahren</vt:lpstr>
      <vt:lpstr>Unterbringungsverfahren</vt:lpstr>
      <vt:lpstr>Unterbringungsverfahren</vt:lpstr>
      <vt:lpstr>Unterbringungsverfahren</vt:lpstr>
      <vt:lpstr>Unterbringungsverfahren/PsychKG</vt:lpstr>
      <vt:lpstr>PowerPoint-Präsentation</vt:lpstr>
      <vt:lpstr>Aktenzeichenbildung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Örtliche Zuständigkeit</vt:lpstr>
      <vt:lpstr>Örtliche Zuständigkeit</vt:lpstr>
      <vt:lpstr>PowerPoint-Präsentation</vt:lpstr>
      <vt:lpstr>PowerPoint-Präsentation</vt:lpstr>
      <vt:lpstr>§ 331 FamFG: „Gewöhnliche“ Einstweilige Anordnung= Vorläufige Unterbringungsmaßnahme</vt:lpstr>
      <vt:lpstr>Eilige einstweilige Anordnung nach § 332 FamFG bei gesteigerter Dringlichkeit</vt:lpstr>
      <vt:lpstr>Dauer der Unterbringung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Simmerl-Hübner, Susanne</dc:creator>
  <cp:lastModifiedBy>Simmerl-Hübner, Susanne</cp:lastModifiedBy>
  <cp:revision>1</cp:revision>
  <dcterms:created xsi:type="dcterms:W3CDTF">2026-05-10T16:23:00Z</dcterms:created>
  <dcterms:modified xsi:type="dcterms:W3CDTF">2026-05-10T16:23:36Z</dcterms:modified>
</cp:coreProperties>
</file>