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2" d="100"/>
          <a:sy n="62" d="100"/>
        </p:scale>
        <p:origin x="81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59798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3722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50452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5948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265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0915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8187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83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320040"/>
          </a:xfrm>
          <a:prstGeom prst="rect">
            <a:avLst/>
          </a:prstGeom>
          <a:solidFill>
            <a:srgbClr val="6B4E3D"/>
          </a:solidFill>
          <a:ln w="12700">
            <a:solidFill>
              <a:srgbClr val="6B4E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1097280"/>
            <a:ext cx="6583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Familienrechts-Parcours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777240" y="1737360"/>
            <a:ext cx="71323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dirty="0">
                <a:solidFill>
                  <a:srgbClr val="2E5C77"/>
                </a:solidFill>
              </a:rPr>
              <a:t>Interaktive Vorbereitung auf die 90-Minuten-Klausur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77240" y="2395728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2C2C2C"/>
                </a:solidFill>
              </a:rPr>
              <a:t>Sortieren · Entscheiden · Fehler finden · Aktenvermerk · Gesetzes-Puzzle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8595360" y="1005840"/>
            <a:ext cx="2377440" cy="2377440"/>
          </a:xfrm>
          <a:prstGeom prst="rect">
            <a:avLst/>
          </a:prstGeom>
          <a:solidFill>
            <a:srgbClr val="E8D8C3"/>
          </a:solidFill>
          <a:ln w="12700">
            <a:solidFill>
              <a:srgbClr val="E8D8C3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07424" y="1234440"/>
            <a:ext cx="12801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000" b="1" dirty="0">
                <a:solidFill>
                  <a:srgbClr val="6B4E3D"/>
                </a:solidFill>
              </a:rPr>
              <a:t>§</a:t>
            </a:r>
            <a:endParaRPr lang="en-US" sz="7000" dirty="0"/>
          </a:p>
        </p:txBody>
      </p:sp>
      <p:sp>
        <p:nvSpPr>
          <p:cNvPr id="8" name="Text 6"/>
          <p:cNvSpPr/>
          <p:nvPr/>
        </p:nvSpPr>
        <p:spPr>
          <a:xfrm>
            <a:off x="8823960" y="2514600"/>
            <a:ext cx="1920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6B4E3D"/>
                </a:solidFill>
              </a:rPr>
              <a:t>BGB · FamFG · RPflG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502920" y="64465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Familienrecht · interaktive Klausurvorbereitung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6B4E3D"/>
          </a:solidFill>
          <a:ln w="12700">
            <a:solidFill>
              <a:srgbClr val="6B4E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Ablauf und Spielregeln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941832"/>
            <a:ext cx="11201400" cy="0"/>
          </a:xfrm>
          <a:prstGeom prst="line">
            <a:avLst/>
          </a:prstGeom>
          <a:noFill/>
          <a:ln w="25400">
            <a:solidFill>
              <a:srgbClr val="E8D8C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4465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Familienrecht · interaktive Klausurvorbereitung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594360" y="1371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4E3D"/>
                </a:solidFill>
              </a:rPr>
              <a:t>Teams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685800" y="1828800"/>
            <a:ext cx="3108960" cy="2011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500" dirty="0">
                <a:solidFill>
                  <a:srgbClr val="2C2C2C"/>
                </a:solidFill>
              </a:rPr>
              <a:t>3–4 Personen pro Team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jede Station mit Teambogen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Norm + Begründung zählen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4297680" y="1371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4E3D"/>
                </a:solidFill>
              </a:rPr>
              <a:t>Zeit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89120" y="1828800"/>
            <a:ext cx="3108960" cy="20116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500" dirty="0">
                <a:solidFill>
                  <a:srgbClr val="2C2C2C"/>
                </a:solidFill>
              </a:rPr>
              <a:t>7 Stationen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7–10 Minuten pro Station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danach gemeinsame Auswertung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8001000" y="137160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4E3D"/>
                </a:solidFill>
              </a:rPr>
              <a:t>Punkte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183880" y="1845847"/>
            <a:ext cx="3200400" cy="23774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500" dirty="0"/>
              <a:t>Station 1 = 6 </a:t>
            </a:r>
            <a:r>
              <a:rPr lang="en-US" sz="1500" dirty="0" err="1"/>
              <a:t>Punkte</a:t>
            </a:r>
            <a:endParaRPr lang="en-US" sz="1500" dirty="0"/>
          </a:p>
          <a:p>
            <a:r>
              <a:rPr lang="en-US" sz="1500" dirty="0"/>
              <a:t>Station 2 = 9 </a:t>
            </a:r>
            <a:r>
              <a:rPr lang="en-US" sz="1500" dirty="0" err="1"/>
              <a:t>Punkte</a:t>
            </a:r>
            <a:endParaRPr lang="en-US" sz="1500" dirty="0"/>
          </a:p>
          <a:p>
            <a:r>
              <a:rPr lang="en-US" sz="1500" dirty="0"/>
              <a:t>Station 3 = 10 </a:t>
            </a:r>
            <a:r>
              <a:rPr lang="en-US" sz="1500" dirty="0" err="1"/>
              <a:t>Punkte</a:t>
            </a:r>
            <a:endParaRPr lang="en-US" sz="1500" dirty="0"/>
          </a:p>
          <a:p>
            <a:r>
              <a:rPr lang="en-US" sz="1500" dirty="0"/>
              <a:t>Station 4`= 9 </a:t>
            </a:r>
            <a:r>
              <a:rPr lang="en-US" sz="1500" dirty="0" err="1"/>
              <a:t>Punkte</a:t>
            </a:r>
            <a:endParaRPr lang="en-US" sz="1500" dirty="0"/>
          </a:p>
          <a:p>
            <a:r>
              <a:rPr lang="en-US" sz="1500" dirty="0"/>
              <a:t>Station 5 = 5 </a:t>
            </a:r>
            <a:r>
              <a:rPr lang="en-US" sz="1500" dirty="0" err="1"/>
              <a:t>Punkte</a:t>
            </a:r>
            <a:endParaRPr lang="en-US" sz="1500" dirty="0"/>
          </a:p>
          <a:p>
            <a:r>
              <a:rPr lang="en-US" sz="1500" dirty="0"/>
              <a:t>Station 6 = 18 </a:t>
            </a:r>
            <a:r>
              <a:rPr lang="en-US" sz="1500" dirty="0" err="1"/>
              <a:t>Punkte</a:t>
            </a:r>
            <a:endParaRPr lang="en-US" sz="1500" dirty="0"/>
          </a:p>
          <a:p>
            <a:r>
              <a:rPr lang="en-US" sz="1500" dirty="0"/>
              <a:t>Station 7 = 10 </a:t>
            </a:r>
            <a:r>
              <a:rPr lang="en-US" sz="1500" dirty="0" err="1"/>
              <a:t>Punkte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40080" y="4800600"/>
            <a:ext cx="10789920" cy="640080"/>
          </a:xfrm>
          <a:prstGeom prst="rect">
            <a:avLst/>
          </a:prstGeom>
          <a:solidFill>
            <a:srgbClr val="E8D8C3"/>
          </a:solidFill>
          <a:ln w="12700">
            <a:solidFill>
              <a:srgbClr val="E8D8C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68680" y="5001768"/>
            <a:ext cx="10241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B4E3D"/>
                </a:solidFill>
              </a:rPr>
              <a:t>Ziel: Die gleichen Klausurthemen trainieren, aber nicht den Klausuraufbau vorwegnehmen.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6B4E3D"/>
          </a:solidFill>
          <a:ln w="12700">
            <a:solidFill>
              <a:srgbClr val="6B4E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Wer muss für wen einstehen?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835640" y="411480"/>
            <a:ext cx="868680" cy="320040"/>
          </a:xfrm>
          <a:prstGeom prst="rect">
            <a:avLst/>
          </a:prstGeom>
          <a:solidFill>
            <a:srgbClr val="8B6F5A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Station 1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941832"/>
            <a:ext cx="11201400" cy="0"/>
          </a:xfrm>
          <a:prstGeom prst="line">
            <a:avLst/>
          </a:prstGeom>
          <a:noFill/>
          <a:ln w="25400">
            <a:solidFill>
              <a:srgbClr val="E8D8C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4465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Familienrecht · interaktive Klausurvorbereitung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94360" y="1115568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5C77"/>
                </a:solidFill>
              </a:rPr>
              <a:t>Sortieraufgabe zum Verwandtenunterhalt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16002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4E3D"/>
                </a:solidFill>
              </a:rPr>
              <a:t>Arbeitsauftrag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85800" y="1965960"/>
            <a:ext cx="5486400" cy="3017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500" dirty="0">
                <a:solidFill>
                  <a:srgbClr val="2C2C2C"/>
                </a:solidFill>
              </a:rPr>
              <a:t>Fallkarten in zwei Gruppen sortieren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Grundnorm nennen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Bedürftigkeit und Leistungsfähigkeit ergänzen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9224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4E3D"/>
                </a:solidFill>
              </a:rPr>
              <a:t>Material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583680" y="1965960"/>
            <a:ext cx="4846320" cy="19202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500" dirty="0">
                <a:solidFill>
                  <a:srgbClr val="2C2C2C"/>
                </a:solidFill>
              </a:rPr>
              <a:t>Fallkarten A-D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BGB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Teambogen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446520" y="4297680"/>
            <a:ext cx="4892040" cy="960120"/>
          </a:xfrm>
          <a:prstGeom prst="rect">
            <a:avLst/>
          </a:prstGeom>
          <a:solidFill>
            <a:srgbClr val="E8D8C3"/>
          </a:solidFill>
          <a:ln w="12700">
            <a:solidFill>
              <a:srgbClr val="E8D8C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56832" y="4526280"/>
            <a:ext cx="448056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6B4E3D"/>
                </a:solidFill>
              </a:rPr>
              <a:t>Normenanker: §§ 1601–1603, 1612 BGB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594360" y="5742432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</a:rPr>
              <a:t>Ablauf: 8–10 Minuten arbeiten · Ergebnis auf dem Teambogen sichern · Norm nennen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6B4E3D"/>
          </a:solidFill>
          <a:ln w="12700">
            <a:solidFill>
              <a:srgbClr val="6B4E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Posteingang beim Familiengericht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835640" y="411480"/>
            <a:ext cx="868680" cy="320040"/>
          </a:xfrm>
          <a:prstGeom prst="rect">
            <a:avLst/>
          </a:prstGeom>
          <a:solidFill>
            <a:srgbClr val="8B6F5A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Station 2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941832"/>
            <a:ext cx="11201400" cy="0"/>
          </a:xfrm>
          <a:prstGeom prst="line">
            <a:avLst/>
          </a:prstGeom>
          <a:noFill/>
          <a:ln w="25400">
            <a:solidFill>
              <a:srgbClr val="E8D8C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4465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Familienrecht · interaktive Klausurvorbereitung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94360" y="1115568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5C77"/>
                </a:solidFill>
              </a:rPr>
              <a:t>Zuordnungsspiel Kindschaftssachen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16002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4E3D"/>
                </a:solidFill>
              </a:rPr>
              <a:t>Arbeitsauftrag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85800" y="1965960"/>
            <a:ext cx="5486400" cy="3017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500" dirty="0">
                <a:solidFill>
                  <a:srgbClr val="2C2C2C"/>
                </a:solidFill>
              </a:rPr>
              <a:t>Eingänge sortieren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Kindschaftssachen benennen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Zuständigkeit und Anwaltszwang prüfen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9224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4E3D"/>
                </a:solidFill>
              </a:rPr>
              <a:t>Material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583680" y="1965960"/>
            <a:ext cx="4846320" cy="19202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500" dirty="0">
                <a:solidFill>
                  <a:srgbClr val="2C2C2C"/>
                </a:solidFill>
              </a:rPr>
              <a:t>6 Eingangskarten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FamFG, GVG, RPflG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Sortierfläche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446520" y="4297680"/>
            <a:ext cx="4892040" cy="960120"/>
          </a:xfrm>
          <a:prstGeom prst="rect">
            <a:avLst/>
          </a:prstGeom>
          <a:solidFill>
            <a:srgbClr val="E8D8C3"/>
          </a:solidFill>
          <a:ln w="12700">
            <a:solidFill>
              <a:srgbClr val="E8D8C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56832" y="4526280"/>
            <a:ext cx="448056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6B4E3D"/>
                </a:solidFill>
              </a:rPr>
              <a:t>Normenanker: § 151 FamFG · §§ 23a, 23b GVG · § 14 RPflG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594360" y="5742432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</a:rPr>
              <a:t>Ablauf: 8–10 Minuten arbeiten · Ergebnis auf dem Teambogen sichern · Norm nennen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6B4E3D"/>
          </a:solidFill>
          <a:ln w="12700">
            <a:solidFill>
              <a:srgbClr val="6B4E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Die Meldung des Sportvereins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835640" y="411480"/>
            <a:ext cx="868680" cy="320040"/>
          </a:xfrm>
          <a:prstGeom prst="rect">
            <a:avLst/>
          </a:prstGeom>
          <a:solidFill>
            <a:srgbClr val="8B6F5A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Station 3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941832"/>
            <a:ext cx="11201400" cy="0"/>
          </a:xfrm>
          <a:prstGeom prst="line">
            <a:avLst/>
          </a:prstGeom>
          <a:noFill/>
          <a:ln w="25400">
            <a:solidFill>
              <a:srgbClr val="E8D8C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4465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Familienrecht · interaktive Klausurvorbereitung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94360" y="1115568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5C77"/>
                </a:solidFill>
              </a:rPr>
              <a:t>Aktenvermerk Kindeswohl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16002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4E3D"/>
                </a:solidFill>
              </a:rPr>
              <a:t>Arbeitsauftrag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85800" y="1965960"/>
            <a:ext cx="5486400" cy="3017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500" dirty="0">
                <a:solidFill>
                  <a:srgbClr val="2C2C2C"/>
                </a:solidFill>
              </a:rPr>
              <a:t>Gefährdungstatsachen markieren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Voraussetzungen aus dem Gesetz nennen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zwei Maßnahmen abstufen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9224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4E3D"/>
                </a:solidFill>
              </a:rPr>
              <a:t>Material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583680" y="1965960"/>
            <a:ext cx="4846320" cy="19202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500" dirty="0">
                <a:solidFill>
                  <a:srgbClr val="2C2C2C"/>
                </a:solidFill>
              </a:rPr>
              <a:t>Hinweiszettel Trainer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Raster Aktenvermerk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BGB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446520" y="4297680"/>
            <a:ext cx="4892040" cy="960120"/>
          </a:xfrm>
          <a:prstGeom prst="rect">
            <a:avLst/>
          </a:prstGeom>
          <a:solidFill>
            <a:srgbClr val="E8D8C3"/>
          </a:solidFill>
          <a:ln w="12700">
            <a:solidFill>
              <a:srgbClr val="E8D8C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56832" y="4526280"/>
            <a:ext cx="448056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6B4E3D"/>
                </a:solidFill>
              </a:rPr>
              <a:t>Normenanker: §§ 1666, 1666a BGB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594360" y="5742432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</a:rPr>
              <a:t>Ablauf: 8–10 Minuten arbeiten · Ergebnis auf dem Teambogen sichern · Norm nennen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6B4E3D"/>
          </a:solidFill>
          <a:ln w="12700">
            <a:solidFill>
              <a:srgbClr val="6B4E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Entscheidungskarten: Wer darf entscheiden?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835640" y="411480"/>
            <a:ext cx="868680" cy="320040"/>
          </a:xfrm>
          <a:prstGeom prst="rect">
            <a:avLst/>
          </a:prstGeom>
          <a:solidFill>
            <a:srgbClr val="8B6F5A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Station 4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941832"/>
            <a:ext cx="11201400" cy="0"/>
          </a:xfrm>
          <a:prstGeom prst="line">
            <a:avLst/>
          </a:prstGeom>
          <a:noFill/>
          <a:ln w="25400">
            <a:solidFill>
              <a:srgbClr val="E8D8C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4465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Familienrecht · interaktive Klausurvorbereitung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94360" y="1115568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5C77"/>
                </a:solidFill>
              </a:rPr>
              <a:t>A/B-Abstimmung zur gemeinsamen Sorge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16002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4E3D"/>
                </a:solidFill>
              </a:rPr>
              <a:t>Arbeitsauftrag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85800" y="1965960"/>
            <a:ext cx="5486400" cy="3017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500" dirty="0">
                <a:solidFill>
                  <a:srgbClr val="2C2C2C"/>
                </a:solidFill>
              </a:rPr>
              <a:t>Jede Karte A oder B zuordnen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zwei Entscheidungen begründen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eigenes Beispiel bilden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9224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4E3D"/>
                </a:solidFill>
              </a:rPr>
              <a:t>Material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583680" y="1965960"/>
            <a:ext cx="4846320" cy="19202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500" dirty="0">
                <a:solidFill>
                  <a:srgbClr val="2C2C2C"/>
                </a:solidFill>
              </a:rPr>
              <a:t>A-/B-Karten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6 Entscheidungskarten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BGB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446520" y="4297680"/>
            <a:ext cx="4892040" cy="960120"/>
          </a:xfrm>
          <a:prstGeom prst="rect">
            <a:avLst/>
          </a:prstGeom>
          <a:solidFill>
            <a:srgbClr val="E8D8C3"/>
          </a:solidFill>
          <a:ln w="12700">
            <a:solidFill>
              <a:srgbClr val="E8D8C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56832" y="4526280"/>
            <a:ext cx="448056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6B4E3D"/>
                </a:solidFill>
              </a:rPr>
              <a:t>Normenanker: § 1687 BGB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594360" y="5742432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</a:rPr>
              <a:t>Ablauf: 8–10 Minuten arbeiten · Ergebnis auf dem Teambogen sichern · Norm nennen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6B4E3D"/>
          </a:solidFill>
          <a:ln w="12700">
            <a:solidFill>
              <a:srgbClr val="6B4E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Was passiert nach dem Sorgeentzug?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835640" y="411480"/>
            <a:ext cx="868680" cy="320040"/>
          </a:xfrm>
          <a:prstGeom prst="rect">
            <a:avLst/>
          </a:prstGeom>
          <a:solidFill>
            <a:srgbClr val="8B6F5A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Station 5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941832"/>
            <a:ext cx="11201400" cy="0"/>
          </a:xfrm>
          <a:prstGeom prst="line">
            <a:avLst/>
          </a:prstGeom>
          <a:noFill/>
          <a:ln w="25400">
            <a:solidFill>
              <a:srgbClr val="E8D8C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4465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Familienrecht · interaktive Klausurvorbereitung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94360" y="1115568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5C77"/>
                </a:solidFill>
              </a:rPr>
              <a:t>Fehlerdetektiv im Aktenvermerk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16002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4E3D"/>
                </a:solidFill>
              </a:rPr>
              <a:t>Arbeitsauftrag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85800" y="1965960"/>
            <a:ext cx="5486400" cy="3017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500" dirty="0">
                <a:solidFill>
                  <a:srgbClr val="2C2C2C"/>
                </a:solidFill>
              </a:rPr>
              <a:t>fehlerhafte Aussage markieren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Folgeentscheidung ergänzen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funktionelle Zuständigkeit nennen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9224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4E3D"/>
                </a:solidFill>
              </a:rPr>
              <a:t>Material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583680" y="1965960"/>
            <a:ext cx="4846320" cy="19202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500" dirty="0">
                <a:solidFill>
                  <a:srgbClr val="2C2C2C"/>
                </a:solidFill>
              </a:rPr>
              <a:t>Aktenvermerk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Textmarker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BGB, RPflG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446520" y="4297680"/>
            <a:ext cx="4892040" cy="960120"/>
          </a:xfrm>
          <a:prstGeom prst="rect">
            <a:avLst/>
          </a:prstGeom>
          <a:solidFill>
            <a:srgbClr val="E8D8C3"/>
          </a:solidFill>
          <a:ln w="12700">
            <a:solidFill>
              <a:srgbClr val="E8D8C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56832" y="4526280"/>
            <a:ext cx="448056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6B4E3D"/>
                </a:solidFill>
              </a:rPr>
              <a:t>Normenanker: § 1773 BGB · § 14 RPflG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594360" y="5742432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</a:rPr>
              <a:t>Ablauf: 8–10 Minuten arbeiten · Ergebnis auf dem Teambogen sichern · Norm nennen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6B4E3D"/>
          </a:solidFill>
          <a:ln w="12700">
            <a:solidFill>
              <a:srgbClr val="6B4E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Gesetzes-Puzzle elterliche Sorge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835640" y="411480"/>
            <a:ext cx="868680" cy="320040"/>
          </a:xfrm>
          <a:prstGeom prst="rect">
            <a:avLst/>
          </a:prstGeom>
          <a:solidFill>
            <a:srgbClr val="8B6F5A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Station 6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941832"/>
            <a:ext cx="11201400" cy="0"/>
          </a:xfrm>
          <a:prstGeom prst="line">
            <a:avLst/>
          </a:prstGeom>
          <a:noFill/>
          <a:ln w="25400">
            <a:solidFill>
              <a:srgbClr val="E8D8C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4465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Familienrecht · interaktive Klausurvorbereitung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94360" y="1115568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5C77"/>
                </a:solidFill>
              </a:rPr>
              <a:t>Begriffe und Normen verbinden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16002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4E3D"/>
                </a:solidFill>
              </a:rPr>
              <a:t>Arbeitsauftrag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85800" y="1965960"/>
            <a:ext cx="5486400" cy="3017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500" dirty="0">
                <a:solidFill>
                  <a:srgbClr val="2C2C2C"/>
                </a:solidFill>
              </a:rPr>
              <a:t>Begriffe zu Normen legen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Definition formulieren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Beginn und Ende ergänzen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9224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4E3D"/>
                </a:solidFill>
              </a:rPr>
              <a:t>Material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583680" y="1965960"/>
            <a:ext cx="4846320" cy="19202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500" dirty="0">
                <a:solidFill>
                  <a:srgbClr val="2C2C2C"/>
                </a:solidFill>
              </a:rPr>
              <a:t>Begriffskarten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Normkarten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BGB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446520" y="4297680"/>
            <a:ext cx="4892040" cy="960120"/>
          </a:xfrm>
          <a:prstGeom prst="rect">
            <a:avLst/>
          </a:prstGeom>
          <a:solidFill>
            <a:srgbClr val="E8D8C3"/>
          </a:solidFill>
          <a:ln w="12700">
            <a:solidFill>
              <a:srgbClr val="E8D8C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56832" y="4526280"/>
            <a:ext cx="448056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6B4E3D"/>
                </a:solidFill>
              </a:rPr>
              <a:t>Normenanker: §§ 1626, 1626a BGB · § 2 BGB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594360" y="5742432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</a:rPr>
              <a:t>Ablauf: 8–10 Minuten arbeiten · Ergebnis auf dem Teambogen sichern · Norm nennen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6B4E3D"/>
          </a:solidFill>
          <a:ln w="12700">
            <a:solidFill>
              <a:srgbClr val="6B4E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Adoptionsakte mit Fehlern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835640" y="411480"/>
            <a:ext cx="868680" cy="320040"/>
          </a:xfrm>
          <a:prstGeom prst="rect">
            <a:avLst/>
          </a:prstGeom>
          <a:solidFill>
            <a:srgbClr val="8B6F5A"/>
          </a:solidFill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Station 7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02920" y="941832"/>
            <a:ext cx="11201400" cy="0"/>
          </a:xfrm>
          <a:prstGeom prst="line">
            <a:avLst/>
          </a:prstGeom>
          <a:noFill/>
          <a:ln w="25400">
            <a:solidFill>
              <a:srgbClr val="E8D8C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02920" y="64465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Familienrecht · interaktive Klausurvorbereitung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594360" y="1115568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5C77"/>
                </a:solidFill>
              </a:rPr>
              <a:t>Fehleranalyse im Kolleginnenvermerk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594360" y="160020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4E3D"/>
                </a:solidFill>
              </a:rPr>
              <a:t>Arbeitsauftrag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85800" y="1965960"/>
            <a:ext cx="5486400" cy="3017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500" dirty="0">
                <a:solidFill>
                  <a:srgbClr val="2C2C2C"/>
                </a:solidFill>
              </a:rPr>
              <a:t>mindestens drei Fehler finden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Rechtslage korrigieren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Rechtsmittel-Besonderheit nennen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9224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6B4E3D"/>
                </a:solidFill>
              </a:rPr>
              <a:t>Material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583680" y="1965960"/>
            <a:ext cx="4846320" cy="19202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500" dirty="0">
                <a:solidFill>
                  <a:srgbClr val="2C2C2C"/>
                </a:solidFill>
              </a:rPr>
              <a:t>Fehlervermerk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BGB, FamFG, GVG</a:t>
            </a:r>
            <a:endParaRPr lang="en-US" sz="1500" dirty="0"/>
          </a:p>
          <a:p>
            <a:r>
              <a:rPr lang="en-US" sz="1500" dirty="0">
                <a:solidFill>
                  <a:srgbClr val="2C2C2C"/>
                </a:solidFill>
              </a:rPr>
              <a:t>Korrekturraster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6446520" y="4297680"/>
            <a:ext cx="4892040" cy="960120"/>
          </a:xfrm>
          <a:prstGeom prst="rect">
            <a:avLst/>
          </a:prstGeom>
          <a:solidFill>
            <a:srgbClr val="E8D8C3"/>
          </a:solidFill>
          <a:ln w="12700">
            <a:solidFill>
              <a:srgbClr val="E8D8C3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56832" y="4526280"/>
            <a:ext cx="4480560" cy="4114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700" b="1" dirty="0">
                <a:solidFill>
                  <a:srgbClr val="6B4E3D"/>
                </a:solidFill>
              </a:rPr>
              <a:t>Normenanker: §§ 1741, 1743 BGB · §§ 58, 197 FamFG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594360" y="5742432"/>
            <a:ext cx="108813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C2C2C"/>
                </a:solidFill>
              </a:rPr>
              <a:t>Ablauf: 8–10 Minuten arbeiten · Ergebnis auf dem Teambogen sichern · Norm nennen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6B4E3D"/>
          </a:solidFill>
          <a:ln w="12700">
            <a:solidFill>
              <a:srgbClr val="6B4E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Auswertung: Normenanker sichern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941832"/>
            <a:ext cx="11201400" cy="0"/>
          </a:xfrm>
          <a:prstGeom prst="line">
            <a:avLst/>
          </a:prstGeom>
          <a:noFill/>
          <a:ln w="25400">
            <a:solidFill>
              <a:srgbClr val="E8D8C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4465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Familienrecht · interaktive Klausurvorbereitung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640080" y="12344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6B4E3D"/>
                </a:solidFill>
              </a:rPr>
              <a:t>Gemeinsam sammeln: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777240" y="1691640"/>
            <a:ext cx="5303520" cy="21031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600" dirty="0">
                <a:solidFill>
                  <a:srgbClr val="2C2C2C"/>
                </a:solidFill>
              </a:rPr>
              <a:t>Welche Norm war an welcher Station der Einstieg?</a:t>
            </a:r>
            <a:endParaRPr lang="en-US" sz="1600" dirty="0"/>
          </a:p>
          <a:p>
            <a:r>
              <a:rPr lang="en-US" sz="1600" dirty="0">
                <a:solidFill>
                  <a:srgbClr val="2C2C2C"/>
                </a:solidFill>
              </a:rPr>
              <a:t>Wo war eine Abgrenzung erforderlich?</a:t>
            </a:r>
            <a:endParaRPr lang="en-US" sz="1600" dirty="0"/>
          </a:p>
          <a:p>
            <a:r>
              <a:rPr lang="en-US" sz="1600" dirty="0">
                <a:solidFill>
                  <a:srgbClr val="2C2C2C"/>
                </a:solidFill>
              </a:rPr>
              <a:t>Welche Fehler passieren in Klausuren besonders leicht?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92240" y="1234440"/>
            <a:ext cx="2194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6B4E3D"/>
                </a:solidFill>
              </a:rPr>
              <a:t>Klausuranker</a:t>
            </a:r>
            <a:endParaRPr lang="en-US" sz="1900" dirty="0"/>
          </a:p>
        </p:txBody>
      </p:sp>
      <p:sp>
        <p:nvSpPr>
          <p:cNvPr id="9" name="Text 7"/>
          <p:cNvSpPr/>
          <p:nvPr/>
        </p:nvSpPr>
        <p:spPr>
          <a:xfrm>
            <a:off x="6629400" y="1691640"/>
            <a:ext cx="4389120" cy="3017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600" dirty="0">
                <a:solidFill>
                  <a:srgbClr val="2C2C2C"/>
                </a:solidFill>
              </a:rPr>
              <a:t>§§ 1601 ff. BGB</a:t>
            </a:r>
            <a:endParaRPr lang="en-US" sz="1600" dirty="0"/>
          </a:p>
          <a:p>
            <a:r>
              <a:rPr lang="en-US" sz="1600" dirty="0">
                <a:solidFill>
                  <a:srgbClr val="2C2C2C"/>
                </a:solidFill>
              </a:rPr>
              <a:t>§ 151 FamFG</a:t>
            </a:r>
            <a:endParaRPr lang="en-US" sz="1600" dirty="0"/>
          </a:p>
          <a:p>
            <a:r>
              <a:rPr lang="en-US" sz="1600" dirty="0">
                <a:solidFill>
                  <a:srgbClr val="2C2C2C"/>
                </a:solidFill>
              </a:rPr>
              <a:t>§§ 1666, 1666a BGB</a:t>
            </a:r>
            <a:endParaRPr lang="en-US" sz="1600" dirty="0"/>
          </a:p>
          <a:p>
            <a:r>
              <a:rPr lang="en-US" sz="1600" dirty="0">
                <a:solidFill>
                  <a:srgbClr val="2C2C2C"/>
                </a:solidFill>
              </a:rPr>
              <a:t>§ 1687 BGB</a:t>
            </a:r>
            <a:endParaRPr lang="en-US" sz="1600" dirty="0"/>
          </a:p>
          <a:p>
            <a:r>
              <a:rPr lang="en-US" sz="1600" dirty="0">
                <a:solidFill>
                  <a:srgbClr val="2C2C2C"/>
                </a:solidFill>
              </a:rPr>
              <a:t>§ 1773 BGB</a:t>
            </a:r>
            <a:endParaRPr lang="en-US" sz="1600" dirty="0"/>
          </a:p>
          <a:p>
            <a:r>
              <a:rPr lang="en-US" sz="1600" dirty="0">
                <a:solidFill>
                  <a:srgbClr val="2C2C2C"/>
                </a:solidFill>
              </a:rPr>
              <a:t>§§ 1741, 1743 BGB</a:t>
            </a:r>
            <a:endParaRPr lang="en-US" sz="1600" dirty="0"/>
          </a:p>
          <a:p>
            <a:r>
              <a:rPr lang="en-US" sz="1600" dirty="0">
                <a:solidFill>
                  <a:srgbClr val="2C2C2C"/>
                </a:solidFill>
              </a:rPr>
              <a:t>§§ 58, 197 FamFG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685800" y="5257800"/>
            <a:ext cx="10789920" cy="594360"/>
          </a:xfrm>
          <a:prstGeom prst="rect">
            <a:avLst/>
          </a:prstGeom>
          <a:solidFill>
            <a:srgbClr val="E8D8C3"/>
          </a:solidFill>
          <a:ln w="12700">
            <a:solidFill>
              <a:srgbClr val="E8D8C3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8680" y="5458968"/>
            <a:ext cx="10332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B4E3D"/>
                </a:solidFill>
              </a:rPr>
              <a:t>Letzter Auftrag: Notieren Sie fünf Vorschriften, die Sie in der Klausur sofort finden wollen.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6B4E3D"/>
          </a:solidFill>
          <a:ln w="12700">
            <a:solidFill>
              <a:srgbClr val="6B4E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Station 1 – </a:t>
            </a:r>
            <a:r>
              <a:rPr lang="en-US" sz="2400" b="1" dirty="0" err="1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Lösung</a:t>
            </a: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					6 </a:t>
            </a:r>
            <a:r>
              <a:rPr lang="en-US" sz="2400" b="1" dirty="0" err="1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Punkte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941832"/>
            <a:ext cx="11201400" cy="0"/>
          </a:xfrm>
          <a:prstGeom prst="line">
            <a:avLst/>
          </a:prstGeom>
          <a:noFill/>
          <a:ln w="25400">
            <a:solidFill>
              <a:srgbClr val="E8D8C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4465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Familienrecht · interaktive Klausurvorbereitung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777239" y="1691639"/>
            <a:ext cx="10424161" cy="3159329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§ 1601 BGB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erfasst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nur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Verwandte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in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gerader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Linie.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Enkelin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Großvater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und Sohn/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Vater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grundsätzlich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erfasst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Geschwister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sowie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Tante/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Neffe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keine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Unterhaltspflicht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aus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§ 1601 BGB. </a:t>
            </a:r>
          </a:p>
          <a:p>
            <a:pPr lvl="0">
              <a:lnSpc>
                <a:spcPct val="115000"/>
              </a:lnSpc>
              <a:tabLst>
                <a:tab pos="228600" algn="l"/>
              </a:tabLst>
            </a:pPr>
            <a:r>
              <a:rPr lang="en-US" dirty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	   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Je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richtiger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Zuordnung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= 1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insges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4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)</a:t>
            </a:r>
          </a:p>
          <a:p>
            <a:pPr lvl="0">
              <a:lnSpc>
                <a:spcPct val="115000"/>
              </a:lnSpc>
              <a:tabLst>
                <a:tab pos="228600" algn="l"/>
              </a:tabLst>
            </a:pP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Zusätzlich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sind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insbesondere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b="1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Bedürftigkeit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(§ 1602 BGB) und </a:t>
            </a:r>
            <a:r>
              <a:rPr lang="en-US" sz="1800" b="1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Leistungsfähigkeit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(§ 1603 BGB)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erforderlich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; das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bloße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Verwandtschaftsverhältnis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reicht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=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Punkte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629400" y="1691640"/>
            <a:ext cx="4389120" cy="3017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991519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6B4E3D"/>
          </a:solidFill>
          <a:ln w="12700">
            <a:solidFill>
              <a:srgbClr val="6B4E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Station 2 – </a:t>
            </a:r>
            <a:r>
              <a:rPr lang="en-US" sz="2400" b="1" dirty="0" err="1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Lösung</a:t>
            </a: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					9 </a:t>
            </a:r>
            <a:r>
              <a:rPr lang="en-US" sz="2400" b="1" dirty="0" err="1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Punkte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941832"/>
            <a:ext cx="11201400" cy="0"/>
          </a:xfrm>
          <a:prstGeom prst="line">
            <a:avLst/>
          </a:prstGeom>
          <a:noFill/>
          <a:ln w="25400">
            <a:solidFill>
              <a:srgbClr val="E8D8C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4465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Familienrecht · interaktive Klausurvorbereitung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777239" y="1691639"/>
            <a:ext cx="10424161" cy="3474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§ 151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FamFG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Auskunft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über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persönliche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Verhältnisse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des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Kindes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Vormundschaft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Kindesherausgabe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und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freiheitsentziehende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Unterbringung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eines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Minderjährigen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sind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Kindschaftssachen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</a:t>
            </a:r>
            <a:r>
              <a:rPr lang="en-US" sz="1800" u="sng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Scheidung</a:t>
            </a:r>
            <a:r>
              <a:rPr lang="en-US" sz="1800" u="sng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u="sng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ist</a:t>
            </a:r>
            <a:r>
              <a:rPr lang="en-US" sz="1800" u="sng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u="sng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keine</a:t>
            </a:r>
            <a:r>
              <a:rPr lang="en-US" sz="1800" u="sng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u="sng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Kindschaftssache</a:t>
            </a:r>
            <a:r>
              <a:rPr lang="en-US" sz="1800" u="sng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</a:t>
            </a:r>
            <a:r>
              <a:rPr lang="en-US" sz="1800" u="sng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Kindesunterhalt</a:t>
            </a:r>
            <a:r>
              <a:rPr lang="en-US" sz="1800" u="sng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u="sng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ist</a:t>
            </a:r>
            <a:r>
              <a:rPr lang="en-US" sz="1800" u="sng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u="sng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als</a:t>
            </a:r>
            <a:r>
              <a:rPr lang="en-US" sz="1800" u="sng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u="sng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Unterhaltssache</a:t>
            </a:r>
            <a:r>
              <a:rPr lang="en-US" sz="1800" u="sng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u="sng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ein</a:t>
            </a:r>
            <a:r>
              <a:rPr lang="en-US" sz="1800" u="sng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u="sng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anderer</a:t>
            </a:r>
            <a:r>
              <a:rPr lang="en-US" sz="1800" u="sng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u="sng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Verfahrensgegenstand</a:t>
            </a:r>
            <a:r>
              <a:rPr lang="en-US" sz="1800" u="sng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Richtige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Zuordnung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= 1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(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insg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6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)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Sachlich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zuständig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Amtsgericht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als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Familiengericht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, §§ 23a Abs. 1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Satz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1 Nr. 1, 23b GVG.= 1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Für die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funktionelle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Zuständigkeit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ist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insbesondere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§ 14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RPflG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Richter und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Rpfl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</a:t>
            </a:r>
            <a:r>
              <a:rPr lang="en-US" dirty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= 1 </a:t>
            </a:r>
            <a:r>
              <a:rPr lang="en-US" dirty="0" err="1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Aus der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Einordnung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als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Kindschaftssache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folgt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automatisch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Anwaltszwang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; § 114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FamFG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ist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zu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prüfen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= 1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629400" y="1691640"/>
            <a:ext cx="4389120" cy="3017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260598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6B4E3D"/>
          </a:solidFill>
          <a:ln w="12700">
            <a:solidFill>
              <a:srgbClr val="6B4E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Station 3 – </a:t>
            </a:r>
            <a:r>
              <a:rPr lang="en-US" sz="2400" b="1" dirty="0" err="1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Lösung</a:t>
            </a: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					10 </a:t>
            </a:r>
            <a:r>
              <a:rPr lang="en-US" sz="2400" b="1" dirty="0" err="1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Punkte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941832"/>
            <a:ext cx="11201400" cy="0"/>
          </a:xfrm>
          <a:prstGeom prst="line">
            <a:avLst/>
          </a:prstGeom>
          <a:noFill/>
          <a:ln w="25400">
            <a:solidFill>
              <a:srgbClr val="E8D8C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4465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Familienrecht · interaktive Klausurvorbereitung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777239" y="1691639"/>
            <a:ext cx="10424161" cy="3474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Relevante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Tatsachen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unzureichende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Versorgung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wiederholte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Abwesenheit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der Mutter,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mögliche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mangelnde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Aufsicht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sowie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Bedrohungen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durch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einen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Erwachsenen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= 4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Punkte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§ 1666 Abs. 1 BGB: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Gefährdung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des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körperlichen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geistigen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oder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seelischen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Wohls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oder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des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Vermögens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und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Eltern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gewillt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oder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in der Lage, die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Gefahr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abzuwenden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.= 1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Mögliche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abgestufte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Maßnahmen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nach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§ 1666 Abs. 3 BGB: z. B.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Gebot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zur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Inanspruchnahme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öffentlicher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Hilfen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Kontakt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-/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Aufenthaltsverbot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gegenüber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dem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Bekannten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bei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Erforderlichkeit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auch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teilweiser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oder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vollständiger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Sorgeentzug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Verhältnismäßigkeit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nach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§ 1666a BGB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beachten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</a:t>
            </a:r>
          </a:p>
          <a:p>
            <a:pPr lvl="0">
              <a:lnSpc>
                <a:spcPct val="115000"/>
              </a:lnSpc>
              <a:tabLst>
                <a:tab pos="228600" algn="l"/>
              </a:tabLst>
            </a:pPr>
            <a:r>
              <a:rPr lang="en-US" dirty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		= 4 </a:t>
            </a:r>
            <a:r>
              <a:rPr lang="en-US" dirty="0" err="1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Punkte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Die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fehlende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Bereitschaft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oder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Fähigkeit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der Mutter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zur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Gefahrenabwehr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ist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Tatbestandsvoraussetzung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des § 1666 Abs. 1 BGB. .= 1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629400" y="1691640"/>
            <a:ext cx="4389120" cy="3017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513538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6B4E3D"/>
          </a:solidFill>
          <a:ln w="12700">
            <a:solidFill>
              <a:srgbClr val="6B4E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Station 4 – </a:t>
            </a:r>
            <a:r>
              <a:rPr lang="en-US" sz="2400" b="1" dirty="0" err="1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Lösung</a:t>
            </a: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					9 </a:t>
            </a:r>
            <a:r>
              <a:rPr lang="en-US" sz="2400" b="1" dirty="0" err="1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Punkte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941832"/>
            <a:ext cx="11201400" cy="0"/>
          </a:xfrm>
          <a:prstGeom prst="line">
            <a:avLst/>
          </a:prstGeom>
          <a:noFill/>
          <a:ln w="25400">
            <a:solidFill>
              <a:srgbClr val="E8D8C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4465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Familienrecht · interaktive Klausurvorbereitung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777239" y="1691639"/>
            <a:ext cx="10424161" cy="3474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Maßstab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§ 1687 Abs. 1 BGB: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häufig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vorkommende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Entscheidungen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ohne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schwer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abzuändernde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Auswirkungen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=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tägliches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Leben;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erhebliche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Bedeutung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=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Einvernehmen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= 1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Typische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Einordnung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Winterjacke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A;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planbare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kieferchirurgische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Operation B;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dauerhafter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Internatsbesuch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B;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Kinobesuch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A;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gewöhnliche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Erkältungsbehandlung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A.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Reisepass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längere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Auslandsreise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kann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je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nach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konkreten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Umständen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erhebliche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Bedeutung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haben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begründete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Lösungen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anerkennen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= 6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Punkte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Eigene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Beispiele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sind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nach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dem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gesetzlichen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Maßstab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zu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bewerten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.=2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Punkte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629400" y="1691640"/>
            <a:ext cx="4389120" cy="3017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276080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6B4E3D"/>
          </a:solidFill>
          <a:ln w="12700">
            <a:solidFill>
              <a:srgbClr val="6B4E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Station 5 – </a:t>
            </a:r>
            <a:r>
              <a:rPr lang="en-US" sz="2400" b="1" dirty="0" err="1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Lösung</a:t>
            </a: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					5 </a:t>
            </a:r>
            <a:r>
              <a:rPr lang="en-US" sz="2400" b="1" dirty="0" err="1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Punkte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941832"/>
            <a:ext cx="11201400" cy="0"/>
          </a:xfrm>
          <a:prstGeom prst="line">
            <a:avLst/>
          </a:prstGeom>
          <a:noFill/>
          <a:ln w="25400">
            <a:solidFill>
              <a:srgbClr val="E8D8C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4465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Familienrecht · interaktive Klausurvorbereitung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777239" y="1691639"/>
            <a:ext cx="10424161" cy="3474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Der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Vermerk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ist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unvollständig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Nach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vollständigem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Entzug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besteht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keine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elterliche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Sorge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mehr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Die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Unterbringung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in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einer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Pflegefamilie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ersetzt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die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gesetzliche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Vertretung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.= 2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Punkte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Das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Familiengericht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hat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Vormundschaft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anzuordnen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und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einen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Vormund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zu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bestellen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, § 1773 Abs. 1 BGB.= 1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Funktionelle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Zuständigkeit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/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Richtervorbehalte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: § 14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RPflG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prüfen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 Richter und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Rpfl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.= 2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Punkte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629400" y="1691640"/>
            <a:ext cx="4389120" cy="3017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051847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6B4E3D"/>
          </a:solidFill>
          <a:ln w="12700">
            <a:solidFill>
              <a:srgbClr val="6B4E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Station 6 – </a:t>
            </a:r>
            <a:r>
              <a:rPr lang="en-US" sz="2400" b="1" dirty="0" err="1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Lösung</a:t>
            </a: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					17 </a:t>
            </a:r>
            <a:r>
              <a:rPr lang="en-US" sz="2400" b="1" dirty="0" err="1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Punkte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941832"/>
            <a:ext cx="11201400" cy="0"/>
          </a:xfrm>
          <a:prstGeom prst="line">
            <a:avLst/>
          </a:prstGeom>
          <a:noFill/>
          <a:ln w="25400">
            <a:solidFill>
              <a:srgbClr val="E8D8C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02920" y="64465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Familienrecht · interaktive Klausurvorbereitung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883766" y="818931"/>
            <a:ext cx="10424161" cy="34747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u="sng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Definition: 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§ 1626 Abs. 1 BGB: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Pflicht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und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Recht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der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Eltern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, für das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minderjährige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Kind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zu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sorgen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Personensorge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und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Vermögenssorge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= 2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Punkte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u="sng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Beginn</a:t>
            </a:r>
            <a:r>
              <a:rPr lang="en-US" sz="1800" u="sng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und Ende der </a:t>
            </a:r>
            <a:r>
              <a:rPr lang="en-US" sz="1800" u="sng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eSo</a:t>
            </a:r>
            <a:r>
              <a:rPr lang="en-US" sz="1800" u="sng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: 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Bei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verheirateten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Eltern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: § 1626a BGB,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insbesondere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Sorgeerklärungen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spätere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Eheschließung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oder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gerichtliche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Übertragung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= 3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Punkte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de-DE" u="sng" dirty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Zuordnung je Aussage – Begriff – Norm  = </a:t>
            </a:r>
            <a:r>
              <a:rPr lang="en-US" sz="1800" u="sng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3 </a:t>
            </a:r>
            <a:r>
              <a:rPr lang="en-US" sz="1800" u="sng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Punkte</a:t>
            </a:r>
            <a:r>
              <a:rPr lang="en-US" sz="1800" u="sng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 (</a:t>
            </a:r>
            <a:r>
              <a:rPr lang="en-US" sz="1800" u="sng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insg</a:t>
            </a:r>
            <a:r>
              <a:rPr lang="en-US" u="sng" dirty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12 </a:t>
            </a:r>
            <a:r>
              <a:rPr lang="en-US" u="sng" dirty="0" err="1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Punkte</a:t>
            </a:r>
            <a:r>
              <a:rPr lang="en-US" u="sng" dirty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)</a:t>
            </a:r>
          </a:p>
          <a:p>
            <a:pPr marL="34290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629400" y="1691640"/>
            <a:ext cx="4389120" cy="3017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endParaRPr lang="en-US" sz="1600" dirty="0"/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17288592-6597-871F-5FBD-A35D21334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8723236"/>
              </p:ext>
            </p:extLst>
          </p:nvPr>
        </p:nvGraphicFramePr>
        <p:xfrm>
          <a:off x="735346" y="3094702"/>
          <a:ext cx="10148080" cy="293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8526">
                  <a:extLst>
                    <a:ext uri="{9D8B030D-6E8A-4147-A177-3AD203B41FA5}">
                      <a16:colId xmlns:a16="http://schemas.microsoft.com/office/drawing/2014/main" val="3840303316"/>
                    </a:ext>
                  </a:extLst>
                </a:gridCol>
                <a:gridCol w="3399777">
                  <a:extLst>
                    <a:ext uri="{9D8B030D-6E8A-4147-A177-3AD203B41FA5}">
                      <a16:colId xmlns:a16="http://schemas.microsoft.com/office/drawing/2014/main" val="2258417545"/>
                    </a:ext>
                  </a:extLst>
                </a:gridCol>
                <a:gridCol w="3399777">
                  <a:extLst>
                    <a:ext uri="{9D8B030D-6E8A-4147-A177-3AD203B41FA5}">
                      <a16:colId xmlns:a16="http://schemas.microsoft.com/office/drawing/2014/main" val="357623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+mn-lt"/>
                        </a:rPr>
                        <a:t>Aussage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>
                          <a:latin typeface="+mn-lt"/>
                        </a:rPr>
                        <a:t>Begriff</a:t>
                      </a:r>
                    </a:p>
                    <a:p>
                      <a:endParaRPr lang="de-DE" dirty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+mn-lt"/>
                        </a:rPr>
                        <a:t>Norm</a:t>
                      </a:r>
                    </a:p>
                  </a:txBody>
                  <a:tcPr>
                    <a:solidFill>
                      <a:schemeClr val="accent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183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+mn-lt"/>
                        </a:rPr>
                        <a:t>Zwei Hauptbereiche  der </a:t>
                      </a:r>
                      <a:r>
                        <a:rPr lang="de-DE" dirty="0" err="1">
                          <a:latin typeface="+mn-lt"/>
                        </a:rPr>
                        <a:t>eSo</a:t>
                      </a:r>
                      <a:endParaRPr lang="de-DE" dirty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+mn-lt"/>
                        </a:rPr>
                        <a:t>Personensorge + Vermögenssorge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§ 1626 Abs. 1 BGB </a:t>
                      </a:r>
                      <a:endParaRPr lang="de-DE" dirty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1691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+mn-lt"/>
                        </a:rPr>
                        <a:t>Gemeinsame </a:t>
                      </a:r>
                      <a:r>
                        <a:rPr lang="de-DE" dirty="0" err="1">
                          <a:latin typeface="+mn-lt"/>
                        </a:rPr>
                        <a:t>eSo</a:t>
                      </a:r>
                      <a:r>
                        <a:rPr lang="de-DE" dirty="0">
                          <a:latin typeface="+mn-lt"/>
                        </a:rPr>
                        <a:t> durch Sorgeerklärung, Heirat oder </a:t>
                      </a:r>
                      <a:r>
                        <a:rPr lang="de-DE" dirty="0" err="1">
                          <a:latin typeface="+mn-lt"/>
                        </a:rPr>
                        <a:t>gerichtl</a:t>
                      </a:r>
                      <a:r>
                        <a:rPr lang="de-DE" dirty="0">
                          <a:latin typeface="+mn-lt"/>
                        </a:rPr>
                        <a:t>. Übertragung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+mn-lt"/>
                        </a:rPr>
                        <a:t>Nicht verheiratete Eltern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§ 1626a BGB </a:t>
                      </a:r>
                      <a:endParaRPr lang="de-DE" dirty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512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latin typeface="+mn-lt"/>
                        </a:rPr>
                        <a:t>Spätestes Ende der </a:t>
                      </a:r>
                      <a:r>
                        <a:rPr lang="de-DE" dirty="0" err="1">
                          <a:latin typeface="+mn-lt"/>
                        </a:rPr>
                        <a:t>eSo</a:t>
                      </a:r>
                      <a:endParaRPr lang="de-DE" dirty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+mn-lt"/>
                        </a:rPr>
                        <a:t>Volljährigkeit</a:t>
                      </a: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§ 2 BGB </a:t>
                      </a:r>
                      <a:endParaRPr lang="de-DE" dirty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7699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err="1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Pflicht</a:t>
                      </a:r>
                      <a:r>
                        <a:rPr lang="en-US" sz="1800" dirty="0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 und </a:t>
                      </a:r>
                      <a:r>
                        <a:rPr lang="en-US" sz="1800" dirty="0" err="1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Recht</a:t>
                      </a:r>
                      <a:r>
                        <a:rPr lang="en-US" sz="1800" dirty="0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 der </a:t>
                      </a:r>
                      <a:r>
                        <a:rPr lang="en-US" sz="1800" dirty="0" err="1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Eltern</a:t>
                      </a:r>
                      <a:r>
                        <a:rPr lang="en-US" sz="1800" dirty="0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, für das </a:t>
                      </a:r>
                      <a:r>
                        <a:rPr lang="en-US" sz="1800" dirty="0" err="1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minderjährige</a:t>
                      </a:r>
                      <a:r>
                        <a:rPr lang="en-US" sz="1800" dirty="0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 Kind </a:t>
                      </a:r>
                      <a:r>
                        <a:rPr lang="en-US" sz="1800" dirty="0" err="1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zu</a:t>
                      </a:r>
                      <a:r>
                        <a:rPr lang="en-US" sz="1800" dirty="0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800" dirty="0" err="1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sorgen</a:t>
                      </a:r>
                      <a:endParaRPr lang="de-DE" dirty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dirty="0">
                          <a:latin typeface="+mn-lt"/>
                        </a:rPr>
                        <a:t>Elterliche Sorge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>
                          <a:effectLst/>
                          <a:latin typeface="+mn-lt"/>
                          <a:ea typeface="MS Mincho"/>
                          <a:cs typeface="Times New Roman" panose="02020603050405020304" pitchFamily="18" charset="0"/>
                        </a:rPr>
                        <a:t>§ 1626 Abs. 1 BGB </a:t>
                      </a:r>
                      <a:endParaRPr lang="de-DE" dirty="0">
                        <a:latin typeface="+mn-lt"/>
                      </a:endParaRPr>
                    </a:p>
                    <a:p>
                      <a:endParaRPr lang="de-DE" dirty="0">
                        <a:latin typeface="+mn-lt"/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52705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17691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82880"/>
          </a:xfrm>
          <a:prstGeom prst="rect">
            <a:avLst/>
          </a:prstGeom>
          <a:solidFill>
            <a:srgbClr val="6B4E3D"/>
          </a:solidFill>
          <a:ln w="12700">
            <a:solidFill>
              <a:srgbClr val="6B4E3D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02920" y="411480"/>
            <a:ext cx="95097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Station 7 – </a:t>
            </a:r>
            <a:r>
              <a:rPr lang="en-US" sz="2400" b="1" dirty="0" err="1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Lösung</a:t>
            </a:r>
            <a:r>
              <a:rPr lang="en-US" sz="2400" b="1" dirty="0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					10 </a:t>
            </a:r>
            <a:r>
              <a:rPr lang="en-US" sz="2400" b="1" dirty="0" err="1">
                <a:solidFill>
                  <a:srgbClr val="6B4E3D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Punkte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02920" y="941832"/>
            <a:ext cx="11201400" cy="0"/>
          </a:xfrm>
          <a:prstGeom prst="line">
            <a:avLst/>
          </a:prstGeom>
          <a:noFill/>
          <a:ln w="25400">
            <a:solidFill>
              <a:srgbClr val="E8D8C3"/>
            </a:solidFill>
            <a:prstDash val="solid"/>
          </a:ln>
        </p:spPr>
        <p:txBody>
          <a:bodyPr/>
          <a:lstStyle/>
          <a:p>
            <a:endParaRPr lang="de-DE" sz="2400" b="1" dirty="0"/>
          </a:p>
        </p:txBody>
      </p:sp>
      <p:sp>
        <p:nvSpPr>
          <p:cNvPr id="5" name="Text 3"/>
          <p:cNvSpPr/>
          <p:nvPr/>
        </p:nvSpPr>
        <p:spPr>
          <a:xfrm>
            <a:off x="502920" y="6446520"/>
            <a:ext cx="6400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777777"/>
                </a:solidFill>
              </a:rPr>
              <a:t>Familienrecht · interaktive Klausurvorbereitung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777239" y="1581912"/>
            <a:ext cx="10424161" cy="433424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Fehler 1: Ein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unverheiratetes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Paar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kann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ein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Kind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gemeinschaftlich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als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Paar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annehmen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§ 1741 Abs. 2 BGB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bestimmt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grundsätzlich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: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Nichtverheiratete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können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nur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allein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annehmen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Ehepaare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grundsätzlich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nur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gemeinschaftlich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Fehler 2: Ein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allgemeines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Mindestalter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von 30 Jahren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besteht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Die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Altersvoraussetzungen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ergeben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sich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aus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§ 1743 BGB.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Fehler 3: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jeder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Adoptionsbeschluss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ist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anfechtbar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Zwar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gilt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grundsätzlich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die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Beschwerde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nach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§ 58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FamFG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; der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Beschluss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durch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den die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Annahme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ausgesprochen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wird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ist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nach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§ 197 Abs. 3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FamFG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unanfechtbar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15000"/>
              </a:lnSpc>
              <a:tabLst>
                <a:tab pos="228600" algn="l"/>
              </a:tabLst>
            </a:pPr>
            <a:endParaRPr lang="en-US" dirty="0"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lvl="0">
              <a:lnSpc>
                <a:spcPct val="115000"/>
              </a:lnSpc>
              <a:tabLst>
                <a:tab pos="228600" algn="l"/>
              </a:tabLst>
            </a:pP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Symbol" panose="05050102010706020507" pitchFamily="18" charset="2"/>
              <a:buChar char=""/>
              <a:tabLst>
                <a:tab pos="228600" algn="l"/>
              </a:tabLst>
            </a:pP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Adoption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ist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eine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Adoptionssache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(§ 111 Nr. 4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FamFG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);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Verfahrensvorschriften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§§ 186 ff.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FamFG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,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örtliche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Zuständigkeit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insbesondere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§ 187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FamFG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;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sachlich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Amtsgericht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 –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Familiengericht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15000"/>
              </a:lnSpc>
              <a:spcAft>
                <a:spcPts val="1000"/>
              </a:spcAft>
              <a:tabLst>
                <a:tab pos="228600" algn="l"/>
              </a:tabLst>
            </a:pPr>
            <a:r>
              <a:rPr lang="en-US" dirty="0"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		</a:t>
            </a:r>
            <a:r>
              <a:rPr lang="en-US" sz="1800" dirty="0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= 4 </a:t>
            </a:r>
            <a:r>
              <a:rPr lang="en-US" sz="1800" dirty="0" err="1">
                <a:effectLst/>
                <a:latin typeface="Arial" panose="020B0604020202020204" pitchFamily="34" charset="0"/>
                <a:ea typeface="MS Mincho"/>
                <a:cs typeface="Times New Roman" panose="02020603050405020304" pitchFamily="18" charset="0"/>
              </a:rPr>
              <a:t>Punkte</a:t>
            </a:r>
            <a:endParaRPr lang="de-DE" sz="1800" dirty="0">
              <a:effectLst/>
              <a:latin typeface="Arial" panose="020B0604020202020204" pitchFamily="34" charset="0"/>
              <a:ea typeface="MS Mincho"/>
              <a:cs typeface="Times New Roman" panose="02020603050405020304" pitchFamily="18" charset="0"/>
            </a:endParaRPr>
          </a:p>
        </p:txBody>
      </p:sp>
      <p:sp>
        <p:nvSpPr>
          <p:cNvPr id="6" name="Text 5">
            <a:extLst>
              <a:ext uri="{FF2B5EF4-FFF2-40B4-BE49-F238E27FC236}">
                <a16:creationId xmlns:a16="http://schemas.microsoft.com/office/drawing/2014/main" id="{D89A02F5-24C5-3261-12F7-A63E7A6BB19A}"/>
              </a:ext>
            </a:extLst>
          </p:cNvPr>
          <p:cNvSpPr/>
          <p:nvPr/>
        </p:nvSpPr>
        <p:spPr>
          <a:xfrm>
            <a:off x="309966" y="1051550"/>
            <a:ext cx="10891434" cy="74979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de-DE" sz="2000" b="1" dirty="0">
                <a:solidFill>
                  <a:schemeClr val="accent4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Je Erkennen eines Fehlers = 1 Punkt und 1 Punkt für die Richtigstellung (insg. 6 Punkte)</a:t>
            </a:r>
          </a:p>
        </p:txBody>
      </p:sp>
    </p:spTree>
    <p:extLst>
      <p:ext uri="{BB962C8B-B14F-4D97-AF65-F5344CB8AC3E}">
        <p14:creationId xmlns:p14="http://schemas.microsoft.com/office/powerpoint/2010/main" val="776467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1417</Words>
  <Application>Microsoft Office PowerPoint</Application>
  <PresentationFormat>Breitbild</PresentationFormat>
  <Paragraphs>215</Paragraphs>
  <Slides>17</Slides>
  <Notes>17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17</vt:i4>
      </vt:variant>
    </vt:vector>
  </HeadingPairs>
  <TitlesOfParts>
    <vt:vector size="21" baseType="lpstr">
      <vt:lpstr>Aptos Display</vt:lpstr>
      <vt:lpstr>Arial</vt:lpstr>
      <vt:lpstr>Symbol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Familienrechts-Parcours</dc:title>
  <dc:subject>Familienrechts-Parcours</dc:subject>
  <dc:creator>OpenAI</dc:creator>
  <cp:lastModifiedBy>Carus, Natascha</cp:lastModifiedBy>
  <cp:revision>2</cp:revision>
  <dcterms:created xsi:type="dcterms:W3CDTF">2026-08-19T12:50:02Z</dcterms:created>
  <dcterms:modified xsi:type="dcterms:W3CDTF">2026-08-26T17:49:19Z</dcterms:modified>
</cp:coreProperties>
</file>