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0" r:id="rId3"/>
    <p:sldId id="257" r:id="rId4"/>
    <p:sldId id="259" r:id="rId5"/>
    <p:sldId id="260" r:id="rId6"/>
    <p:sldId id="261" r:id="rId7"/>
    <p:sldId id="262" r:id="rId8"/>
    <p:sldId id="263" r:id="rId9"/>
    <p:sldId id="264" r:id="rId10"/>
    <p:sldId id="265" r:id="rId11"/>
    <p:sldId id="266" r:id="rId12"/>
    <p:sldId id="272" r:id="rId13"/>
    <p:sldId id="267" r:id="rId14"/>
    <p:sldId id="268"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6E7B"/>
    <a:srgbClr val="C8B8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showGuides="1">
      <p:cViewPr varScale="1">
        <p:scale>
          <a:sx n="123" d="100"/>
          <a:sy n="123" d="100"/>
        </p:scale>
        <p:origin x="114" y="54"/>
      </p:cViewPr>
      <p:guideLst>
        <p:guide orient="horz" pos="2183"/>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7B620593-A3D7-4ACC-838F-7C446F5BC3F4}" type="datetimeFigureOut">
              <a:rPr lang="de-DE" smtClean="0"/>
              <a:t>18.09.2026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3571879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B620593-A3D7-4ACC-838F-7C446F5BC3F4}" type="datetimeFigureOut">
              <a:rPr lang="de-DE" smtClean="0"/>
              <a:t>18.09.2026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3423140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7B620593-A3D7-4ACC-838F-7C446F5BC3F4}" type="datetimeFigureOut">
              <a:rPr lang="de-DE" smtClean="0"/>
              <a:t>18.09.2026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96383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7B620593-A3D7-4ACC-838F-7C446F5BC3F4}" type="datetimeFigureOut">
              <a:rPr lang="de-DE" smtClean="0"/>
              <a:t>18.09.2026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2991077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7B620593-A3D7-4ACC-838F-7C446F5BC3F4}" type="datetimeFigureOut">
              <a:rPr lang="de-DE" smtClean="0"/>
              <a:t>18.09.2026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954470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7B620593-A3D7-4ACC-838F-7C446F5BC3F4}" type="datetimeFigureOut">
              <a:rPr lang="de-DE" smtClean="0"/>
              <a:t>18.09.2026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2372921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B620593-A3D7-4ACC-838F-7C446F5BC3F4}" type="datetimeFigureOut">
              <a:rPr lang="de-DE" smtClean="0"/>
              <a:t>18.09.2026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3283289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7B620593-A3D7-4ACC-838F-7C446F5BC3F4}" type="datetimeFigureOut">
              <a:rPr lang="de-DE" smtClean="0"/>
              <a:t>18.09.2026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478356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7B620593-A3D7-4ACC-838F-7C446F5BC3F4}" type="datetimeFigureOut">
              <a:rPr lang="de-DE" smtClean="0"/>
              <a:t>18.09.2026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418937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B620593-A3D7-4ACC-838F-7C446F5BC3F4}" type="datetimeFigureOut">
              <a:rPr lang="de-DE" smtClean="0"/>
              <a:t>18.09.2026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147292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B620593-A3D7-4ACC-838F-7C446F5BC3F4}" type="datetimeFigureOut">
              <a:rPr lang="de-DE" smtClean="0"/>
              <a:t>18.09.2026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025B12B-3EFB-473C-894C-86C52C0390DC}" type="slidenum">
              <a:rPr lang="de-DE" smtClean="0"/>
              <a:t>‹Nr.›</a:t>
            </a:fld>
            <a:endParaRPr lang="de-DE"/>
          </a:p>
        </p:txBody>
      </p:sp>
    </p:spTree>
    <p:extLst>
      <p:ext uri="{BB962C8B-B14F-4D97-AF65-F5344CB8AC3E}">
        <p14:creationId xmlns:p14="http://schemas.microsoft.com/office/powerpoint/2010/main" val="1972695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620593-A3D7-4ACC-838F-7C446F5BC3F4}" type="datetimeFigureOut">
              <a:rPr lang="de-DE" smtClean="0"/>
              <a:t>18.09.2026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25B12B-3EFB-473C-894C-86C52C0390DC}" type="slidenum">
              <a:rPr lang="de-DE" smtClean="0"/>
              <a:t>‹Nr.›</a:t>
            </a:fld>
            <a:endParaRPr lang="de-DE"/>
          </a:p>
        </p:txBody>
      </p:sp>
    </p:spTree>
    <p:extLst>
      <p:ext uri="{BB962C8B-B14F-4D97-AF65-F5344CB8AC3E}">
        <p14:creationId xmlns:p14="http://schemas.microsoft.com/office/powerpoint/2010/main" val="920937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s Rechteck 4"/>
          <p:cNvSpPr/>
          <p:nvPr/>
        </p:nvSpPr>
        <p:spPr>
          <a:xfrm>
            <a:off x="417095" y="2701284"/>
            <a:ext cx="3633538" cy="914400"/>
          </a:xfrm>
          <a:prstGeom prst="roundRect">
            <a:avLst/>
          </a:prstGeom>
          <a:solidFill>
            <a:schemeClr val="accent6">
              <a:lumMod val="60000"/>
              <a:lumOff val="40000"/>
            </a:schemeClr>
          </a:solidFill>
          <a:ln>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Landgericht</a:t>
            </a:r>
          </a:p>
          <a:p>
            <a:pPr algn="ctr"/>
            <a:r>
              <a:rPr lang="de-DE" dirty="0"/>
              <a:t>Kammer mit 1/3 Richtern</a:t>
            </a:r>
          </a:p>
        </p:txBody>
      </p:sp>
      <p:sp>
        <p:nvSpPr>
          <p:cNvPr id="7" name="Abgerundetes Rechteck 6"/>
          <p:cNvSpPr/>
          <p:nvPr/>
        </p:nvSpPr>
        <p:spPr>
          <a:xfrm>
            <a:off x="417095" y="5756499"/>
            <a:ext cx="3882189" cy="914400"/>
          </a:xfrm>
          <a:prstGeom prst="roundRect">
            <a:avLst/>
          </a:prstGeom>
          <a:solidFill>
            <a:schemeClr val="accent6">
              <a:lumMod val="75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Bundesgerichtshof </a:t>
            </a:r>
          </a:p>
          <a:p>
            <a:pPr algn="ctr"/>
            <a:r>
              <a:rPr lang="de-DE" dirty="0"/>
              <a:t>Senat mit 5 Richtern</a:t>
            </a:r>
          </a:p>
        </p:txBody>
      </p:sp>
      <p:sp>
        <p:nvSpPr>
          <p:cNvPr id="2" name="Abgerundetes Rechteck 1"/>
          <p:cNvSpPr/>
          <p:nvPr/>
        </p:nvSpPr>
        <p:spPr>
          <a:xfrm>
            <a:off x="417095" y="1168465"/>
            <a:ext cx="5165558" cy="914400"/>
          </a:xfrm>
          <a:prstGeom prst="roundRect">
            <a:avLst/>
          </a:prstGeom>
          <a:solidFill>
            <a:schemeClr val="accent6">
              <a:lumMod val="40000"/>
              <a:lumOff val="60000"/>
            </a:schemeClr>
          </a:solidFill>
          <a:ln>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Amtsgericht</a:t>
            </a:r>
          </a:p>
          <a:p>
            <a:pPr algn="ctr"/>
            <a:r>
              <a:rPr lang="de-DE" dirty="0"/>
              <a:t>Abteilung mit 1 Richter</a:t>
            </a:r>
          </a:p>
        </p:txBody>
      </p:sp>
      <p:sp>
        <p:nvSpPr>
          <p:cNvPr id="3" name="Abgerundetes Rechteck 2"/>
          <p:cNvSpPr/>
          <p:nvPr/>
        </p:nvSpPr>
        <p:spPr>
          <a:xfrm>
            <a:off x="1386514" y="635381"/>
            <a:ext cx="9418972" cy="529388"/>
          </a:xfrm>
          <a:prstGeom prst="round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e-DE" sz="3200" b="1" dirty="0"/>
              <a:t>Die Instanzenzüge der Ordentlichen Gerichtsbarkeit </a:t>
            </a:r>
            <a:endParaRPr lang="de-DE" sz="3200" dirty="0"/>
          </a:p>
        </p:txBody>
      </p:sp>
      <p:sp>
        <p:nvSpPr>
          <p:cNvPr id="8" name="Rechteck 7"/>
          <p:cNvSpPr/>
          <p:nvPr/>
        </p:nvSpPr>
        <p:spPr>
          <a:xfrm>
            <a:off x="6721641" y="1168465"/>
            <a:ext cx="4283242" cy="914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de-DE" b="1" dirty="0"/>
              <a:t>I. Instanz </a:t>
            </a:r>
            <a:r>
              <a:rPr lang="de-DE" dirty="0"/>
              <a:t>bis 10.000,-- € Streitwert oder bei Sonderregelung (bspw. Mieter für Wohnraum)</a:t>
            </a:r>
          </a:p>
        </p:txBody>
      </p:sp>
      <p:sp>
        <p:nvSpPr>
          <p:cNvPr id="9" name="Rechteck 8"/>
          <p:cNvSpPr/>
          <p:nvPr/>
        </p:nvSpPr>
        <p:spPr>
          <a:xfrm>
            <a:off x="6721641" y="2693775"/>
            <a:ext cx="4283242" cy="914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de-DE" b="1" dirty="0"/>
              <a:t>I. Instanz </a:t>
            </a:r>
            <a:r>
              <a:rPr lang="de-DE" dirty="0"/>
              <a:t>über 10.000,-- € Streitwert oder bei Sonderregelung </a:t>
            </a:r>
          </a:p>
          <a:p>
            <a:r>
              <a:rPr lang="de-DE" b="1" dirty="0"/>
              <a:t>II. Instanz </a:t>
            </a:r>
            <a:r>
              <a:rPr lang="de-DE" dirty="0"/>
              <a:t>bei Berufung</a:t>
            </a:r>
          </a:p>
        </p:txBody>
      </p:sp>
      <p:grpSp>
        <p:nvGrpSpPr>
          <p:cNvPr id="27" name="Gruppieren 26"/>
          <p:cNvGrpSpPr/>
          <p:nvPr/>
        </p:nvGrpSpPr>
        <p:grpSpPr>
          <a:xfrm>
            <a:off x="1516918" y="4999174"/>
            <a:ext cx="6217607" cy="748746"/>
            <a:chOff x="1691231" y="4972710"/>
            <a:chExt cx="6217607" cy="748746"/>
          </a:xfrm>
        </p:grpSpPr>
        <p:sp>
          <p:nvSpPr>
            <p:cNvPr id="12" name="Abgerundetes Rechteck 11"/>
            <p:cNvSpPr/>
            <p:nvPr/>
          </p:nvSpPr>
          <p:spPr>
            <a:xfrm>
              <a:off x="2350251" y="5079315"/>
              <a:ext cx="5558587" cy="609600"/>
            </a:xfrm>
            <a:prstGeom prst="roundRect">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b="1" dirty="0"/>
                <a:t>Revision</a:t>
              </a:r>
            </a:p>
            <a:p>
              <a:pPr algn="ctr"/>
              <a:r>
                <a:rPr lang="de-DE" dirty="0"/>
                <a:t>(wenn zugelassen, sonst Nichtzulassungsbeschwerde)</a:t>
              </a:r>
            </a:p>
          </p:txBody>
        </p:sp>
        <p:sp>
          <p:nvSpPr>
            <p:cNvPr id="14" name="Pfeil nach unten 13"/>
            <p:cNvSpPr/>
            <p:nvPr/>
          </p:nvSpPr>
          <p:spPr>
            <a:xfrm>
              <a:off x="1691231" y="4972710"/>
              <a:ext cx="484632" cy="748746"/>
            </a:xfrm>
            <a:prstGeom prst="downArrow">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grpSp>
      <p:sp>
        <p:nvSpPr>
          <p:cNvPr id="18" name="Rechteck 17"/>
          <p:cNvSpPr/>
          <p:nvPr/>
        </p:nvSpPr>
        <p:spPr>
          <a:xfrm>
            <a:off x="8655982" y="6064638"/>
            <a:ext cx="3352800" cy="64970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b="1" u="sng" dirty="0"/>
              <a:t>Vorschriften</a:t>
            </a:r>
          </a:p>
          <a:p>
            <a:pPr algn="ctr"/>
            <a:r>
              <a:rPr lang="de-DE" dirty="0"/>
              <a:t>GVG, ZPO + Sonderregelungen</a:t>
            </a:r>
          </a:p>
        </p:txBody>
      </p:sp>
      <p:sp>
        <p:nvSpPr>
          <p:cNvPr id="6" name="Abgerundetes Rechteck 5"/>
          <p:cNvSpPr/>
          <p:nvPr/>
        </p:nvSpPr>
        <p:spPr>
          <a:xfrm>
            <a:off x="1295649" y="4199587"/>
            <a:ext cx="4784561" cy="914400"/>
          </a:xfrm>
          <a:prstGeom prst="roundRect">
            <a:avLst/>
          </a:prstGeom>
          <a:solidFill>
            <a:schemeClr val="accent6"/>
          </a:solidFill>
          <a:ln>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Oberlandesgericht</a:t>
            </a:r>
          </a:p>
          <a:p>
            <a:pPr algn="ctr"/>
            <a:r>
              <a:rPr lang="de-DE" dirty="0"/>
              <a:t>(Kammergericht)</a:t>
            </a:r>
          </a:p>
          <a:p>
            <a:pPr algn="ctr"/>
            <a:r>
              <a:rPr lang="de-DE" dirty="0"/>
              <a:t>Senat mit 3 Richtern</a:t>
            </a:r>
          </a:p>
        </p:txBody>
      </p:sp>
      <p:grpSp>
        <p:nvGrpSpPr>
          <p:cNvPr id="25" name="Gruppieren 24"/>
          <p:cNvGrpSpPr/>
          <p:nvPr/>
        </p:nvGrpSpPr>
        <p:grpSpPr>
          <a:xfrm>
            <a:off x="1551087" y="3608390"/>
            <a:ext cx="6267612" cy="719893"/>
            <a:chOff x="1466913" y="3554004"/>
            <a:chExt cx="6267612" cy="719893"/>
          </a:xfrm>
        </p:grpSpPr>
        <p:sp>
          <p:nvSpPr>
            <p:cNvPr id="11" name="Abgerundetes Rechteck 10"/>
            <p:cNvSpPr/>
            <p:nvPr/>
          </p:nvSpPr>
          <p:spPr>
            <a:xfrm>
              <a:off x="2119433" y="3598835"/>
              <a:ext cx="5615092" cy="543722"/>
            </a:xfrm>
            <a:prstGeom prst="roundRect">
              <a:avLst/>
            </a:prstGeom>
            <a:solidFill>
              <a:schemeClr val="accent6"/>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b="1" dirty="0"/>
                <a:t>Berufung</a:t>
              </a:r>
              <a:r>
                <a:rPr lang="de-DE" dirty="0"/>
                <a:t> </a:t>
              </a:r>
            </a:p>
            <a:p>
              <a:pPr algn="ctr"/>
              <a:r>
                <a:rPr lang="de-DE" dirty="0"/>
                <a:t>(wenn Landgericht I. Instanz ist)</a:t>
              </a:r>
            </a:p>
          </p:txBody>
        </p:sp>
        <p:sp>
          <p:nvSpPr>
            <p:cNvPr id="26" name="Pfeil nach unten 25"/>
            <p:cNvSpPr/>
            <p:nvPr/>
          </p:nvSpPr>
          <p:spPr>
            <a:xfrm>
              <a:off x="1466913" y="3554004"/>
              <a:ext cx="484632" cy="719893"/>
            </a:xfrm>
            <a:prstGeom prst="downArrow">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grpSp>
      <p:grpSp>
        <p:nvGrpSpPr>
          <p:cNvPr id="22" name="Gruppieren 21"/>
          <p:cNvGrpSpPr/>
          <p:nvPr/>
        </p:nvGrpSpPr>
        <p:grpSpPr>
          <a:xfrm>
            <a:off x="723532" y="2073433"/>
            <a:ext cx="6907275" cy="719893"/>
            <a:chOff x="723532" y="2073433"/>
            <a:chExt cx="6907275" cy="719893"/>
          </a:xfrm>
        </p:grpSpPr>
        <p:sp>
          <p:nvSpPr>
            <p:cNvPr id="10" name="Abgerundetes Rechteck 9"/>
            <p:cNvSpPr/>
            <p:nvPr/>
          </p:nvSpPr>
          <p:spPr>
            <a:xfrm>
              <a:off x="2072219" y="2136627"/>
              <a:ext cx="5558588" cy="553452"/>
            </a:xfrm>
            <a:prstGeom prst="roundRect">
              <a:avLst/>
            </a:prstGeom>
            <a:solidFill>
              <a:schemeClr val="accent6">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b="1" dirty="0"/>
                <a:t>Berufung</a:t>
              </a:r>
            </a:p>
            <a:p>
              <a:pPr algn="ctr"/>
              <a:r>
                <a:rPr lang="de-DE" dirty="0"/>
                <a:t>(wenn Beschwer über 1.000,-- € oder zugelassen)</a:t>
              </a:r>
            </a:p>
          </p:txBody>
        </p:sp>
        <p:sp>
          <p:nvSpPr>
            <p:cNvPr id="28" name="Pfeil nach unten 27"/>
            <p:cNvSpPr/>
            <p:nvPr/>
          </p:nvSpPr>
          <p:spPr>
            <a:xfrm>
              <a:off x="723532" y="2073433"/>
              <a:ext cx="484632" cy="719893"/>
            </a:xfrm>
            <a:prstGeom prst="downArrow">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grpSp>
      <p:grpSp>
        <p:nvGrpSpPr>
          <p:cNvPr id="23" name="Gruppieren 22"/>
          <p:cNvGrpSpPr/>
          <p:nvPr/>
        </p:nvGrpSpPr>
        <p:grpSpPr>
          <a:xfrm>
            <a:off x="502994" y="3610515"/>
            <a:ext cx="733714" cy="2156667"/>
            <a:chOff x="459743" y="3675644"/>
            <a:chExt cx="719358" cy="2156667"/>
          </a:xfrm>
        </p:grpSpPr>
        <p:sp>
          <p:nvSpPr>
            <p:cNvPr id="19" name="Abgerundetes Rechteck 18"/>
            <p:cNvSpPr/>
            <p:nvPr/>
          </p:nvSpPr>
          <p:spPr>
            <a:xfrm rot="16200000">
              <a:off x="-420736" y="4566405"/>
              <a:ext cx="2097842" cy="3368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t>Sprungrevision</a:t>
              </a:r>
            </a:p>
          </p:txBody>
        </p:sp>
        <p:sp>
          <p:nvSpPr>
            <p:cNvPr id="13" name="Pfeil nach unten 12"/>
            <p:cNvSpPr/>
            <p:nvPr/>
          </p:nvSpPr>
          <p:spPr>
            <a:xfrm>
              <a:off x="694469" y="3675644"/>
              <a:ext cx="484632" cy="2156667"/>
            </a:xfrm>
            <a:prstGeom prst="downArrow">
              <a:avLst/>
            </a:prstGeom>
            <a:solidFill>
              <a:schemeClr val="accent6">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grpSp>
      <p:sp>
        <p:nvSpPr>
          <p:cNvPr id="29" name="Abgerundetes Rechteck 28"/>
          <p:cNvSpPr/>
          <p:nvPr/>
        </p:nvSpPr>
        <p:spPr>
          <a:xfrm>
            <a:off x="2999874" y="2645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30" name="Gefaltete Ecke 29"/>
          <p:cNvSpPr/>
          <p:nvPr/>
        </p:nvSpPr>
        <p:spPr>
          <a:xfrm rot="230943">
            <a:off x="10289427" y="1478310"/>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23 GVG</a:t>
            </a:r>
          </a:p>
        </p:txBody>
      </p:sp>
      <p:sp>
        <p:nvSpPr>
          <p:cNvPr id="31" name="Gefaltete Ecke 30"/>
          <p:cNvSpPr/>
          <p:nvPr/>
        </p:nvSpPr>
        <p:spPr>
          <a:xfrm>
            <a:off x="5470360" y="2693354"/>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72 GVG</a:t>
            </a:r>
          </a:p>
        </p:txBody>
      </p:sp>
      <p:sp>
        <p:nvSpPr>
          <p:cNvPr id="32" name="Gefaltete Ecke 31"/>
          <p:cNvSpPr/>
          <p:nvPr/>
        </p:nvSpPr>
        <p:spPr>
          <a:xfrm rot="230943">
            <a:off x="10638805" y="3075563"/>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71 GVG</a:t>
            </a:r>
          </a:p>
        </p:txBody>
      </p:sp>
      <p:sp>
        <p:nvSpPr>
          <p:cNvPr id="33" name="Gefaltete Ecke 32"/>
          <p:cNvSpPr/>
          <p:nvPr/>
        </p:nvSpPr>
        <p:spPr>
          <a:xfrm>
            <a:off x="6651775" y="3786757"/>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119 GVG</a:t>
            </a:r>
          </a:p>
        </p:txBody>
      </p:sp>
      <p:sp>
        <p:nvSpPr>
          <p:cNvPr id="34" name="Gefaltete Ecke 33"/>
          <p:cNvSpPr/>
          <p:nvPr/>
        </p:nvSpPr>
        <p:spPr>
          <a:xfrm>
            <a:off x="7605862" y="4901352"/>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133</a:t>
            </a:r>
          </a:p>
          <a:p>
            <a:pPr algn="ctr"/>
            <a:r>
              <a:rPr lang="de-DE" sz="2000" b="1" dirty="0">
                <a:solidFill>
                  <a:schemeClr val="tx1"/>
                </a:solidFill>
                <a:latin typeface="MV Boli" panose="02000500030200090000" pitchFamily="2" charset="0"/>
                <a:cs typeface="MV Boli" panose="02000500030200090000" pitchFamily="2" charset="0"/>
              </a:rPr>
              <a:t>GVG</a:t>
            </a:r>
          </a:p>
        </p:txBody>
      </p:sp>
      <p:sp>
        <p:nvSpPr>
          <p:cNvPr id="35" name="Gefaltete Ecke 34"/>
          <p:cNvSpPr/>
          <p:nvPr/>
        </p:nvSpPr>
        <p:spPr>
          <a:xfrm rot="21392524">
            <a:off x="8665267" y="4931627"/>
            <a:ext cx="1032116" cy="9360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542</a:t>
            </a:r>
          </a:p>
          <a:p>
            <a:pPr algn="ctr"/>
            <a:r>
              <a:rPr lang="de-DE" sz="2000" b="1" dirty="0">
                <a:solidFill>
                  <a:schemeClr val="tx1"/>
                </a:solidFill>
                <a:latin typeface="MV Boli" panose="02000500030200090000" pitchFamily="2" charset="0"/>
                <a:cs typeface="MV Boli" panose="02000500030200090000" pitchFamily="2" charset="0"/>
              </a:rPr>
              <a:t>ZPO</a:t>
            </a:r>
          </a:p>
        </p:txBody>
      </p:sp>
    </p:spTree>
    <p:extLst>
      <p:ext uri="{BB962C8B-B14F-4D97-AF65-F5344CB8AC3E}">
        <p14:creationId xmlns:p14="http://schemas.microsoft.com/office/powerpoint/2010/main" val="17118548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ppt_x"/>
                                          </p:val>
                                        </p:tav>
                                        <p:tav tm="100000">
                                          <p:val>
                                            <p:strVal val="#ppt_x"/>
                                          </p:val>
                                        </p:tav>
                                      </p:tavLst>
                                    </p:anim>
                                    <p:anim calcmode="lin" valueType="num">
                                      <p:cBhvr additive="base">
                                        <p:cTn id="6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31" presetClass="entr" presetSubtype="0" fill="hold" grpId="0" nodeType="click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1000" fill="hold"/>
                                        <p:tgtEl>
                                          <p:spTgt spid="30"/>
                                        </p:tgtEl>
                                        <p:attrNameLst>
                                          <p:attrName>ppt_w</p:attrName>
                                        </p:attrNameLst>
                                      </p:cBhvr>
                                      <p:tavLst>
                                        <p:tav tm="0">
                                          <p:val>
                                            <p:fltVal val="0"/>
                                          </p:val>
                                        </p:tav>
                                        <p:tav tm="100000">
                                          <p:val>
                                            <p:strVal val="#ppt_w"/>
                                          </p:val>
                                        </p:tav>
                                      </p:tavLst>
                                    </p:anim>
                                    <p:anim calcmode="lin" valueType="num">
                                      <p:cBhvr>
                                        <p:cTn id="74" dur="1000" fill="hold"/>
                                        <p:tgtEl>
                                          <p:spTgt spid="30"/>
                                        </p:tgtEl>
                                        <p:attrNameLst>
                                          <p:attrName>ppt_h</p:attrName>
                                        </p:attrNameLst>
                                      </p:cBhvr>
                                      <p:tavLst>
                                        <p:tav tm="0">
                                          <p:val>
                                            <p:fltVal val="0"/>
                                          </p:val>
                                        </p:tav>
                                        <p:tav tm="100000">
                                          <p:val>
                                            <p:strVal val="#ppt_h"/>
                                          </p:val>
                                        </p:tav>
                                      </p:tavLst>
                                    </p:anim>
                                    <p:anim calcmode="lin" valueType="num">
                                      <p:cBhvr>
                                        <p:cTn id="75" dur="1000" fill="hold"/>
                                        <p:tgtEl>
                                          <p:spTgt spid="30"/>
                                        </p:tgtEl>
                                        <p:attrNameLst>
                                          <p:attrName>style.rotation</p:attrName>
                                        </p:attrNameLst>
                                      </p:cBhvr>
                                      <p:tavLst>
                                        <p:tav tm="0">
                                          <p:val>
                                            <p:fltVal val="90"/>
                                          </p:val>
                                        </p:tav>
                                        <p:tav tm="100000">
                                          <p:val>
                                            <p:fltVal val="0"/>
                                          </p:val>
                                        </p:tav>
                                      </p:tavLst>
                                    </p:anim>
                                    <p:animEffect transition="in" filter="fade">
                                      <p:cBhvr>
                                        <p:cTn id="76" dur="10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grpId="0" nodeType="click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p:cTn id="81" dur="1000" fill="hold"/>
                                        <p:tgtEl>
                                          <p:spTgt spid="31"/>
                                        </p:tgtEl>
                                        <p:attrNameLst>
                                          <p:attrName>ppt_w</p:attrName>
                                        </p:attrNameLst>
                                      </p:cBhvr>
                                      <p:tavLst>
                                        <p:tav tm="0">
                                          <p:val>
                                            <p:fltVal val="0"/>
                                          </p:val>
                                        </p:tav>
                                        <p:tav tm="100000">
                                          <p:val>
                                            <p:strVal val="#ppt_w"/>
                                          </p:val>
                                        </p:tav>
                                      </p:tavLst>
                                    </p:anim>
                                    <p:anim calcmode="lin" valueType="num">
                                      <p:cBhvr>
                                        <p:cTn id="82" dur="1000" fill="hold"/>
                                        <p:tgtEl>
                                          <p:spTgt spid="31"/>
                                        </p:tgtEl>
                                        <p:attrNameLst>
                                          <p:attrName>ppt_h</p:attrName>
                                        </p:attrNameLst>
                                      </p:cBhvr>
                                      <p:tavLst>
                                        <p:tav tm="0">
                                          <p:val>
                                            <p:fltVal val="0"/>
                                          </p:val>
                                        </p:tav>
                                        <p:tav tm="100000">
                                          <p:val>
                                            <p:strVal val="#ppt_h"/>
                                          </p:val>
                                        </p:tav>
                                      </p:tavLst>
                                    </p:anim>
                                    <p:anim calcmode="lin" valueType="num">
                                      <p:cBhvr>
                                        <p:cTn id="83" dur="1000" fill="hold"/>
                                        <p:tgtEl>
                                          <p:spTgt spid="31"/>
                                        </p:tgtEl>
                                        <p:attrNameLst>
                                          <p:attrName>style.rotation</p:attrName>
                                        </p:attrNameLst>
                                      </p:cBhvr>
                                      <p:tavLst>
                                        <p:tav tm="0">
                                          <p:val>
                                            <p:fltVal val="90"/>
                                          </p:val>
                                        </p:tav>
                                        <p:tav tm="100000">
                                          <p:val>
                                            <p:fltVal val="0"/>
                                          </p:val>
                                        </p:tav>
                                      </p:tavLst>
                                    </p:anim>
                                    <p:animEffect transition="in" filter="fade">
                                      <p:cBhvr>
                                        <p:cTn id="84" dur="1000"/>
                                        <p:tgtEl>
                                          <p:spTgt spid="31"/>
                                        </p:tgtEl>
                                      </p:cBhvr>
                                    </p:animEffect>
                                  </p:childTnLst>
                                </p:cTn>
                              </p:par>
                            </p:childTnLst>
                          </p:cTn>
                        </p:par>
                      </p:childTnLst>
                    </p:cTn>
                  </p:par>
                  <p:par>
                    <p:cTn id="85" fill="hold">
                      <p:stCondLst>
                        <p:cond delay="indefinite"/>
                      </p:stCondLst>
                      <p:childTnLst>
                        <p:par>
                          <p:cTn id="86" fill="hold">
                            <p:stCondLst>
                              <p:cond delay="0"/>
                            </p:stCondLst>
                            <p:childTnLst>
                              <p:par>
                                <p:cTn id="87" presetID="31" presetClass="entr" presetSubtype="0" fill="hold" grpId="0" nodeType="clickEffect">
                                  <p:stCondLst>
                                    <p:cond delay="0"/>
                                  </p:stCondLst>
                                  <p:childTnLst>
                                    <p:set>
                                      <p:cBhvr>
                                        <p:cTn id="88" dur="1" fill="hold">
                                          <p:stCondLst>
                                            <p:cond delay="0"/>
                                          </p:stCondLst>
                                        </p:cTn>
                                        <p:tgtEl>
                                          <p:spTgt spid="32"/>
                                        </p:tgtEl>
                                        <p:attrNameLst>
                                          <p:attrName>style.visibility</p:attrName>
                                        </p:attrNameLst>
                                      </p:cBhvr>
                                      <p:to>
                                        <p:strVal val="visible"/>
                                      </p:to>
                                    </p:set>
                                    <p:anim calcmode="lin" valueType="num">
                                      <p:cBhvr>
                                        <p:cTn id="89" dur="1000" fill="hold"/>
                                        <p:tgtEl>
                                          <p:spTgt spid="32"/>
                                        </p:tgtEl>
                                        <p:attrNameLst>
                                          <p:attrName>ppt_w</p:attrName>
                                        </p:attrNameLst>
                                      </p:cBhvr>
                                      <p:tavLst>
                                        <p:tav tm="0">
                                          <p:val>
                                            <p:fltVal val="0"/>
                                          </p:val>
                                        </p:tav>
                                        <p:tav tm="100000">
                                          <p:val>
                                            <p:strVal val="#ppt_w"/>
                                          </p:val>
                                        </p:tav>
                                      </p:tavLst>
                                    </p:anim>
                                    <p:anim calcmode="lin" valueType="num">
                                      <p:cBhvr>
                                        <p:cTn id="90" dur="1000" fill="hold"/>
                                        <p:tgtEl>
                                          <p:spTgt spid="32"/>
                                        </p:tgtEl>
                                        <p:attrNameLst>
                                          <p:attrName>ppt_h</p:attrName>
                                        </p:attrNameLst>
                                      </p:cBhvr>
                                      <p:tavLst>
                                        <p:tav tm="0">
                                          <p:val>
                                            <p:fltVal val="0"/>
                                          </p:val>
                                        </p:tav>
                                        <p:tav tm="100000">
                                          <p:val>
                                            <p:strVal val="#ppt_h"/>
                                          </p:val>
                                        </p:tav>
                                      </p:tavLst>
                                    </p:anim>
                                    <p:anim calcmode="lin" valueType="num">
                                      <p:cBhvr>
                                        <p:cTn id="91" dur="1000" fill="hold"/>
                                        <p:tgtEl>
                                          <p:spTgt spid="32"/>
                                        </p:tgtEl>
                                        <p:attrNameLst>
                                          <p:attrName>style.rotation</p:attrName>
                                        </p:attrNameLst>
                                      </p:cBhvr>
                                      <p:tavLst>
                                        <p:tav tm="0">
                                          <p:val>
                                            <p:fltVal val="90"/>
                                          </p:val>
                                        </p:tav>
                                        <p:tav tm="100000">
                                          <p:val>
                                            <p:fltVal val="0"/>
                                          </p:val>
                                        </p:tav>
                                      </p:tavLst>
                                    </p:anim>
                                    <p:animEffect transition="in" filter="fade">
                                      <p:cBhvr>
                                        <p:cTn id="92" dur="1000"/>
                                        <p:tgtEl>
                                          <p:spTgt spid="32"/>
                                        </p:tgtEl>
                                      </p:cBhvr>
                                    </p:animEffect>
                                  </p:childTnLst>
                                </p:cTn>
                              </p:par>
                            </p:childTnLst>
                          </p:cTn>
                        </p:par>
                      </p:childTnLst>
                    </p:cTn>
                  </p:par>
                  <p:par>
                    <p:cTn id="93" fill="hold">
                      <p:stCondLst>
                        <p:cond delay="indefinite"/>
                      </p:stCondLst>
                      <p:childTnLst>
                        <p:par>
                          <p:cTn id="94" fill="hold">
                            <p:stCondLst>
                              <p:cond delay="0"/>
                            </p:stCondLst>
                            <p:childTnLst>
                              <p:par>
                                <p:cTn id="95" presetID="31" presetClass="entr" presetSubtype="0" fill="hold" grpId="0" nodeType="click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1000" fill="hold"/>
                                        <p:tgtEl>
                                          <p:spTgt spid="33"/>
                                        </p:tgtEl>
                                        <p:attrNameLst>
                                          <p:attrName>ppt_w</p:attrName>
                                        </p:attrNameLst>
                                      </p:cBhvr>
                                      <p:tavLst>
                                        <p:tav tm="0">
                                          <p:val>
                                            <p:fltVal val="0"/>
                                          </p:val>
                                        </p:tav>
                                        <p:tav tm="100000">
                                          <p:val>
                                            <p:strVal val="#ppt_w"/>
                                          </p:val>
                                        </p:tav>
                                      </p:tavLst>
                                    </p:anim>
                                    <p:anim calcmode="lin" valueType="num">
                                      <p:cBhvr>
                                        <p:cTn id="98" dur="1000" fill="hold"/>
                                        <p:tgtEl>
                                          <p:spTgt spid="33"/>
                                        </p:tgtEl>
                                        <p:attrNameLst>
                                          <p:attrName>ppt_h</p:attrName>
                                        </p:attrNameLst>
                                      </p:cBhvr>
                                      <p:tavLst>
                                        <p:tav tm="0">
                                          <p:val>
                                            <p:fltVal val="0"/>
                                          </p:val>
                                        </p:tav>
                                        <p:tav tm="100000">
                                          <p:val>
                                            <p:strVal val="#ppt_h"/>
                                          </p:val>
                                        </p:tav>
                                      </p:tavLst>
                                    </p:anim>
                                    <p:anim calcmode="lin" valueType="num">
                                      <p:cBhvr>
                                        <p:cTn id="99" dur="1000" fill="hold"/>
                                        <p:tgtEl>
                                          <p:spTgt spid="33"/>
                                        </p:tgtEl>
                                        <p:attrNameLst>
                                          <p:attrName>style.rotation</p:attrName>
                                        </p:attrNameLst>
                                      </p:cBhvr>
                                      <p:tavLst>
                                        <p:tav tm="0">
                                          <p:val>
                                            <p:fltVal val="90"/>
                                          </p:val>
                                        </p:tav>
                                        <p:tav tm="100000">
                                          <p:val>
                                            <p:fltVal val="0"/>
                                          </p:val>
                                        </p:tav>
                                      </p:tavLst>
                                    </p:anim>
                                    <p:animEffect transition="in" filter="fade">
                                      <p:cBhvr>
                                        <p:cTn id="100" dur="1000"/>
                                        <p:tgtEl>
                                          <p:spTgt spid="33"/>
                                        </p:tgtEl>
                                      </p:cBhvr>
                                    </p:animEffect>
                                  </p:childTnLst>
                                </p:cTn>
                              </p:par>
                            </p:childTnLst>
                          </p:cTn>
                        </p:par>
                      </p:childTnLst>
                    </p:cTn>
                  </p:par>
                  <p:par>
                    <p:cTn id="101" fill="hold">
                      <p:stCondLst>
                        <p:cond delay="indefinite"/>
                      </p:stCondLst>
                      <p:childTnLst>
                        <p:par>
                          <p:cTn id="102" fill="hold">
                            <p:stCondLst>
                              <p:cond delay="0"/>
                            </p:stCondLst>
                            <p:childTnLst>
                              <p:par>
                                <p:cTn id="103" presetID="31" presetClass="entr" presetSubtype="0" fill="hold" grpId="0" nodeType="click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p:cTn id="105" dur="1000" fill="hold"/>
                                        <p:tgtEl>
                                          <p:spTgt spid="34"/>
                                        </p:tgtEl>
                                        <p:attrNameLst>
                                          <p:attrName>ppt_w</p:attrName>
                                        </p:attrNameLst>
                                      </p:cBhvr>
                                      <p:tavLst>
                                        <p:tav tm="0">
                                          <p:val>
                                            <p:fltVal val="0"/>
                                          </p:val>
                                        </p:tav>
                                        <p:tav tm="100000">
                                          <p:val>
                                            <p:strVal val="#ppt_w"/>
                                          </p:val>
                                        </p:tav>
                                      </p:tavLst>
                                    </p:anim>
                                    <p:anim calcmode="lin" valueType="num">
                                      <p:cBhvr>
                                        <p:cTn id="106" dur="1000" fill="hold"/>
                                        <p:tgtEl>
                                          <p:spTgt spid="34"/>
                                        </p:tgtEl>
                                        <p:attrNameLst>
                                          <p:attrName>ppt_h</p:attrName>
                                        </p:attrNameLst>
                                      </p:cBhvr>
                                      <p:tavLst>
                                        <p:tav tm="0">
                                          <p:val>
                                            <p:fltVal val="0"/>
                                          </p:val>
                                        </p:tav>
                                        <p:tav tm="100000">
                                          <p:val>
                                            <p:strVal val="#ppt_h"/>
                                          </p:val>
                                        </p:tav>
                                      </p:tavLst>
                                    </p:anim>
                                    <p:anim calcmode="lin" valueType="num">
                                      <p:cBhvr>
                                        <p:cTn id="107" dur="1000" fill="hold"/>
                                        <p:tgtEl>
                                          <p:spTgt spid="34"/>
                                        </p:tgtEl>
                                        <p:attrNameLst>
                                          <p:attrName>style.rotation</p:attrName>
                                        </p:attrNameLst>
                                      </p:cBhvr>
                                      <p:tavLst>
                                        <p:tav tm="0">
                                          <p:val>
                                            <p:fltVal val="90"/>
                                          </p:val>
                                        </p:tav>
                                        <p:tav tm="100000">
                                          <p:val>
                                            <p:fltVal val="0"/>
                                          </p:val>
                                        </p:tav>
                                      </p:tavLst>
                                    </p:anim>
                                    <p:animEffect transition="in" filter="fade">
                                      <p:cBhvr>
                                        <p:cTn id="108" dur="1000"/>
                                        <p:tgtEl>
                                          <p:spTgt spid="34"/>
                                        </p:tgtEl>
                                      </p:cBhvr>
                                    </p:animEffect>
                                  </p:childTnLst>
                                </p:cTn>
                              </p:par>
                            </p:childTnLst>
                          </p:cTn>
                        </p:par>
                      </p:childTnLst>
                    </p:cTn>
                  </p:par>
                  <p:par>
                    <p:cTn id="109" fill="hold">
                      <p:stCondLst>
                        <p:cond delay="indefinite"/>
                      </p:stCondLst>
                      <p:childTnLst>
                        <p:par>
                          <p:cTn id="110" fill="hold">
                            <p:stCondLst>
                              <p:cond delay="0"/>
                            </p:stCondLst>
                            <p:childTnLst>
                              <p:par>
                                <p:cTn id="111" presetID="31" presetClass="entr" presetSubtype="0" fill="hold" grpId="0" nodeType="clickEffect">
                                  <p:stCondLst>
                                    <p:cond delay="0"/>
                                  </p:stCondLst>
                                  <p:childTnLst>
                                    <p:set>
                                      <p:cBhvr>
                                        <p:cTn id="112" dur="1" fill="hold">
                                          <p:stCondLst>
                                            <p:cond delay="0"/>
                                          </p:stCondLst>
                                        </p:cTn>
                                        <p:tgtEl>
                                          <p:spTgt spid="35"/>
                                        </p:tgtEl>
                                        <p:attrNameLst>
                                          <p:attrName>style.visibility</p:attrName>
                                        </p:attrNameLst>
                                      </p:cBhvr>
                                      <p:to>
                                        <p:strVal val="visible"/>
                                      </p:to>
                                    </p:set>
                                    <p:anim calcmode="lin" valueType="num">
                                      <p:cBhvr>
                                        <p:cTn id="113" dur="1000" fill="hold"/>
                                        <p:tgtEl>
                                          <p:spTgt spid="35"/>
                                        </p:tgtEl>
                                        <p:attrNameLst>
                                          <p:attrName>ppt_w</p:attrName>
                                        </p:attrNameLst>
                                      </p:cBhvr>
                                      <p:tavLst>
                                        <p:tav tm="0">
                                          <p:val>
                                            <p:fltVal val="0"/>
                                          </p:val>
                                        </p:tav>
                                        <p:tav tm="100000">
                                          <p:val>
                                            <p:strVal val="#ppt_w"/>
                                          </p:val>
                                        </p:tav>
                                      </p:tavLst>
                                    </p:anim>
                                    <p:anim calcmode="lin" valueType="num">
                                      <p:cBhvr>
                                        <p:cTn id="114" dur="1000" fill="hold"/>
                                        <p:tgtEl>
                                          <p:spTgt spid="35"/>
                                        </p:tgtEl>
                                        <p:attrNameLst>
                                          <p:attrName>ppt_h</p:attrName>
                                        </p:attrNameLst>
                                      </p:cBhvr>
                                      <p:tavLst>
                                        <p:tav tm="0">
                                          <p:val>
                                            <p:fltVal val="0"/>
                                          </p:val>
                                        </p:tav>
                                        <p:tav tm="100000">
                                          <p:val>
                                            <p:strVal val="#ppt_h"/>
                                          </p:val>
                                        </p:tav>
                                      </p:tavLst>
                                    </p:anim>
                                    <p:anim calcmode="lin" valueType="num">
                                      <p:cBhvr>
                                        <p:cTn id="115" dur="1000" fill="hold"/>
                                        <p:tgtEl>
                                          <p:spTgt spid="35"/>
                                        </p:tgtEl>
                                        <p:attrNameLst>
                                          <p:attrName>style.rotation</p:attrName>
                                        </p:attrNameLst>
                                      </p:cBhvr>
                                      <p:tavLst>
                                        <p:tav tm="0">
                                          <p:val>
                                            <p:fltVal val="90"/>
                                          </p:val>
                                        </p:tav>
                                        <p:tav tm="100000">
                                          <p:val>
                                            <p:fltVal val="0"/>
                                          </p:val>
                                        </p:tav>
                                      </p:tavLst>
                                    </p:anim>
                                    <p:animEffect transition="in" filter="fade">
                                      <p:cBhvr>
                                        <p:cTn id="116"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 grpId="0" animBg="1"/>
      <p:bldP spid="8" grpId="0" animBg="1"/>
      <p:bldP spid="9" grpId="0" animBg="1"/>
      <p:bldP spid="18" grpId="0" animBg="1"/>
      <p:bldP spid="6" grpId="0" animBg="1"/>
      <p:bldP spid="30" grpId="0" animBg="1"/>
      <p:bldP spid="31" grpId="0" animBg="1"/>
      <p:bldP spid="32" grpId="0" animBg="1"/>
      <p:bldP spid="33" grpId="0" animBg="1"/>
      <p:bldP spid="34" grpId="0" animBg="1"/>
      <p:bldP spid="3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Rechteck 140"/>
          <p:cNvSpPr/>
          <p:nvPr/>
        </p:nvSpPr>
        <p:spPr>
          <a:xfrm>
            <a:off x="1094307" y="5310192"/>
            <a:ext cx="8282212" cy="1547808"/>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0" name="Rechteck 139"/>
          <p:cNvSpPr/>
          <p:nvPr/>
        </p:nvSpPr>
        <p:spPr>
          <a:xfrm>
            <a:off x="1050463" y="1160430"/>
            <a:ext cx="8339009" cy="1547808"/>
          </a:xfrm>
          <a:prstGeom prst="rect">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9" name="Rechteck 138"/>
          <p:cNvSpPr/>
          <p:nvPr/>
        </p:nvSpPr>
        <p:spPr>
          <a:xfrm>
            <a:off x="1075323" y="2708149"/>
            <a:ext cx="8314150" cy="1547808"/>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8" name="Rechteck 137"/>
          <p:cNvSpPr/>
          <p:nvPr/>
        </p:nvSpPr>
        <p:spPr>
          <a:xfrm>
            <a:off x="1094307" y="4256563"/>
            <a:ext cx="8282211" cy="1547808"/>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2" name="Gerade Verbindung mit Pfeil 101"/>
          <p:cNvCxnSpPr/>
          <p:nvPr/>
        </p:nvCxnSpPr>
        <p:spPr>
          <a:xfrm flipH="1" flipV="1">
            <a:off x="6431963" y="4280064"/>
            <a:ext cx="22005" cy="1035738"/>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1" name="Gerader Verbinder 90"/>
          <p:cNvCxnSpPr/>
          <p:nvPr/>
        </p:nvCxnSpPr>
        <p:spPr>
          <a:xfrm>
            <a:off x="3452159" y="6561222"/>
            <a:ext cx="1383044" cy="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Gerader Verbinder 86"/>
          <p:cNvCxnSpPr/>
          <p:nvPr/>
        </p:nvCxnSpPr>
        <p:spPr>
          <a:xfrm>
            <a:off x="6182749" y="6522390"/>
            <a:ext cx="1383044" cy="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 name="Abgerundetes Rechteck 1"/>
          <p:cNvSpPr/>
          <p:nvPr/>
        </p:nvSpPr>
        <p:spPr>
          <a:xfrm>
            <a:off x="3618418" y="84100"/>
            <a:ext cx="5043488" cy="37147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Gerichtliche Spruchkörper</a:t>
            </a:r>
          </a:p>
        </p:txBody>
      </p:sp>
      <p:sp>
        <p:nvSpPr>
          <p:cNvPr id="17" name="Abgerundetes Rechteck 16"/>
          <p:cNvSpPr/>
          <p:nvPr/>
        </p:nvSpPr>
        <p:spPr>
          <a:xfrm>
            <a:off x="4396812" y="457332"/>
            <a:ext cx="3571875" cy="414338"/>
          </a:xfrm>
          <a:prstGeom prst="roundRect">
            <a:avLst/>
          </a:prstGeom>
          <a:solidFill>
            <a:schemeClr val="bg1">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Zivilrecht</a:t>
            </a:r>
          </a:p>
        </p:txBody>
      </p:sp>
      <p:grpSp>
        <p:nvGrpSpPr>
          <p:cNvPr id="33" name="Gruppieren 32"/>
          <p:cNvGrpSpPr/>
          <p:nvPr/>
        </p:nvGrpSpPr>
        <p:grpSpPr>
          <a:xfrm>
            <a:off x="4629146" y="5659452"/>
            <a:ext cx="1719375" cy="1062963"/>
            <a:chOff x="5130403" y="5361071"/>
            <a:chExt cx="1931193" cy="1200151"/>
          </a:xfrm>
        </p:grpSpPr>
        <p:grpSp>
          <p:nvGrpSpPr>
            <p:cNvPr id="16" name="Gruppieren 15"/>
            <p:cNvGrpSpPr/>
            <p:nvPr/>
          </p:nvGrpSpPr>
          <p:grpSpPr>
            <a:xfrm>
              <a:off x="5881685" y="5361071"/>
              <a:ext cx="428627" cy="800101"/>
              <a:chOff x="2300286" y="2689622"/>
              <a:chExt cx="592932" cy="1369743"/>
            </a:xfrm>
          </p:grpSpPr>
          <p:sp>
            <p:nvSpPr>
              <p:cNvPr id="5" name="Flussdiagramm: Verbinder 4"/>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rapezoid 1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Flussdiagramm: Manuelle Verarbeitung 1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8" name="Rechteck 17"/>
            <p:cNvSpPr/>
            <p:nvPr/>
          </p:nvSpPr>
          <p:spPr>
            <a:xfrm>
              <a:off x="5130403" y="6161172"/>
              <a:ext cx="1931193" cy="4000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Zivilrichter</a:t>
              </a:r>
            </a:p>
          </p:txBody>
        </p:sp>
      </p:grpSp>
      <p:grpSp>
        <p:nvGrpSpPr>
          <p:cNvPr id="32" name="Gruppieren 31"/>
          <p:cNvGrpSpPr/>
          <p:nvPr/>
        </p:nvGrpSpPr>
        <p:grpSpPr>
          <a:xfrm>
            <a:off x="6348521" y="4507797"/>
            <a:ext cx="2313385" cy="1203409"/>
            <a:chOff x="4939307" y="3944377"/>
            <a:chExt cx="2313385" cy="1203409"/>
          </a:xfrm>
        </p:grpSpPr>
        <p:grpSp>
          <p:nvGrpSpPr>
            <p:cNvPr id="19" name="Gruppieren 18"/>
            <p:cNvGrpSpPr/>
            <p:nvPr/>
          </p:nvGrpSpPr>
          <p:grpSpPr>
            <a:xfrm>
              <a:off x="5130403" y="3944377"/>
              <a:ext cx="428627" cy="800101"/>
              <a:chOff x="2300286" y="2689622"/>
              <a:chExt cx="592932" cy="1369743"/>
            </a:xfrm>
          </p:grpSpPr>
          <p:sp>
            <p:nvSpPr>
              <p:cNvPr id="20" name="Flussdiagramm: Verbinder 19"/>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rapezoid 20"/>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Flussdiagramm: Manuelle Verarbeitung 21"/>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23" name="Gruppieren 22"/>
            <p:cNvGrpSpPr/>
            <p:nvPr/>
          </p:nvGrpSpPr>
          <p:grpSpPr>
            <a:xfrm>
              <a:off x="5881688" y="3944377"/>
              <a:ext cx="407968" cy="800101"/>
              <a:chOff x="2300286" y="2689622"/>
              <a:chExt cx="564353" cy="1369743"/>
            </a:xfrm>
          </p:grpSpPr>
          <p:sp>
            <p:nvSpPr>
              <p:cNvPr id="24" name="Flussdiagramm: Verbinder 23"/>
              <p:cNvSpPr/>
              <p:nvPr/>
            </p:nvSpPr>
            <p:spPr>
              <a:xfrm>
                <a:off x="2364580" y="2900363"/>
                <a:ext cx="434892"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rapezoid 24"/>
              <p:cNvSpPr/>
              <p:nvPr/>
            </p:nvSpPr>
            <p:spPr>
              <a:xfrm>
                <a:off x="2307431" y="3357563"/>
                <a:ext cx="55720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26" name="Flussdiagramm: Manuelle Verarbeitung 25"/>
              <p:cNvSpPr/>
              <p:nvPr/>
            </p:nvSpPr>
            <p:spPr>
              <a:xfrm>
                <a:off x="2300286" y="2689622"/>
                <a:ext cx="557207" cy="292895"/>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27" name="Gruppieren 26"/>
            <p:cNvGrpSpPr/>
            <p:nvPr/>
          </p:nvGrpSpPr>
          <p:grpSpPr>
            <a:xfrm>
              <a:off x="6674283" y="3947635"/>
              <a:ext cx="428627" cy="800101"/>
              <a:chOff x="2300286" y="2689622"/>
              <a:chExt cx="592932" cy="1369743"/>
            </a:xfrm>
          </p:grpSpPr>
          <p:sp>
            <p:nvSpPr>
              <p:cNvPr id="28" name="Flussdiagramm: Verbinder 27"/>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Trapezoid 28"/>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Flussdiagramm: Manuelle Verarbeitung 29"/>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1" name="Rechteck 30"/>
            <p:cNvSpPr/>
            <p:nvPr/>
          </p:nvSpPr>
          <p:spPr>
            <a:xfrm>
              <a:off x="4939307" y="4747736"/>
              <a:ext cx="2313385" cy="4000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Zivilkammer</a:t>
              </a:r>
            </a:p>
          </p:txBody>
        </p:sp>
      </p:grpSp>
      <p:grpSp>
        <p:nvGrpSpPr>
          <p:cNvPr id="34" name="Gruppieren 33"/>
          <p:cNvGrpSpPr/>
          <p:nvPr/>
        </p:nvGrpSpPr>
        <p:grpSpPr>
          <a:xfrm>
            <a:off x="2196973" y="4309401"/>
            <a:ext cx="2313385" cy="1461723"/>
            <a:chOff x="4939307" y="3944377"/>
            <a:chExt cx="2313385" cy="1461723"/>
          </a:xfrm>
        </p:grpSpPr>
        <p:grpSp>
          <p:nvGrpSpPr>
            <p:cNvPr id="35" name="Gruppieren 34"/>
            <p:cNvGrpSpPr/>
            <p:nvPr/>
          </p:nvGrpSpPr>
          <p:grpSpPr>
            <a:xfrm>
              <a:off x="5135569" y="4067476"/>
              <a:ext cx="423463" cy="677002"/>
              <a:chOff x="2307430" y="2900363"/>
              <a:chExt cx="585788" cy="1159002"/>
            </a:xfrm>
          </p:grpSpPr>
          <p:sp>
            <p:nvSpPr>
              <p:cNvPr id="45" name="Flussdiagramm: Verbinder 44"/>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Trapezoid 45"/>
              <p:cNvSpPr/>
              <p:nvPr/>
            </p:nvSpPr>
            <p:spPr>
              <a:xfrm>
                <a:off x="2307430" y="3357563"/>
                <a:ext cx="585788" cy="701802"/>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H</a:t>
                </a:r>
              </a:p>
            </p:txBody>
          </p:sp>
        </p:grpSp>
        <p:grpSp>
          <p:nvGrpSpPr>
            <p:cNvPr id="36" name="Gruppieren 35"/>
            <p:cNvGrpSpPr/>
            <p:nvPr/>
          </p:nvGrpSpPr>
          <p:grpSpPr>
            <a:xfrm>
              <a:off x="5881686" y="3944377"/>
              <a:ext cx="428627" cy="800101"/>
              <a:chOff x="2300286" y="2689622"/>
              <a:chExt cx="592932" cy="1369743"/>
            </a:xfrm>
          </p:grpSpPr>
          <p:sp>
            <p:nvSpPr>
              <p:cNvPr id="42" name="Flussdiagramm: Verbinder 41"/>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Trapezoid 42"/>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44" name="Flussdiagramm: Manuelle Verarbeitung 43"/>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37" name="Gruppieren 36"/>
            <p:cNvGrpSpPr/>
            <p:nvPr/>
          </p:nvGrpSpPr>
          <p:grpSpPr>
            <a:xfrm>
              <a:off x="6679449" y="4070734"/>
              <a:ext cx="423463" cy="677002"/>
              <a:chOff x="2307430" y="2900363"/>
              <a:chExt cx="585788" cy="1159002"/>
            </a:xfrm>
          </p:grpSpPr>
          <p:sp>
            <p:nvSpPr>
              <p:cNvPr id="39" name="Flussdiagramm: Verbinder 38"/>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Trapezoid 39"/>
              <p:cNvSpPr/>
              <p:nvPr/>
            </p:nvSpPr>
            <p:spPr>
              <a:xfrm>
                <a:off x="2307430" y="3357563"/>
                <a:ext cx="585788" cy="701802"/>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H</a:t>
                </a:r>
              </a:p>
            </p:txBody>
          </p:sp>
        </p:grpSp>
        <p:sp>
          <p:nvSpPr>
            <p:cNvPr id="38" name="Rechteck 37"/>
            <p:cNvSpPr/>
            <p:nvPr/>
          </p:nvSpPr>
          <p:spPr>
            <a:xfrm>
              <a:off x="4939307" y="4747735"/>
              <a:ext cx="2313385" cy="65836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Kammer für Handelssachen</a:t>
              </a:r>
            </a:p>
          </p:txBody>
        </p:sp>
      </p:grpSp>
      <p:grpSp>
        <p:nvGrpSpPr>
          <p:cNvPr id="48" name="Gruppieren 47"/>
          <p:cNvGrpSpPr/>
          <p:nvPr/>
        </p:nvGrpSpPr>
        <p:grpSpPr>
          <a:xfrm>
            <a:off x="4487518" y="3065535"/>
            <a:ext cx="2313385" cy="1203409"/>
            <a:chOff x="4939307" y="3944377"/>
            <a:chExt cx="2313385" cy="1203409"/>
          </a:xfrm>
        </p:grpSpPr>
        <p:grpSp>
          <p:nvGrpSpPr>
            <p:cNvPr id="49" name="Gruppieren 48"/>
            <p:cNvGrpSpPr/>
            <p:nvPr/>
          </p:nvGrpSpPr>
          <p:grpSpPr>
            <a:xfrm>
              <a:off x="5130403" y="3944377"/>
              <a:ext cx="428627" cy="800101"/>
              <a:chOff x="2300286" y="2689622"/>
              <a:chExt cx="592932" cy="1369743"/>
            </a:xfrm>
          </p:grpSpPr>
          <p:sp>
            <p:nvSpPr>
              <p:cNvPr id="59" name="Flussdiagramm: Verbinder 58"/>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Trapezoid 59"/>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1" name="Flussdiagramm: Manuelle Verarbeitung 60"/>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50" name="Gruppieren 49"/>
            <p:cNvGrpSpPr/>
            <p:nvPr/>
          </p:nvGrpSpPr>
          <p:grpSpPr>
            <a:xfrm>
              <a:off x="5881686" y="3944377"/>
              <a:ext cx="428627" cy="800101"/>
              <a:chOff x="2300286" y="2689622"/>
              <a:chExt cx="592932" cy="1369743"/>
            </a:xfrm>
          </p:grpSpPr>
          <p:sp>
            <p:nvSpPr>
              <p:cNvPr id="56" name="Flussdiagramm: Verbinder 55"/>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7" name="Trapezoid 56"/>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58" name="Flussdiagramm: Manuelle Verarbeitung 57"/>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51" name="Gruppieren 50"/>
            <p:cNvGrpSpPr/>
            <p:nvPr/>
          </p:nvGrpSpPr>
          <p:grpSpPr>
            <a:xfrm>
              <a:off x="6674283" y="3947635"/>
              <a:ext cx="428627" cy="800101"/>
              <a:chOff x="2300286" y="2689622"/>
              <a:chExt cx="592932" cy="1369743"/>
            </a:xfrm>
          </p:grpSpPr>
          <p:sp>
            <p:nvSpPr>
              <p:cNvPr id="53" name="Flussdiagramm: Verbinder 52"/>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4" name="Trapezoid 5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Flussdiagramm: Manuelle Verarbeitung 5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52" name="Rechteck 51"/>
            <p:cNvSpPr/>
            <p:nvPr/>
          </p:nvSpPr>
          <p:spPr>
            <a:xfrm>
              <a:off x="4939307" y="4747736"/>
              <a:ext cx="2313385" cy="40005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Zivilsenat</a:t>
              </a:r>
            </a:p>
          </p:txBody>
        </p:sp>
      </p:grpSp>
      <p:grpSp>
        <p:nvGrpSpPr>
          <p:cNvPr id="62" name="Gruppieren 61"/>
          <p:cNvGrpSpPr/>
          <p:nvPr/>
        </p:nvGrpSpPr>
        <p:grpSpPr>
          <a:xfrm>
            <a:off x="3771900" y="1372129"/>
            <a:ext cx="3915697" cy="1190749"/>
            <a:chOff x="4177392" y="3944377"/>
            <a:chExt cx="3915697" cy="1190749"/>
          </a:xfrm>
        </p:grpSpPr>
        <p:grpSp>
          <p:nvGrpSpPr>
            <p:cNvPr id="63" name="Gruppieren 62"/>
            <p:cNvGrpSpPr/>
            <p:nvPr/>
          </p:nvGrpSpPr>
          <p:grpSpPr>
            <a:xfrm>
              <a:off x="5130403" y="3944377"/>
              <a:ext cx="428627" cy="800101"/>
              <a:chOff x="2300286" y="2689622"/>
              <a:chExt cx="592932" cy="1369743"/>
            </a:xfrm>
          </p:grpSpPr>
          <p:sp>
            <p:nvSpPr>
              <p:cNvPr id="73" name="Flussdiagramm: Verbinder 72"/>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4" name="Trapezoid 7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5" name="Flussdiagramm: Manuelle Verarbeitung 7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4" name="Gruppieren 63"/>
            <p:cNvGrpSpPr/>
            <p:nvPr/>
          </p:nvGrpSpPr>
          <p:grpSpPr>
            <a:xfrm>
              <a:off x="5881686" y="3944377"/>
              <a:ext cx="428627" cy="800101"/>
              <a:chOff x="2300286" y="2689622"/>
              <a:chExt cx="592932" cy="1369743"/>
            </a:xfrm>
          </p:grpSpPr>
          <p:sp>
            <p:nvSpPr>
              <p:cNvPr id="70" name="Flussdiagramm: Verbinder 69"/>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1" name="Trapezoid 70"/>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72" name="Flussdiagramm: Manuelle Verarbeitung 71"/>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5" name="Gruppieren 64"/>
            <p:cNvGrpSpPr/>
            <p:nvPr/>
          </p:nvGrpSpPr>
          <p:grpSpPr>
            <a:xfrm>
              <a:off x="6674283" y="3947635"/>
              <a:ext cx="428627" cy="800101"/>
              <a:chOff x="2300286" y="2689622"/>
              <a:chExt cx="592932" cy="1369743"/>
            </a:xfrm>
          </p:grpSpPr>
          <p:sp>
            <p:nvSpPr>
              <p:cNvPr id="67" name="Flussdiagramm: Verbinder 66"/>
              <p:cNvSpPr/>
              <p:nvPr/>
            </p:nvSpPr>
            <p:spPr>
              <a:xfrm>
                <a:off x="2364580" y="2900363"/>
                <a:ext cx="457200" cy="457200"/>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8" name="Trapezoid 67"/>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9" name="Flussdiagramm: Manuelle Verarbeitung 68"/>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66" name="Rechteck 65"/>
            <p:cNvSpPr/>
            <p:nvPr/>
          </p:nvSpPr>
          <p:spPr>
            <a:xfrm>
              <a:off x="4177392" y="4735076"/>
              <a:ext cx="3915697" cy="4000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Zivilsenat</a:t>
              </a:r>
            </a:p>
          </p:txBody>
        </p:sp>
      </p:grpSp>
      <p:sp>
        <p:nvSpPr>
          <p:cNvPr id="76" name="Flussdiagramm: Verbinder 75"/>
          <p:cNvSpPr/>
          <p:nvPr/>
        </p:nvSpPr>
        <p:spPr>
          <a:xfrm>
            <a:off x="7059860" y="1475373"/>
            <a:ext cx="330507" cy="267062"/>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7" name="Trapezoid 76"/>
          <p:cNvSpPr/>
          <p:nvPr/>
        </p:nvSpPr>
        <p:spPr>
          <a:xfrm>
            <a:off x="7020074" y="1728331"/>
            <a:ext cx="423463" cy="409940"/>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8" name="Flussdiagramm: Manuelle Verarbeitung 77"/>
          <p:cNvSpPr/>
          <p:nvPr/>
        </p:nvSpPr>
        <p:spPr>
          <a:xfrm>
            <a:off x="7013382" y="1352274"/>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9" name="Flussdiagramm: Verbinder 78"/>
          <p:cNvSpPr/>
          <p:nvPr/>
        </p:nvSpPr>
        <p:spPr>
          <a:xfrm>
            <a:off x="4059956" y="1485825"/>
            <a:ext cx="330507" cy="267062"/>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0" name="Trapezoid 79"/>
          <p:cNvSpPr/>
          <p:nvPr/>
        </p:nvSpPr>
        <p:spPr>
          <a:xfrm>
            <a:off x="4018642" y="1752887"/>
            <a:ext cx="423463" cy="409940"/>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1" name="Flussdiagramm: Manuelle Verarbeitung 80"/>
          <p:cNvSpPr/>
          <p:nvPr/>
        </p:nvSpPr>
        <p:spPr>
          <a:xfrm>
            <a:off x="4013478" y="1362726"/>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3" name="Gerade Verbindung mit Pfeil 82"/>
          <p:cNvCxnSpPr/>
          <p:nvPr/>
        </p:nvCxnSpPr>
        <p:spPr>
          <a:xfrm flipH="1" flipV="1">
            <a:off x="3494621" y="5728362"/>
            <a:ext cx="21716" cy="794028"/>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Gerade Verbindung mit Pfeil 84"/>
          <p:cNvCxnSpPr/>
          <p:nvPr/>
        </p:nvCxnSpPr>
        <p:spPr>
          <a:xfrm flipH="1" flipV="1">
            <a:off x="7535649" y="5721394"/>
            <a:ext cx="5400" cy="800996"/>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Gerade Verbindung mit Pfeil 94"/>
          <p:cNvCxnSpPr>
            <a:stCxn id="44" idx="2"/>
          </p:cNvCxnSpPr>
          <p:nvPr/>
        </p:nvCxnSpPr>
        <p:spPr>
          <a:xfrm flipV="1">
            <a:off x="3351084" y="2573867"/>
            <a:ext cx="549901" cy="190662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Gerade Verbindung mit Pfeil 95"/>
          <p:cNvCxnSpPr>
            <a:stCxn id="26" idx="0"/>
          </p:cNvCxnSpPr>
          <p:nvPr/>
        </p:nvCxnSpPr>
        <p:spPr>
          <a:xfrm flipH="1" flipV="1">
            <a:off x="7454939" y="2572320"/>
            <a:ext cx="37364" cy="193547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Gerade Verbindung mit Pfeil 100"/>
          <p:cNvCxnSpPr/>
          <p:nvPr/>
        </p:nvCxnSpPr>
        <p:spPr>
          <a:xfrm flipV="1">
            <a:off x="4400543" y="4271587"/>
            <a:ext cx="101952" cy="837915"/>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21" name="Gruppieren 120"/>
          <p:cNvGrpSpPr/>
          <p:nvPr/>
        </p:nvGrpSpPr>
        <p:grpSpPr>
          <a:xfrm>
            <a:off x="152315" y="4207180"/>
            <a:ext cx="420978" cy="1814033"/>
            <a:chOff x="10284287" y="2540094"/>
            <a:chExt cx="420978" cy="1814033"/>
          </a:xfrm>
        </p:grpSpPr>
        <p:sp>
          <p:nvSpPr>
            <p:cNvPr id="114" name="Rechteck 113"/>
            <p:cNvSpPr/>
            <p:nvPr/>
          </p:nvSpPr>
          <p:spPr>
            <a:xfrm rot="16200000">
              <a:off x="9587759" y="3236622"/>
              <a:ext cx="1814033" cy="4209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Berufung</a:t>
              </a:r>
            </a:p>
          </p:txBody>
        </p:sp>
        <p:cxnSp>
          <p:nvCxnSpPr>
            <p:cNvPr id="105" name="Gerade Verbindung mit Pfeil 104"/>
            <p:cNvCxnSpPr/>
            <p:nvPr/>
          </p:nvCxnSpPr>
          <p:spPr>
            <a:xfrm flipV="1">
              <a:off x="10494775" y="2580330"/>
              <a:ext cx="14286" cy="656292"/>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0" name="Gruppieren 119"/>
          <p:cNvGrpSpPr/>
          <p:nvPr/>
        </p:nvGrpSpPr>
        <p:grpSpPr>
          <a:xfrm>
            <a:off x="152314" y="2254886"/>
            <a:ext cx="420978" cy="1814033"/>
            <a:chOff x="10951692" y="4195910"/>
            <a:chExt cx="420978" cy="1814033"/>
          </a:xfrm>
        </p:grpSpPr>
        <p:sp>
          <p:nvSpPr>
            <p:cNvPr id="115" name="Rechteck 114"/>
            <p:cNvSpPr/>
            <p:nvPr/>
          </p:nvSpPr>
          <p:spPr>
            <a:xfrm rot="16200000">
              <a:off x="10255164" y="4892438"/>
              <a:ext cx="1814033" cy="4209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Revision</a:t>
              </a:r>
            </a:p>
          </p:txBody>
        </p:sp>
        <p:cxnSp>
          <p:nvCxnSpPr>
            <p:cNvPr id="106" name="Gerade Verbindung mit Pfeil 105"/>
            <p:cNvCxnSpPr/>
            <p:nvPr/>
          </p:nvCxnSpPr>
          <p:spPr>
            <a:xfrm flipH="1" flipV="1">
              <a:off x="11153920" y="4309401"/>
              <a:ext cx="17765" cy="6005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22" name="Rechteck 121"/>
          <p:cNvSpPr/>
          <p:nvPr/>
        </p:nvSpPr>
        <p:spPr>
          <a:xfrm>
            <a:off x="1090949" y="5220040"/>
            <a:ext cx="914400" cy="59662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LG</a:t>
            </a:r>
          </a:p>
        </p:txBody>
      </p:sp>
      <p:sp>
        <p:nvSpPr>
          <p:cNvPr id="123" name="Rechteck 122"/>
          <p:cNvSpPr/>
          <p:nvPr/>
        </p:nvSpPr>
        <p:spPr>
          <a:xfrm>
            <a:off x="1102281" y="6224078"/>
            <a:ext cx="914400" cy="5966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AG</a:t>
            </a:r>
          </a:p>
        </p:txBody>
      </p:sp>
      <p:sp>
        <p:nvSpPr>
          <p:cNvPr id="124" name="Rechteck 123"/>
          <p:cNvSpPr/>
          <p:nvPr/>
        </p:nvSpPr>
        <p:spPr>
          <a:xfrm>
            <a:off x="1088490" y="2134677"/>
            <a:ext cx="878695" cy="55432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BGH</a:t>
            </a:r>
          </a:p>
        </p:txBody>
      </p:sp>
      <p:sp>
        <p:nvSpPr>
          <p:cNvPr id="125" name="Abgerundetes Rechteck 124"/>
          <p:cNvSpPr/>
          <p:nvPr/>
        </p:nvSpPr>
        <p:spPr>
          <a:xfrm>
            <a:off x="10240911" y="3865636"/>
            <a:ext cx="1847977" cy="245672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6" name="Flussdiagramm: Verbinder 125"/>
          <p:cNvSpPr/>
          <p:nvPr/>
        </p:nvSpPr>
        <p:spPr>
          <a:xfrm>
            <a:off x="10438951" y="4290512"/>
            <a:ext cx="330507" cy="267062"/>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7" name="Trapezoid 126"/>
          <p:cNvSpPr/>
          <p:nvPr/>
        </p:nvSpPr>
        <p:spPr>
          <a:xfrm>
            <a:off x="10397637" y="4557574"/>
            <a:ext cx="423463" cy="409940"/>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8" name="Flussdiagramm: Manuelle Verarbeitung 127"/>
          <p:cNvSpPr/>
          <p:nvPr/>
        </p:nvSpPr>
        <p:spPr>
          <a:xfrm>
            <a:off x="10392473" y="4167413"/>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9" name="Flussdiagramm: Verbinder 128"/>
          <p:cNvSpPr/>
          <p:nvPr/>
        </p:nvSpPr>
        <p:spPr>
          <a:xfrm>
            <a:off x="10402784" y="5315802"/>
            <a:ext cx="330507" cy="267062"/>
          </a:xfrm>
          <a:prstGeom prst="flowChartConnector">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0" name="Trapezoid 129"/>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H</a:t>
            </a:r>
          </a:p>
        </p:txBody>
      </p:sp>
      <p:sp>
        <p:nvSpPr>
          <p:cNvPr id="131" name="Rechteck 130"/>
          <p:cNvSpPr/>
          <p:nvPr/>
        </p:nvSpPr>
        <p:spPr>
          <a:xfrm>
            <a:off x="10815936" y="4605562"/>
            <a:ext cx="1218006" cy="3360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Berufsrichter</a:t>
            </a:r>
          </a:p>
        </p:txBody>
      </p:sp>
      <p:sp>
        <p:nvSpPr>
          <p:cNvPr id="132" name="Rechteck 131"/>
          <p:cNvSpPr/>
          <p:nvPr/>
        </p:nvSpPr>
        <p:spPr>
          <a:xfrm>
            <a:off x="10815936" y="5659452"/>
            <a:ext cx="1272952" cy="3136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Handelsrichter</a:t>
            </a:r>
          </a:p>
        </p:txBody>
      </p:sp>
      <p:sp>
        <p:nvSpPr>
          <p:cNvPr id="133" name="Gefaltete Ecke 132"/>
          <p:cNvSpPr/>
          <p:nvPr/>
        </p:nvSpPr>
        <p:spPr>
          <a:xfrm rot="21079482">
            <a:off x="2729263" y="5979302"/>
            <a:ext cx="746345" cy="794855"/>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MV Boli" panose="02000500030200090000" pitchFamily="2" charset="0"/>
                <a:cs typeface="MV Boli" panose="02000500030200090000" pitchFamily="2" charset="0"/>
              </a:rPr>
              <a:t>§ 23 GVG</a:t>
            </a:r>
          </a:p>
        </p:txBody>
      </p:sp>
      <p:sp>
        <p:nvSpPr>
          <p:cNvPr id="134" name="Gefaltete Ecke 133"/>
          <p:cNvSpPr/>
          <p:nvPr/>
        </p:nvSpPr>
        <p:spPr>
          <a:xfrm>
            <a:off x="8875966" y="4661081"/>
            <a:ext cx="1047582" cy="101447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71 GVG</a:t>
            </a:r>
          </a:p>
          <a:p>
            <a:pPr algn="ctr"/>
            <a:r>
              <a:rPr lang="de-DE" sz="1600" b="1" dirty="0">
                <a:solidFill>
                  <a:schemeClr val="tx1"/>
                </a:solidFill>
                <a:latin typeface="MV Boli" panose="02000500030200090000" pitchFamily="2" charset="0"/>
                <a:cs typeface="MV Boli" panose="02000500030200090000" pitchFamily="2" charset="0"/>
              </a:rPr>
              <a:t>I. </a:t>
            </a:r>
            <a:r>
              <a:rPr lang="de-DE" sz="1600" b="1" dirty="0" err="1">
                <a:solidFill>
                  <a:schemeClr val="tx1"/>
                </a:solidFill>
                <a:latin typeface="MV Boli" panose="02000500030200090000" pitchFamily="2" charset="0"/>
                <a:cs typeface="MV Boli" panose="02000500030200090000" pitchFamily="2" charset="0"/>
              </a:rPr>
              <a:t>Inst</a:t>
            </a:r>
            <a:r>
              <a:rPr lang="de-DE" sz="2000" b="1" dirty="0">
                <a:solidFill>
                  <a:schemeClr val="tx1"/>
                </a:solidFill>
                <a:latin typeface="MV Boli" panose="02000500030200090000" pitchFamily="2" charset="0"/>
                <a:cs typeface="MV Boli" panose="02000500030200090000" pitchFamily="2" charset="0"/>
              </a:rPr>
              <a:t>.</a:t>
            </a:r>
          </a:p>
        </p:txBody>
      </p:sp>
      <p:sp>
        <p:nvSpPr>
          <p:cNvPr id="135" name="Gefaltete Ecke 134"/>
          <p:cNvSpPr/>
          <p:nvPr/>
        </p:nvSpPr>
        <p:spPr>
          <a:xfrm>
            <a:off x="8328936" y="2846120"/>
            <a:ext cx="1047582" cy="101447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latin typeface="MV Boli" panose="02000500030200090000" pitchFamily="2" charset="0"/>
              <a:cs typeface="MV Boli" panose="02000500030200090000" pitchFamily="2" charset="0"/>
            </a:endParaRPr>
          </a:p>
          <a:p>
            <a:pPr algn="ctr"/>
            <a:r>
              <a:rPr lang="de-DE" sz="2000" b="1" dirty="0">
                <a:solidFill>
                  <a:schemeClr val="tx1"/>
                </a:solidFill>
                <a:latin typeface="MV Boli" panose="02000500030200090000" pitchFamily="2" charset="0"/>
                <a:cs typeface="MV Boli" panose="02000500030200090000" pitchFamily="2" charset="0"/>
              </a:rPr>
              <a:t>§ 72 GVG</a:t>
            </a:r>
          </a:p>
          <a:p>
            <a:pPr algn="ctr"/>
            <a:r>
              <a:rPr lang="de-DE" sz="1600" b="1" dirty="0">
                <a:solidFill>
                  <a:schemeClr val="tx1"/>
                </a:solidFill>
                <a:latin typeface="MV Boli" panose="02000500030200090000" pitchFamily="2" charset="0"/>
                <a:cs typeface="MV Boli" panose="02000500030200090000" pitchFamily="2" charset="0"/>
              </a:rPr>
              <a:t>II. </a:t>
            </a:r>
            <a:r>
              <a:rPr lang="de-DE" sz="1600" b="1" dirty="0" err="1">
                <a:solidFill>
                  <a:schemeClr val="tx1"/>
                </a:solidFill>
                <a:latin typeface="MV Boli" panose="02000500030200090000" pitchFamily="2" charset="0"/>
                <a:cs typeface="MV Boli" panose="02000500030200090000" pitchFamily="2" charset="0"/>
              </a:rPr>
              <a:t>Inst</a:t>
            </a:r>
            <a:r>
              <a:rPr lang="de-DE" sz="1600" b="1" dirty="0">
                <a:solidFill>
                  <a:schemeClr val="tx1"/>
                </a:solidFill>
                <a:latin typeface="MV Boli" panose="02000500030200090000" pitchFamily="2" charset="0"/>
                <a:cs typeface="MV Boli" panose="02000500030200090000" pitchFamily="2" charset="0"/>
              </a:rPr>
              <a:t>.</a:t>
            </a:r>
          </a:p>
        </p:txBody>
      </p:sp>
      <p:sp>
        <p:nvSpPr>
          <p:cNvPr id="136" name="Rechteck 135"/>
          <p:cNvSpPr/>
          <p:nvPr/>
        </p:nvSpPr>
        <p:spPr>
          <a:xfrm>
            <a:off x="1102281" y="3672321"/>
            <a:ext cx="914400" cy="59662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KG</a:t>
            </a:r>
          </a:p>
        </p:txBody>
      </p:sp>
      <p:sp>
        <p:nvSpPr>
          <p:cNvPr id="107" name="Gefaltete Ecke 106"/>
          <p:cNvSpPr/>
          <p:nvPr/>
        </p:nvSpPr>
        <p:spPr>
          <a:xfrm>
            <a:off x="8295228" y="5749432"/>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tx1"/>
                </a:solidFill>
                <a:latin typeface="MV Boli" panose="02000500030200090000" pitchFamily="2" charset="0"/>
                <a:cs typeface="MV Boli" panose="02000500030200090000" pitchFamily="2" charset="0"/>
              </a:rPr>
              <a:t>Einzel-richter</a:t>
            </a:r>
          </a:p>
          <a:p>
            <a:pPr algn="ctr"/>
            <a:r>
              <a:rPr lang="de-DE" sz="1400" b="1" dirty="0">
                <a:solidFill>
                  <a:schemeClr val="tx1"/>
                </a:solidFill>
                <a:latin typeface="MV Boli" panose="02000500030200090000" pitchFamily="2" charset="0"/>
                <a:cs typeface="MV Boli" panose="02000500030200090000" pitchFamily="2" charset="0"/>
              </a:rPr>
              <a:t>§ 22 GVG</a:t>
            </a:r>
          </a:p>
        </p:txBody>
      </p:sp>
      <p:sp>
        <p:nvSpPr>
          <p:cNvPr id="108" name="Gefaltete Ecke 107"/>
          <p:cNvSpPr/>
          <p:nvPr/>
        </p:nvSpPr>
        <p:spPr>
          <a:xfrm>
            <a:off x="4995299" y="4469913"/>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tx1"/>
                </a:solidFill>
                <a:latin typeface="MV Boli" panose="02000500030200090000" pitchFamily="2" charset="0"/>
                <a:cs typeface="MV Boli" panose="02000500030200090000" pitchFamily="2" charset="0"/>
              </a:rPr>
              <a:t>Kammer</a:t>
            </a:r>
          </a:p>
          <a:p>
            <a:pPr algn="ctr"/>
            <a:r>
              <a:rPr lang="de-DE" sz="1400" b="1" dirty="0">
                <a:solidFill>
                  <a:schemeClr val="tx1"/>
                </a:solidFill>
                <a:latin typeface="MV Boli" panose="02000500030200090000" pitchFamily="2" charset="0"/>
                <a:cs typeface="MV Boli" panose="02000500030200090000" pitchFamily="2" charset="0"/>
              </a:rPr>
              <a:t>§§ 75, 76 </a:t>
            </a:r>
            <a:r>
              <a:rPr lang="de-DE" sz="1400" b="1" strike="sngStrike" dirty="0">
                <a:solidFill>
                  <a:schemeClr val="tx1"/>
                </a:solidFill>
                <a:latin typeface="MV Boli" panose="02000500030200090000" pitchFamily="2" charset="0"/>
                <a:cs typeface="MV Boli" panose="02000500030200090000" pitchFamily="2" charset="0"/>
              </a:rPr>
              <a:t>GVG</a:t>
            </a:r>
          </a:p>
        </p:txBody>
      </p:sp>
      <p:sp>
        <p:nvSpPr>
          <p:cNvPr id="109" name="Gefaltete Ecke 108"/>
          <p:cNvSpPr/>
          <p:nvPr/>
        </p:nvSpPr>
        <p:spPr>
          <a:xfrm>
            <a:off x="2065632" y="3041443"/>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solidFill>
                  <a:schemeClr val="tx1"/>
                </a:solidFill>
                <a:latin typeface="MV Boli" panose="02000500030200090000" pitchFamily="2" charset="0"/>
                <a:cs typeface="MV Boli" panose="02000500030200090000" pitchFamily="2" charset="0"/>
              </a:rPr>
              <a:t>Senat</a:t>
            </a:r>
          </a:p>
          <a:p>
            <a:pPr algn="ctr"/>
            <a:r>
              <a:rPr lang="de-DE" sz="1400" b="1" dirty="0">
                <a:solidFill>
                  <a:schemeClr val="tx1"/>
                </a:solidFill>
                <a:latin typeface="MV Boli" panose="02000500030200090000" pitchFamily="2" charset="0"/>
                <a:cs typeface="MV Boli" panose="02000500030200090000" pitchFamily="2" charset="0"/>
              </a:rPr>
              <a:t>§ 122 GVG</a:t>
            </a:r>
          </a:p>
        </p:txBody>
      </p:sp>
    </p:spTree>
    <p:extLst>
      <p:ext uri="{BB962C8B-B14F-4D97-AF65-F5344CB8AC3E}">
        <p14:creationId xmlns:p14="http://schemas.microsoft.com/office/powerpoint/2010/main" val="39658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p:cTn id="7" dur="1000" fill="hold"/>
                                        <p:tgtEl>
                                          <p:spTgt spid="133"/>
                                        </p:tgtEl>
                                        <p:attrNameLst>
                                          <p:attrName>ppt_w</p:attrName>
                                        </p:attrNameLst>
                                      </p:cBhvr>
                                      <p:tavLst>
                                        <p:tav tm="0">
                                          <p:val>
                                            <p:fltVal val="0"/>
                                          </p:val>
                                        </p:tav>
                                        <p:tav tm="100000">
                                          <p:val>
                                            <p:strVal val="#ppt_w"/>
                                          </p:val>
                                        </p:tav>
                                      </p:tavLst>
                                    </p:anim>
                                    <p:anim calcmode="lin" valueType="num">
                                      <p:cBhvr>
                                        <p:cTn id="8" dur="1000" fill="hold"/>
                                        <p:tgtEl>
                                          <p:spTgt spid="133"/>
                                        </p:tgtEl>
                                        <p:attrNameLst>
                                          <p:attrName>ppt_h</p:attrName>
                                        </p:attrNameLst>
                                      </p:cBhvr>
                                      <p:tavLst>
                                        <p:tav tm="0">
                                          <p:val>
                                            <p:fltVal val="0"/>
                                          </p:val>
                                        </p:tav>
                                        <p:tav tm="100000">
                                          <p:val>
                                            <p:strVal val="#ppt_h"/>
                                          </p:val>
                                        </p:tav>
                                      </p:tavLst>
                                    </p:anim>
                                    <p:anim calcmode="lin" valueType="num">
                                      <p:cBhvr>
                                        <p:cTn id="9" dur="1000" fill="hold"/>
                                        <p:tgtEl>
                                          <p:spTgt spid="133"/>
                                        </p:tgtEl>
                                        <p:attrNameLst>
                                          <p:attrName>style.rotation</p:attrName>
                                        </p:attrNameLst>
                                      </p:cBhvr>
                                      <p:tavLst>
                                        <p:tav tm="0">
                                          <p:val>
                                            <p:fltVal val="90"/>
                                          </p:val>
                                        </p:tav>
                                        <p:tav tm="100000">
                                          <p:val>
                                            <p:fltVal val="0"/>
                                          </p:val>
                                        </p:tav>
                                      </p:tavLst>
                                    </p:anim>
                                    <p:animEffect transition="in" filter="fade">
                                      <p:cBhvr>
                                        <p:cTn id="10" dur="1000"/>
                                        <p:tgtEl>
                                          <p:spTgt spid="13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34"/>
                                        </p:tgtEl>
                                        <p:attrNameLst>
                                          <p:attrName>style.visibility</p:attrName>
                                        </p:attrNameLst>
                                      </p:cBhvr>
                                      <p:to>
                                        <p:strVal val="visible"/>
                                      </p:to>
                                    </p:set>
                                    <p:anim calcmode="lin" valueType="num">
                                      <p:cBhvr>
                                        <p:cTn id="15" dur="1000" fill="hold"/>
                                        <p:tgtEl>
                                          <p:spTgt spid="134"/>
                                        </p:tgtEl>
                                        <p:attrNameLst>
                                          <p:attrName>ppt_w</p:attrName>
                                        </p:attrNameLst>
                                      </p:cBhvr>
                                      <p:tavLst>
                                        <p:tav tm="0">
                                          <p:val>
                                            <p:fltVal val="0"/>
                                          </p:val>
                                        </p:tav>
                                        <p:tav tm="100000">
                                          <p:val>
                                            <p:strVal val="#ppt_w"/>
                                          </p:val>
                                        </p:tav>
                                      </p:tavLst>
                                    </p:anim>
                                    <p:anim calcmode="lin" valueType="num">
                                      <p:cBhvr>
                                        <p:cTn id="16" dur="1000" fill="hold"/>
                                        <p:tgtEl>
                                          <p:spTgt spid="134"/>
                                        </p:tgtEl>
                                        <p:attrNameLst>
                                          <p:attrName>ppt_h</p:attrName>
                                        </p:attrNameLst>
                                      </p:cBhvr>
                                      <p:tavLst>
                                        <p:tav tm="0">
                                          <p:val>
                                            <p:fltVal val="0"/>
                                          </p:val>
                                        </p:tav>
                                        <p:tav tm="100000">
                                          <p:val>
                                            <p:strVal val="#ppt_h"/>
                                          </p:val>
                                        </p:tav>
                                      </p:tavLst>
                                    </p:anim>
                                    <p:anim calcmode="lin" valueType="num">
                                      <p:cBhvr>
                                        <p:cTn id="17" dur="1000" fill="hold"/>
                                        <p:tgtEl>
                                          <p:spTgt spid="134"/>
                                        </p:tgtEl>
                                        <p:attrNameLst>
                                          <p:attrName>style.rotation</p:attrName>
                                        </p:attrNameLst>
                                      </p:cBhvr>
                                      <p:tavLst>
                                        <p:tav tm="0">
                                          <p:val>
                                            <p:fltVal val="90"/>
                                          </p:val>
                                        </p:tav>
                                        <p:tav tm="100000">
                                          <p:val>
                                            <p:fltVal val="0"/>
                                          </p:val>
                                        </p:tav>
                                      </p:tavLst>
                                    </p:anim>
                                    <p:animEffect transition="in" filter="fade">
                                      <p:cBhvr>
                                        <p:cTn id="18" dur="1000"/>
                                        <p:tgtEl>
                                          <p:spTgt spid="13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35"/>
                                        </p:tgtEl>
                                        <p:attrNameLst>
                                          <p:attrName>style.visibility</p:attrName>
                                        </p:attrNameLst>
                                      </p:cBhvr>
                                      <p:to>
                                        <p:strVal val="visible"/>
                                      </p:to>
                                    </p:set>
                                    <p:anim calcmode="lin" valueType="num">
                                      <p:cBhvr>
                                        <p:cTn id="23" dur="1000" fill="hold"/>
                                        <p:tgtEl>
                                          <p:spTgt spid="135"/>
                                        </p:tgtEl>
                                        <p:attrNameLst>
                                          <p:attrName>ppt_w</p:attrName>
                                        </p:attrNameLst>
                                      </p:cBhvr>
                                      <p:tavLst>
                                        <p:tav tm="0">
                                          <p:val>
                                            <p:fltVal val="0"/>
                                          </p:val>
                                        </p:tav>
                                        <p:tav tm="100000">
                                          <p:val>
                                            <p:strVal val="#ppt_w"/>
                                          </p:val>
                                        </p:tav>
                                      </p:tavLst>
                                    </p:anim>
                                    <p:anim calcmode="lin" valueType="num">
                                      <p:cBhvr>
                                        <p:cTn id="24" dur="1000" fill="hold"/>
                                        <p:tgtEl>
                                          <p:spTgt spid="135"/>
                                        </p:tgtEl>
                                        <p:attrNameLst>
                                          <p:attrName>ppt_h</p:attrName>
                                        </p:attrNameLst>
                                      </p:cBhvr>
                                      <p:tavLst>
                                        <p:tav tm="0">
                                          <p:val>
                                            <p:fltVal val="0"/>
                                          </p:val>
                                        </p:tav>
                                        <p:tav tm="100000">
                                          <p:val>
                                            <p:strVal val="#ppt_h"/>
                                          </p:val>
                                        </p:tav>
                                      </p:tavLst>
                                    </p:anim>
                                    <p:anim calcmode="lin" valueType="num">
                                      <p:cBhvr>
                                        <p:cTn id="25" dur="1000" fill="hold"/>
                                        <p:tgtEl>
                                          <p:spTgt spid="135"/>
                                        </p:tgtEl>
                                        <p:attrNameLst>
                                          <p:attrName>style.rotation</p:attrName>
                                        </p:attrNameLst>
                                      </p:cBhvr>
                                      <p:tavLst>
                                        <p:tav tm="0">
                                          <p:val>
                                            <p:fltVal val="90"/>
                                          </p:val>
                                        </p:tav>
                                        <p:tav tm="100000">
                                          <p:val>
                                            <p:fltVal val="0"/>
                                          </p:val>
                                        </p:tav>
                                      </p:tavLst>
                                    </p:anim>
                                    <p:animEffect transition="in" filter="fade">
                                      <p:cBhvr>
                                        <p:cTn id="26" dur="1000"/>
                                        <p:tgtEl>
                                          <p:spTgt spid="135"/>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7"/>
                                        </p:tgtEl>
                                        <p:attrNameLst>
                                          <p:attrName>style.visibility</p:attrName>
                                        </p:attrNameLst>
                                      </p:cBhvr>
                                      <p:to>
                                        <p:strVal val="visible"/>
                                      </p:to>
                                    </p:set>
                                    <p:anim calcmode="lin" valueType="num">
                                      <p:cBhvr>
                                        <p:cTn id="31" dur="1000" fill="hold"/>
                                        <p:tgtEl>
                                          <p:spTgt spid="107"/>
                                        </p:tgtEl>
                                        <p:attrNameLst>
                                          <p:attrName>ppt_w</p:attrName>
                                        </p:attrNameLst>
                                      </p:cBhvr>
                                      <p:tavLst>
                                        <p:tav tm="0">
                                          <p:val>
                                            <p:fltVal val="0"/>
                                          </p:val>
                                        </p:tav>
                                        <p:tav tm="100000">
                                          <p:val>
                                            <p:strVal val="#ppt_w"/>
                                          </p:val>
                                        </p:tav>
                                      </p:tavLst>
                                    </p:anim>
                                    <p:anim calcmode="lin" valueType="num">
                                      <p:cBhvr>
                                        <p:cTn id="32" dur="1000" fill="hold"/>
                                        <p:tgtEl>
                                          <p:spTgt spid="107"/>
                                        </p:tgtEl>
                                        <p:attrNameLst>
                                          <p:attrName>ppt_h</p:attrName>
                                        </p:attrNameLst>
                                      </p:cBhvr>
                                      <p:tavLst>
                                        <p:tav tm="0">
                                          <p:val>
                                            <p:fltVal val="0"/>
                                          </p:val>
                                        </p:tav>
                                        <p:tav tm="100000">
                                          <p:val>
                                            <p:strVal val="#ppt_h"/>
                                          </p:val>
                                        </p:tav>
                                      </p:tavLst>
                                    </p:anim>
                                    <p:anim calcmode="lin" valueType="num">
                                      <p:cBhvr>
                                        <p:cTn id="33" dur="1000" fill="hold"/>
                                        <p:tgtEl>
                                          <p:spTgt spid="107"/>
                                        </p:tgtEl>
                                        <p:attrNameLst>
                                          <p:attrName>style.rotation</p:attrName>
                                        </p:attrNameLst>
                                      </p:cBhvr>
                                      <p:tavLst>
                                        <p:tav tm="0">
                                          <p:val>
                                            <p:fltVal val="90"/>
                                          </p:val>
                                        </p:tav>
                                        <p:tav tm="100000">
                                          <p:val>
                                            <p:fltVal val="0"/>
                                          </p:val>
                                        </p:tav>
                                      </p:tavLst>
                                    </p:anim>
                                    <p:animEffect transition="in" filter="fade">
                                      <p:cBhvr>
                                        <p:cTn id="34" dur="1000"/>
                                        <p:tgtEl>
                                          <p:spTgt spid="107"/>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8"/>
                                        </p:tgtEl>
                                        <p:attrNameLst>
                                          <p:attrName>style.visibility</p:attrName>
                                        </p:attrNameLst>
                                      </p:cBhvr>
                                      <p:to>
                                        <p:strVal val="visible"/>
                                      </p:to>
                                    </p:set>
                                    <p:anim calcmode="lin" valueType="num">
                                      <p:cBhvr>
                                        <p:cTn id="39" dur="1000" fill="hold"/>
                                        <p:tgtEl>
                                          <p:spTgt spid="108"/>
                                        </p:tgtEl>
                                        <p:attrNameLst>
                                          <p:attrName>ppt_w</p:attrName>
                                        </p:attrNameLst>
                                      </p:cBhvr>
                                      <p:tavLst>
                                        <p:tav tm="0">
                                          <p:val>
                                            <p:fltVal val="0"/>
                                          </p:val>
                                        </p:tav>
                                        <p:tav tm="100000">
                                          <p:val>
                                            <p:strVal val="#ppt_w"/>
                                          </p:val>
                                        </p:tav>
                                      </p:tavLst>
                                    </p:anim>
                                    <p:anim calcmode="lin" valueType="num">
                                      <p:cBhvr>
                                        <p:cTn id="40" dur="1000" fill="hold"/>
                                        <p:tgtEl>
                                          <p:spTgt spid="108"/>
                                        </p:tgtEl>
                                        <p:attrNameLst>
                                          <p:attrName>ppt_h</p:attrName>
                                        </p:attrNameLst>
                                      </p:cBhvr>
                                      <p:tavLst>
                                        <p:tav tm="0">
                                          <p:val>
                                            <p:fltVal val="0"/>
                                          </p:val>
                                        </p:tav>
                                        <p:tav tm="100000">
                                          <p:val>
                                            <p:strVal val="#ppt_h"/>
                                          </p:val>
                                        </p:tav>
                                      </p:tavLst>
                                    </p:anim>
                                    <p:anim calcmode="lin" valueType="num">
                                      <p:cBhvr>
                                        <p:cTn id="41" dur="1000" fill="hold"/>
                                        <p:tgtEl>
                                          <p:spTgt spid="108"/>
                                        </p:tgtEl>
                                        <p:attrNameLst>
                                          <p:attrName>style.rotation</p:attrName>
                                        </p:attrNameLst>
                                      </p:cBhvr>
                                      <p:tavLst>
                                        <p:tav tm="0">
                                          <p:val>
                                            <p:fltVal val="90"/>
                                          </p:val>
                                        </p:tav>
                                        <p:tav tm="100000">
                                          <p:val>
                                            <p:fltVal val="0"/>
                                          </p:val>
                                        </p:tav>
                                      </p:tavLst>
                                    </p:anim>
                                    <p:animEffect transition="in" filter="fade">
                                      <p:cBhvr>
                                        <p:cTn id="42" dur="1000"/>
                                        <p:tgtEl>
                                          <p:spTgt spid="10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109"/>
                                        </p:tgtEl>
                                        <p:attrNameLst>
                                          <p:attrName>style.visibility</p:attrName>
                                        </p:attrNameLst>
                                      </p:cBhvr>
                                      <p:to>
                                        <p:strVal val="visible"/>
                                      </p:to>
                                    </p:set>
                                    <p:anim calcmode="lin" valueType="num">
                                      <p:cBhvr>
                                        <p:cTn id="47" dur="1000" fill="hold"/>
                                        <p:tgtEl>
                                          <p:spTgt spid="109"/>
                                        </p:tgtEl>
                                        <p:attrNameLst>
                                          <p:attrName>ppt_w</p:attrName>
                                        </p:attrNameLst>
                                      </p:cBhvr>
                                      <p:tavLst>
                                        <p:tav tm="0">
                                          <p:val>
                                            <p:fltVal val="0"/>
                                          </p:val>
                                        </p:tav>
                                        <p:tav tm="100000">
                                          <p:val>
                                            <p:strVal val="#ppt_w"/>
                                          </p:val>
                                        </p:tav>
                                      </p:tavLst>
                                    </p:anim>
                                    <p:anim calcmode="lin" valueType="num">
                                      <p:cBhvr>
                                        <p:cTn id="48" dur="1000" fill="hold"/>
                                        <p:tgtEl>
                                          <p:spTgt spid="109"/>
                                        </p:tgtEl>
                                        <p:attrNameLst>
                                          <p:attrName>ppt_h</p:attrName>
                                        </p:attrNameLst>
                                      </p:cBhvr>
                                      <p:tavLst>
                                        <p:tav tm="0">
                                          <p:val>
                                            <p:fltVal val="0"/>
                                          </p:val>
                                        </p:tav>
                                        <p:tav tm="100000">
                                          <p:val>
                                            <p:strVal val="#ppt_h"/>
                                          </p:val>
                                        </p:tav>
                                      </p:tavLst>
                                    </p:anim>
                                    <p:anim calcmode="lin" valueType="num">
                                      <p:cBhvr>
                                        <p:cTn id="49" dur="1000" fill="hold"/>
                                        <p:tgtEl>
                                          <p:spTgt spid="109"/>
                                        </p:tgtEl>
                                        <p:attrNameLst>
                                          <p:attrName>style.rotation</p:attrName>
                                        </p:attrNameLst>
                                      </p:cBhvr>
                                      <p:tavLst>
                                        <p:tav tm="0">
                                          <p:val>
                                            <p:fltVal val="90"/>
                                          </p:val>
                                        </p:tav>
                                        <p:tav tm="100000">
                                          <p:val>
                                            <p:fltVal val="0"/>
                                          </p:val>
                                        </p:tav>
                                      </p:tavLst>
                                    </p:anim>
                                    <p:animEffect transition="in" filter="fade">
                                      <p:cBhvr>
                                        <p:cTn id="50" dur="10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animBg="1"/>
      <p:bldP spid="134" grpId="0" animBg="1"/>
      <p:bldP spid="135" grpId="0" animBg="1"/>
      <p:bldP spid="107" grpId="0" animBg="1"/>
      <p:bldP spid="108" grpId="0" animBg="1"/>
      <p:bldP spid="10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eck 15"/>
          <p:cNvSpPr/>
          <p:nvPr/>
        </p:nvSpPr>
        <p:spPr>
          <a:xfrm rot="2822088">
            <a:off x="2227211" y="4056526"/>
            <a:ext cx="2000250" cy="2980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1971674" y="2589945"/>
            <a:ext cx="2000250" cy="2980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Abgerundetes Rechteck 1"/>
          <p:cNvSpPr/>
          <p:nvPr/>
        </p:nvSpPr>
        <p:spPr>
          <a:xfrm>
            <a:off x="3420729" y="4726710"/>
            <a:ext cx="2965784" cy="1574078"/>
          </a:xfrm>
          <a:prstGeom prst="roundRect">
            <a:avLst/>
          </a:prstGeom>
          <a:solidFill>
            <a:srgbClr val="F26E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Strafgerichtsbarkeit</a:t>
            </a:r>
            <a:endParaRPr lang="de-DE" sz="24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Abgerundetes Rechteck 11"/>
          <p:cNvSpPr/>
          <p:nvPr/>
        </p:nvSpPr>
        <p:spPr>
          <a:xfrm>
            <a:off x="182728" y="2563419"/>
            <a:ext cx="2789071" cy="134358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t>Ordentliche Gerichtsbarkeit </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Abgerundetes Rechteck 4"/>
          <p:cNvSpPr/>
          <p:nvPr/>
        </p:nvSpPr>
        <p:spPr>
          <a:xfrm>
            <a:off x="2473258" y="744270"/>
            <a:ext cx="6969256" cy="55721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ordentliche Gerichtsbarkeit </a:t>
            </a:r>
          </a:p>
        </p:txBody>
      </p:sp>
      <p:sp>
        <p:nvSpPr>
          <p:cNvPr id="13" name="Abgerundetes Rechteck 12"/>
          <p:cNvSpPr/>
          <p:nvPr/>
        </p:nvSpPr>
        <p:spPr>
          <a:xfrm>
            <a:off x="7450940" y="3567255"/>
            <a:ext cx="2986068" cy="182033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u="sng" dirty="0"/>
              <a:t>freiwillige Gerichtsbarkeit</a:t>
            </a:r>
          </a:p>
          <a:p>
            <a:endParaRPr lang="de-DE" u="sng" dirty="0"/>
          </a:p>
          <a:p>
            <a:r>
              <a:rPr lang="de-DE" dirty="0"/>
              <a:t>Nachlass</a:t>
            </a:r>
          </a:p>
          <a:p>
            <a:r>
              <a:rPr lang="de-DE" dirty="0"/>
              <a:t>Betreuung</a:t>
            </a:r>
          </a:p>
          <a:p>
            <a:r>
              <a:rPr lang="de-DE" dirty="0"/>
              <a:t>Register </a:t>
            </a:r>
          </a:p>
          <a:p>
            <a:r>
              <a:rPr lang="de-DE" dirty="0"/>
              <a:t>Grundbuch</a:t>
            </a:r>
          </a:p>
        </p:txBody>
      </p:sp>
      <p:sp>
        <p:nvSpPr>
          <p:cNvPr id="14" name="Abgerundetes Rechteck 13"/>
          <p:cNvSpPr/>
          <p:nvPr/>
        </p:nvSpPr>
        <p:spPr>
          <a:xfrm>
            <a:off x="7450940" y="1331376"/>
            <a:ext cx="2986068" cy="2097624"/>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u="sng" dirty="0"/>
              <a:t>streitige Gerichtsbarkeit</a:t>
            </a:r>
          </a:p>
          <a:p>
            <a:endParaRPr lang="de-DE" u="sng" dirty="0"/>
          </a:p>
          <a:p>
            <a:r>
              <a:rPr lang="de-DE" dirty="0"/>
              <a:t>Zivilprozess Insolvenzverfahren Familiensachen Zwangsvollstreckung Mahnsachen</a:t>
            </a:r>
          </a:p>
        </p:txBody>
      </p:sp>
      <p:sp>
        <p:nvSpPr>
          <p:cNvPr id="11" name="Gefaltete Ecke 10"/>
          <p:cNvSpPr/>
          <p:nvPr/>
        </p:nvSpPr>
        <p:spPr>
          <a:xfrm rot="20775200">
            <a:off x="779374" y="4372355"/>
            <a:ext cx="1595776" cy="159317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12 GVG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7" name="Pfeil nach rechts 6"/>
          <p:cNvSpPr/>
          <p:nvPr/>
        </p:nvSpPr>
        <p:spPr>
          <a:xfrm>
            <a:off x="6124782" y="2137872"/>
            <a:ext cx="1421321" cy="484632"/>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Pfeil nach rechts 14"/>
          <p:cNvSpPr/>
          <p:nvPr/>
        </p:nvSpPr>
        <p:spPr>
          <a:xfrm rot="1869428">
            <a:off x="5966166" y="3117636"/>
            <a:ext cx="1623483" cy="484632"/>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Abgerundetes Rechteck 9"/>
          <p:cNvSpPr/>
          <p:nvPr/>
        </p:nvSpPr>
        <p:spPr>
          <a:xfrm>
            <a:off x="3420729" y="1546404"/>
            <a:ext cx="2965784" cy="1701482"/>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Zivilgerichtsbarkeit</a:t>
            </a:r>
            <a:endParaRPr lang="de-DE" sz="2400" dirty="0"/>
          </a:p>
        </p:txBody>
      </p:sp>
    </p:spTree>
    <p:extLst>
      <p:ext uri="{BB962C8B-B14F-4D97-AF65-F5344CB8AC3E}">
        <p14:creationId xmlns:p14="http://schemas.microsoft.com/office/powerpoint/2010/main" val="282241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grpSp>
        <p:nvGrpSpPr>
          <p:cNvPr id="7" name="Gruppieren 6"/>
          <p:cNvGrpSpPr/>
          <p:nvPr/>
        </p:nvGrpSpPr>
        <p:grpSpPr>
          <a:xfrm>
            <a:off x="800100" y="864975"/>
            <a:ext cx="9780420" cy="3078375"/>
            <a:chOff x="914400" y="1750800"/>
            <a:chExt cx="9780420" cy="3078375"/>
          </a:xfrm>
        </p:grpSpPr>
        <p:sp>
          <p:nvSpPr>
            <p:cNvPr id="2" name="Abgerundetes Rechteck 1"/>
            <p:cNvSpPr/>
            <p:nvPr/>
          </p:nvSpPr>
          <p:spPr>
            <a:xfrm>
              <a:off x="1725316" y="2133326"/>
              <a:ext cx="8969504" cy="2695849"/>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Die ordentliche Gerichtsbarkeit gliedert sich dabei in die </a:t>
              </a:r>
              <a:r>
                <a:rPr lang="de-DE" sz="2000" b="1" dirty="0">
                  <a:effectLst>
                    <a:outerShdw blurRad="38100" dist="38100" dir="2700000" algn="tl">
                      <a:srgbClr val="000000">
                        <a:alpha val="43137"/>
                      </a:srgbClr>
                    </a:outerShdw>
                  </a:effectLst>
                </a:rPr>
                <a:t>Zivilgerichtsbarkeit</a:t>
              </a:r>
              <a:r>
                <a:rPr lang="de-DE" sz="2000" dirty="0"/>
                <a:t> und die </a:t>
              </a:r>
              <a:r>
                <a:rPr lang="de-DE" sz="2000" b="1" dirty="0">
                  <a:effectLst>
                    <a:outerShdw blurRad="38100" dist="38100" dir="2700000" algn="tl">
                      <a:srgbClr val="000000">
                        <a:alpha val="43137"/>
                      </a:srgbClr>
                    </a:outerShdw>
                  </a:effectLst>
                </a:rPr>
                <a:t>Strafgerichtsbarkeit</a:t>
              </a:r>
              <a:r>
                <a:rPr lang="de-DE" sz="2000" dirty="0"/>
                <a:t>. Die Zivilgerichtsbarkeit gliedert sich wiederum in </a:t>
              </a:r>
            </a:p>
            <a:p>
              <a:r>
                <a:rPr lang="de-DE" sz="2000" dirty="0"/>
                <a:t>die </a:t>
              </a:r>
              <a:r>
                <a:rPr lang="de-DE" sz="2000" b="1" u="sng" dirty="0"/>
                <a:t>streitige Gerichtsbarkeit </a:t>
              </a:r>
              <a:r>
                <a:rPr lang="de-DE" sz="2000" dirty="0"/>
                <a:t>und in die </a:t>
              </a:r>
              <a:r>
                <a:rPr lang="de-DE" sz="2000" b="1" u="sng" dirty="0"/>
                <a:t>freiwillige Gerichtsbarkeit</a:t>
              </a:r>
              <a:r>
                <a:rPr lang="de-DE" sz="2000" dirty="0"/>
                <a:t>. Neben der ordentlichen Gerichtsbarkeit existiert die besondere Gerichtsbarkeit/Fachgerichtsbarkeit. Hierzu gehören: die Sozialgerichtsbarkeit, die Arbeitsgerichtsbarkeit, die Finanzgerichtsbarkeit, die Verwaltungsgerichtsbarkeit und die Verfassungsgerichtsbarkeit. </a:t>
              </a:r>
            </a:p>
          </p:txBody>
        </p:sp>
        <p:sp>
          <p:nvSpPr>
            <p:cNvPr id="5" name="Abgerundetes Rechteck 4"/>
            <p:cNvSpPr/>
            <p:nvPr/>
          </p:nvSpPr>
          <p:spPr>
            <a:xfrm>
              <a:off x="914400" y="1750800"/>
              <a:ext cx="5457825" cy="55721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ordentliche Gerichtbarkeit </a:t>
              </a:r>
              <a:endParaRPr lang="de-DE" sz="2400"/>
            </a:p>
          </p:txBody>
        </p:sp>
      </p:grpSp>
      <p:grpSp>
        <p:nvGrpSpPr>
          <p:cNvPr id="10" name="Gruppieren 9"/>
          <p:cNvGrpSpPr/>
          <p:nvPr/>
        </p:nvGrpSpPr>
        <p:grpSpPr>
          <a:xfrm>
            <a:off x="800100" y="4325876"/>
            <a:ext cx="9780420" cy="1531999"/>
            <a:chOff x="1411416" y="2312901"/>
            <a:chExt cx="9780420" cy="1531999"/>
          </a:xfrm>
        </p:grpSpPr>
        <p:grpSp>
          <p:nvGrpSpPr>
            <p:cNvPr id="11" name="Gruppieren 10"/>
            <p:cNvGrpSpPr/>
            <p:nvPr/>
          </p:nvGrpSpPr>
          <p:grpSpPr>
            <a:xfrm>
              <a:off x="1411416" y="2312901"/>
              <a:ext cx="9780420" cy="1531999"/>
              <a:chOff x="914400" y="1750800"/>
              <a:chExt cx="9780420" cy="2100372"/>
            </a:xfrm>
          </p:grpSpPr>
          <p:sp>
            <p:nvSpPr>
              <p:cNvPr id="14" name="Abgerundetes Rechteck 13"/>
              <p:cNvSpPr/>
              <p:nvPr/>
            </p:nvSpPr>
            <p:spPr>
              <a:xfrm>
                <a:off x="1796754" y="2233340"/>
                <a:ext cx="8898066" cy="161783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p>
            </p:txBody>
          </p:sp>
          <p:sp>
            <p:nvSpPr>
              <p:cNvPr id="15" name="Abgerundetes Rechteck 14"/>
              <p:cNvSpPr/>
              <p:nvPr/>
            </p:nvSpPr>
            <p:spPr>
              <a:xfrm>
                <a:off x="914400" y="1750800"/>
                <a:ext cx="5457825" cy="6900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Streitige Gerichtsbarkeit </a:t>
                </a:r>
                <a:endParaRPr lang="de-DE" sz="2400" dirty="0"/>
              </a:p>
            </p:txBody>
          </p:sp>
        </p:grpSp>
        <p:sp>
          <p:nvSpPr>
            <p:cNvPr id="13" name="Rechteck 12"/>
            <p:cNvSpPr/>
            <p:nvPr/>
          </p:nvSpPr>
          <p:spPr>
            <a:xfrm>
              <a:off x="2411541" y="2918500"/>
              <a:ext cx="8672513" cy="707886"/>
            </a:xfrm>
            <a:prstGeom prst="rect">
              <a:avLst/>
            </a:prstGeom>
          </p:spPr>
          <p:txBody>
            <a:bodyPr wrap="square">
              <a:spAutoFit/>
            </a:bodyPr>
            <a:lstStyle/>
            <a:p>
              <a:r>
                <a:rPr lang="de-DE" sz="2000" dirty="0">
                  <a:solidFill>
                    <a:schemeClr val="bg1"/>
                  </a:solidFill>
                </a:rPr>
                <a:t>Vor die streitige Zivilgerichtsbarkeit gehören demnach also alle bürgerlichen Rechtsstreitigkeiten unter Einbeziehung der Zwangsvollstreckung.</a:t>
              </a:r>
            </a:p>
          </p:txBody>
        </p:sp>
      </p:grpSp>
      <p:sp>
        <p:nvSpPr>
          <p:cNvPr id="16" name="Gefaltete Ecke 15"/>
          <p:cNvSpPr/>
          <p:nvPr/>
        </p:nvSpPr>
        <p:spPr>
          <a:xfrm>
            <a:off x="10031778" y="4560850"/>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ZPO +</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GVG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7" name="Gefaltete Ecke 16"/>
          <p:cNvSpPr/>
          <p:nvPr/>
        </p:nvSpPr>
        <p:spPr>
          <a:xfrm rot="20956890">
            <a:off x="261347" y="4917188"/>
            <a:ext cx="1431096" cy="1373387"/>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Bürger klagt gegen Bürger</a:t>
            </a:r>
          </a:p>
        </p:txBody>
      </p:sp>
    </p:spTree>
    <p:extLst>
      <p:ext uri="{BB962C8B-B14F-4D97-AF65-F5344CB8AC3E}">
        <p14:creationId xmlns:p14="http://schemas.microsoft.com/office/powerpoint/2010/main" val="221736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fltVal val="0"/>
                                          </p:val>
                                        </p:tav>
                                        <p:tav tm="100000">
                                          <p:val>
                                            <p:strVal val="#ppt_w"/>
                                          </p:val>
                                        </p:tav>
                                      </p:tavLst>
                                    </p:anim>
                                    <p:anim calcmode="lin" valueType="num">
                                      <p:cBhvr>
                                        <p:cTn id="16" dur="1000" fill="hold"/>
                                        <p:tgtEl>
                                          <p:spTgt spid="17"/>
                                        </p:tgtEl>
                                        <p:attrNameLst>
                                          <p:attrName>ppt_h</p:attrName>
                                        </p:attrNameLst>
                                      </p:cBhvr>
                                      <p:tavLst>
                                        <p:tav tm="0">
                                          <p:val>
                                            <p:fltVal val="0"/>
                                          </p:val>
                                        </p:tav>
                                        <p:tav tm="100000">
                                          <p:val>
                                            <p:strVal val="#ppt_h"/>
                                          </p:val>
                                        </p:tav>
                                      </p:tavLst>
                                    </p:anim>
                                    <p:anim calcmode="lin" valueType="num">
                                      <p:cBhvr>
                                        <p:cTn id="17" dur="1000" fill="hold"/>
                                        <p:tgtEl>
                                          <p:spTgt spid="17"/>
                                        </p:tgtEl>
                                        <p:attrNameLst>
                                          <p:attrName>style.rotation</p:attrName>
                                        </p:attrNameLst>
                                      </p:cBhvr>
                                      <p:tavLst>
                                        <p:tav tm="0">
                                          <p:val>
                                            <p:fltVal val="90"/>
                                          </p:val>
                                        </p:tav>
                                        <p:tav tm="100000">
                                          <p:val>
                                            <p:fltVal val="0"/>
                                          </p:val>
                                        </p:tav>
                                      </p:tavLst>
                                    </p:anim>
                                    <p:animEffect transition="in" filter="fade">
                                      <p:cBhvr>
                                        <p:cTn id="18"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grpSp>
        <p:nvGrpSpPr>
          <p:cNvPr id="19" name="Gruppieren 18"/>
          <p:cNvGrpSpPr/>
          <p:nvPr/>
        </p:nvGrpSpPr>
        <p:grpSpPr>
          <a:xfrm>
            <a:off x="1373897" y="1755688"/>
            <a:ext cx="8786813" cy="3602125"/>
            <a:chOff x="1411416" y="984163"/>
            <a:chExt cx="8786813" cy="3602125"/>
          </a:xfrm>
        </p:grpSpPr>
        <p:grpSp>
          <p:nvGrpSpPr>
            <p:cNvPr id="7" name="Gruppieren 6"/>
            <p:cNvGrpSpPr/>
            <p:nvPr/>
          </p:nvGrpSpPr>
          <p:grpSpPr>
            <a:xfrm>
              <a:off x="1411416" y="984163"/>
              <a:ext cx="8786813" cy="3602125"/>
              <a:chOff x="914400" y="1750800"/>
              <a:chExt cx="8786813" cy="4938518"/>
            </a:xfrm>
          </p:grpSpPr>
          <p:sp>
            <p:nvSpPr>
              <p:cNvPr id="2" name="Abgerundetes Rechteck 1"/>
              <p:cNvSpPr/>
              <p:nvPr/>
            </p:nvSpPr>
            <p:spPr>
              <a:xfrm>
                <a:off x="1796754" y="2233340"/>
                <a:ext cx="7904459" cy="445597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p>
            </p:txBody>
          </p:sp>
          <p:sp>
            <p:nvSpPr>
              <p:cNvPr id="5" name="Abgerundetes Rechteck 4"/>
              <p:cNvSpPr/>
              <p:nvPr/>
            </p:nvSpPr>
            <p:spPr>
              <a:xfrm>
                <a:off x="914400" y="1750800"/>
                <a:ext cx="5457825" cy="55721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Freiwillige Gerichtsbarkeit </a:t>
                </a:r>
                <a:endParaRPr lang="de-DE" sz="2400" dirty="0"/>
              </a:p>
            </p:txBody>
          </p:sp>
        </p:grpSp>
        <p:sp>
          <p:nvSpPr>
            <p:cNvPr id="18" name="Rechteck 17"/>
            <p:cNvSpPr/>
            <p:nvPr/>
          </p:nvSpPr>
          <p:spPr>
            <a:xfrm>
              <a:off x="2971799" y="1426312"/>
              <a:ext cx="6096000" cy="3046988"/>
            </a:xfrm>
            <a:prstGeom prst="rect">
              <a:avLst/>
            </a:prstGeom>
          </p:spPr>
          <p:txBody>
            <a:bodyPr>
              <a:spAutoFit/>
            </a:bodyPr>
            <a:lstStyle/>
            <a:p>
              <a:r>
                <a:rPr lang="de-DE" sz="2400" dirty="0">
                  <a:solidFill>
                    <a:schemeClr val="bg1"/>
                  </a:solidFill>
                </a:rPr>
                <a:t>Sie steht im Gegensatz zur streitigen Gerichtsbarkeit und ist ein staatlich geregeltes Verfahren für bestimmte, meist privatrechtliche, Angelegenheiten.</a:t>
              </a:r>
            </a:p>
            <a:p>
              <a:r>
                <a:rPr lang="de-DE" sz="2400" dirty="0">
                  <a:solidFill>
                    <a:schemeClr val="bg1"/>
                  </a:solidFill>
                </a:rPr>
                <a:t>Das grundlegende Verfahrensgesetz ist das Gesetz über das Verfahren in Familiensachen und in Angelegenheiten der freiwilligen Gerichtsbarkeit.</a:t>
              </a:r>
            </a:p>
          </p:txBody>
        </p:sp>
      </p:grpSp>
      <p:sp>
        <p:nvSpPr>
          <p:cNvPr id="20" name="Gefaltete Ecke 19"/>
          <p:cNvSpPr/>
          <p:nvPr/>
        </p:nvSpPr>
        <p:spPr>
          <a:xfrm rot="21232012">
            <a:off x="8992761" y="4381816"/>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FamFG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1" name="Gefaltete Ecke 10"/>
          <p:cNvSpPr/>
          <p:nvPr/>
        </p:nvSpPr>
        <p:spPr>
          <a:xfrm>
            <a:off x="589066" y="4690252"/>
            <a:ext cx="1727960" cy="1588885"/>
          </a:xfrm>
          <a:prstGeom prst="foldedCorner">
            <a:avLst/>
          </a:prstGeom>
          <a:solidFill>
            <a:schemeClr val="accent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Bürger möchte eine gerichtliche Handlung</a:t>
            </a:r>
          </a:p>
        </p:txBody>
      </p:sp>
    </p:spTree>
    <p:extLst>
      <p:ext uri="{BB962C8B-B14F-4D97-AF65-F5344CB8AC3E}">
        <p14:creationId xmlns:p14="http://schemas.microsoft.com/office/powerpoint/2010/main" val="245444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931946"/>
            <a:ext cx="7708407" cy="5629276"/>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000" dirty="0"/>
              <a:t>Nachlasssachen, z.B. die Eröffnung von Testamenten und Erbverträgen, die Entgegennahme von Erklärungen, die die Erbschaft betreffen, die Ausschlagung, die Erteilung und Einziehung des Erbscheins, die Sicherung des Nachlasses, die Anfechtung eines Testaments oder Erbvertrages.</a:t>
            </a:r>
          </a:p>
          <a:p>
            <a:pPr marL="342900" indent="-342900">
              <a:buFont typeface="Arial" panose="020B0604020202020204" pitchFamily="34" charset="0"/>
              <a:buChar char="•"/>
            </a:pPr>
            <a:r>
              <a:rPr lang="de-DE" sz="2000" dirty="0"/>
              <a:t>Vormundschaftssachen und Betreuungssachen, z.B. Anordnung und Überwachung von Vormundschaften, Betreuungen und </a:t>
            </a:r>
            <a:r>
              <a:rPr lang="de-DE" sz="2000" dirty="0" err="1"/>
              <a:t>Pflegschaften</a:t>
            </a:r>
            <a:r>
              <a:rPr lang="de-DE" sz="2000" dirty="0"/>
              <a:t>, Genehmigung wichtiger Rechtsgeschäfte, die der Betreuer für den Betreuten tätigt.</a:t>
            </a:r>
          </a:p>
          <a:p>
            <a:pPr marL="342900" indent="-342900">
              <a:buFont typeface="Arial" panose="020B0604020202020204" pitchFamily="34" charset="0"/>
              <a:buChar char="•"/>
            </a:pPr>
            <a:r>
              <a:rPr lang="de-DE" sz="2000" dirty="0"/>
              <a:t>Familiensachen, z.B. Ehe,- </a:t>
            </a:r>
            <a:r>
              <a:rPr lang="de-DE" sz="2000" dirty="0" err="1"/>
              <a:t>Kindschafts</a:t>
            </a:r>
            <a:r>
              <a:rPr lang="de-DE" sz="2000" dirty="0"/>
              <a:t>-, Abstammungs-, Adoptions-, Unterhalts-, Gewaltschutz-, </a:t>
            </a:r>
            <a:r>
              <a:rPr lang="de-DE" sz="2000" dirty="0" err="1"/>
              <a:t>Ehewohnungs</a:t>
            </a:r>
            <a:r>
              <a:rPr lang="de-DE" sz="2000" dirty="0"/>
              <a:t> – und Haushalts-, Güterrechts-, Partnerschafts- und sonstige Familiensachen</a:t>
            </a:r>
          </a:p>
          <a:p>
            <a:pPr marL="342900" indent="-342900">
              <a:buFont typeface="Arial" panose="020B0604020202020204" pitchFamily="34" charset="0"/>
              <a:buChar char="•"/>
            </a:pPr>
            <a:r>
              <a:rPr lang="de-DE" sz="2000" dirty="0"/>
              <a:t>Unterbringungssachen, insbesondere Unterbringung psychisch Kranker gem. Ländergesetzen.</a:t>
            </a:r>
          </a:p>
        </p:txBody>
      </p:sp>
      <p:sp>
        <p:nvSpPr>
          <p:cNvPr id="5" name="Abgerundetes Rechteck 4"/>
          <p:cNvSpPr/>
          <p:nvPr/>
        </p:nvSpPr>
        <p:spPr>
          <a:xfrm>
            <a:off x="457199" y="899019"/>
            <a:ext cx="9394977"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wichtigsten Gegenstände der Freiwilligen Gerichtsbarkeit sind u.a.: </a:t>
            </a:r>
            <a:endParaRPr lang="de-DE" sz="2400" dirty="0"/>
          </a:p>
        </p:txBody>
      </p:sp>
      <p:sp>
        <p:nvSpPr>
          <p:cNvPr id="20" name="Gefaltete Ecke 19"/>
          <p:cNvSpPr/>
          <p:nvPr/>
        </p:nvSpPr>
        <p:spPr>
          <a:xfrm rot="21232012">
            <a:off x="10267499" y="4509888"/>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FamFG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24463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931946"/>
            <a:ext cx="7708407" cy="4483017"/>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pPr marL="342900" indent="-342900">
              <a:buFont typeface="Arial" panose="020B0604020202020204" pitchFamily="34" charset="0"/>
              <a:buChar char="•"/>
            </a:pPr>
            <a:r>
              <a:rPr lang="de-DE" sz="2000" dirty="0"/>
              <a:t>Registersachen, z.B. Eintragungen in das Handelsregister, wie z.B. Neueintragung einer Firma, Eintragung/Wechsel des Geschäftsführers oder des Prokuristen, Eintragungen in das Vereinsregister, Güterrechtsregister, Genossenschaftsregister, Partnerschaftsregister. </a:t>
            </a:r>
          </a:p>
          <a:p>
            <a:pPr marL="342900" indent="-342900">
              <a:buFont typeface="Arial" panose="020B0604020202020204" pitchFamily="34" charset="0"/>
              <a:buChar char="•"/>
            </a:pPr>
            <a:r>
              <a:rPr lang="de-DE" sz="2000" dirty="0"/>
              <a:t>Wohnungseigentumssachen nach dem WEG </a:t>
            </a:r>
          </a:p>
          <a:p>
            <a:pPr marL="342900" indent="-342900">
              <a:buFont typeface="Arial" panose="020B0604020202020204" pitchFamily="34" charset="0"/>
              <a:buChar char="•"/>
            </a:pPr>
            <a:r>
              <a:rPr lang="de-DE" sz="2000" dirty="0"/>
              <a:t>Grundbuchsachen, beim Grundbuchamt erfolgen die Eintragungen in das Grundbuch, z.B. Eintragung eines neuen Eigentümers, Eintragung von Hypotheken und Grundschulden. </a:t>
            </a:r>
          </a:p>
        </p:txBody>
      </p:sp>
      <p:sp>
        <p:nvSpPr>
          <p:cNvPr id="5" name="Abgerundetes Rechteck 4"/>
          <p:cNvSpPr/>
          <p:nvPr/>
        </p:nvSpPr>
        <p:spPr>
          <a:xfrm>
            <a:off x="457199" y="899019"/>
            <a:ext cx="9394977"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wichtigsten Gegenstände der Freiwilligen Gerichtsbarkeit sind u.a.: </a:t>
            </a:r>
            <a:endParaRPr lang="de-DE" sz="2400" dirty="0"/>
          </a:p>
        </p:txBody>
      </p:sp>
      <p:sp>
        <p:nvSpPr>
          <p:cNvPr id="20" name="Gefaltete Ecke 19"/>
          <p:cNvSpPr/>
          <p:nvPr/>
        </p:nvSpPr>
        <p:spPr>
          <a:xfrm rot="21232012">
            <a:off x="10267499" y="4509888"/>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FamFG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028568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931946"/>
            <a:ext cx="7708407" cy="5023848"/>
          </a:xfrm>
          <a:prstGeom prst="roundRect">
            <a:avLst/>
          </a:prstGeom>
          <a:solidFill>
            <a:srgbClr val="F26E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p>
          <a:p>
            <a:r>
              <a:rPr lang="de-DE" sz="2400" dirty="0"/>
              <a:t>Der Strafprozess ist ein gesetzlich geordnetes Verfahren, in dem über das Vorliegen einer Straftat zu entscheiden ist, ggf. werden durch richterliches Urteil strafrechtliche Folgen ausgesprochen, nämlich durch den Ausspruch über Schuld und Strafe oder andere strafrechtliche Maßnahmen, z.B. sichernde Maßregeln, - gegen Jugendliche auch Zuchtmittel oder Erziehungsmaßregeln usw. Ziel ist es, den gestörten Rechtsfrieden wiederherzustellen. </a:t>
            </a:r>
          </a:p>
          <a:p>
            <a:r>
              <a:rPr lang="de-DE" sz="2400" dirty="0"/>
              <a:t>Das Strafverfahren gliedert sich in </a:t>
            </a:r>
            <a:r>
              <a:rPr lang="de-DE" sz="2400" b="1" dirty="0"/>
              <a:t>4 Verfahrensabschnitte</a:t>
            </a:r>
            <a:r>
              <a:rPr lang="de-DE" sz="2400" dirty="0"/>
              <a:t>.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Strafgerichtsbarkeit </a:t>
            </a:r>
            <a:endParaRPr lang="de-DE" sz="2400" dirty="0"/>
          </a:p>
        </p:txBody>
      </p:sp>
      <p:sp>
        <p:nvSpPr>
          <p:cNvPr id="20" name="Gefaltete Ecke 19"/>
          <p:cNvSpPr/>
          <p:nvPr/>
        </p:nvSpPr>
        <p:spPr>
          <a:xfrm rot="21232012">
            <a:off x="10267499" y="4509888"/>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StGB</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8" name="Gefaltete Ecke 7"/>
          <p:cNvSpPr/>
          <p:nvPr/>
        </p:nvSpPr>
        <p:spPr>
          <a:xfrm rot="441089">
            <a:off x="589066" y="4690252"/>
            <a:ext cx="1727960" cy="1588885"/>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Staat gegen Bürger</a:t>
            </a:r>
          </a:p>
        </p:txBody>
      </p:sp>
    </p:spTree>
    <p:extLst>
      <p:ext uri="{BB962C8B-B14F-4D97-AF65-F5344CB8AC3E}">
        <p14:creationId xmlns:p14="http://schemas.microsoft.com/office/powerpoint/2010/main" val="212366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931946"/>
            <a:ext cx="7708407" cy="5023848"/>
          </a:xfrm>
          <a:prstGeom prst="roundRect">
            <a:avLst/>
          </a:prstGeom>
          <a:solidFill>
            <a:srgbClr val="F26E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endParaRPr lang="de-DE" sz="2000" dirty="0"/>
          </a:p>
          <a:p>
            <a:pPr marL="285750" indent="-285750">
              <a:buFont typeface="Arial" panose="020B0604020202020204" pitchFamily="34" charset="0"/>
              <a:buChar char="•"/>
            </a:pPr>
            <a:r>
              <a:rPr lang="de-DE" sz="2000" b="1" i="1" dirty="0"/>
              <a:t>Ermittlungsverfahren - Staatsanwaltschaft </a:t>
            </a:r>
            <a:endParaRPr lang="de-DE" sz="2000" dirty="0"/>
          </a:p>
          <a:p>
            <a:r>
              <a:rPr lang="de-DE" sz="2000" dirty="0"/>
              <a:t>	(vorbereitendes Verfahren, §§ 158 ff StPO) </a:t>
            </a:r>
          </a:p>
          <a:p>
            <a:pPr marL="285750" indent="-285750">
              <a:buFont typeface="Arial" panose="020B0604020202020204" pitchFamily="34" charset="0"/>
              <a:buChar char="•"/>
            </a:pPr>
            <a:r>
              <a:rPr lang="de-DE" sz="2000" dirty="0"/>
              <a:t> </a:t>
            </a:r>
            <a:r>
              <a:rPr lang="de-DE" sz="2000" b="1" i="1" dirty="0"/>
              <a:t>Zwischenverfahren - Amtsgericht </a:t>
            </a:r>
            <a:endParaRPr lang="de-DE" sz="2000" dirty="0"/>
          </a:p>
          <a:p>
            <a:r>
              <a:rPr lang="de-DE" sz="2000" dirty="0"/>
              <a:t>	(Eröffnungsverfahren, in dem über die Eröffnung des 	Hauptverfahrens entschieden wird, §§ 199 ff StPO) </a:t>
            </a:r>
          </a:p>
          <a:p>
            <a:pPr marL="285750" indent="-285750">
              <a:buFont typeface="Arial" panose="020B0604020202020204" pitchFamily="34" charset="0"/>
              <a:buChar char="•"/>
            </a:pPr>
            <a:r>
              <a:rPr lang="de-DE" sz="2000" b="1" i="1" dirty="0"/>
              <a:t>Hauptverfahren - Amtsgericht </a:t>
            </a:r>
            <a:endParaRPr lang="de-DE" sz="2000" dirty="0"/>
          </a:p>
          <a:p>
            <a:r>
              <a:rPr lang="de-DE" sz="2000" dirty="0"/>
              <a:t>	Einschließlich Verfahren über Rechtsmittel bis zur 	Rechtskraft der Entscheidung (§§ 213 ff StPO) </a:t>
            </a:r>
          </a:p>
          <a:p>
            <a:pPr marL="285750" indent="-285750">
              <a:buFont typeface="Arial" panose="020B0604020202020204" pitchFamily="34" charset="0"/>
              <a:buChar char="•"/>
            </a:pPr>
            <a:r>
              <a:rPr lang="de-DE" sz="2000" b="1" i="1" dirty="0"/>
              <a:t>Vollstreckungsverfahren - Staatsanwaltschaft </a:t>
            </a:r>
            <a:endParaRPr lang="de-DE" sz="2000" dirty="0"/>
          </a:p>
          <a:p>
            <a:r>
              <a:rPr lang="de-DE" sz="2000" dirty="0"/>
              <a:t>	Nach Eintritt der Rechtskraft folgt das 	Vollstreckungsverfahren gem. §§ 449 ff. StPO, welches 	gem. § 451 Abs. 1 StPO von der Staatsanwaltschaft geleitet 	wird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Strafgerichtsbarkeit </a:t>
            </a:r>
            <a:endParaRPr lang="de-DE" sz="2400" dirty="0"/>
          </a:p>
        </p:txBody>
      </p:sp>
      <p:sp>
        <p:nvSpPr>
          <p:cNvPr id="20" name="Gefaltete Ecke 19"/>
          <p:cNvSpPr/>
          <p:nvPr/>
        </p:nvSpPr>
        <p:spPr>
          <a:xfrm rot="21232012">
            <a:off x="10267499" y="4509888"/>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StPO</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85535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1065659"/>
            <a:ext cx="7708407" cy="4553210"/>
          </a:xfrm>
          <a:prstGeom prst="roundRect">
            <a:avLst/>
          </a:prstGeom>
          <a:solidFill>
            <a:srgbClr val="F26E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b="1" i="1" dirty="0"/>
              <a:t>Erwachsenenstrafverfahren </a:t>
            </a:r>
            <a:endParaRPr lang="de-DE" sz="2000" dirty="0"/>
          </a:p>
          <a:p>
            <a:r>
              <a:rPr lang="de-DE" sz="2000" dirty="0"/>
              <a:t>Im Bereich des Erwachsenenstrafrechts sind in erster Instanz nach </a:t>
            </a:r>
          </a:p>
          <a:p>
            <a:r>
              <a:rPr lang="de-DE" sz="2000" dirty="0"/>
              <a:t>§ 24 GVG die </a:t>
            </a:r>
            <a:r>
              <a:rPr lang="de-DE" sz="2000" b="1" dirty="0"/>
              <a:t>Amtsgerichte</a:t>
            </a:r>
            <a:r>
              <a:rPr lang="de-DE" sz="2000" dirty="0"/>
              <a:t> zuständig, wenn nicht </a:t>
            </a:r>
          </a:p>
          <a:p>
            <a:r>
              <a:rPr lang="de-DE" sz="2000" dirty="0"/>
              <a:t>a) die Zuständigkeit des </a:t>
            </a:r>
            <a:r>
              <a:rPr lang="de-DE" sz="2000" b="1" dirty="0"/>
              <a:t>Landgerichts oder des OLG </a:t>
            </a:r>
            <a:r>
              <a:rPr lang="de-DE" sz="2000" dirty="0"/>
              <a:t>aufgrund</a:t>
            </a:r>
          </a:p>
          <a:p>
            <a:r>
              <a:rPr lang="de-DE" sz="2000" dirty="0"/>
              <a:t>        spezieller Zuständigkeitsnormen begründet ist, </a:t>
            </a:r>
          </a:p>
          <a:p>
            <a:r>
              <a:rPr lang="de-DE" sz="2000" dirty="0"/>
              <a:t>b) im Einzelfall eine höhere Strafe als vier Jahre Freiheitsstrafe oder</a:t>
            </a:r>
          </a:p>
          <a:p>
            <a:r>
              <a:rPr lang="de-DE" sz="2000" dirty="0"/>
              <a:t>     die Unterbringung in einem psychiatrischen Krankenhaus oder die</a:t>
            </a:r>
          </a:p>
          <a:p>
            <a:r>
              <a:rPr lang="de-DE" sz="2000" dirty="0"/>
              <a:t>     Sicherungsverwahrung zu erwarten ist (generelle Zuständigkeit</a:t>
            </a:r>
          </a:p>
          <a:p>
            <a:r>
              <a:rPr lang="de-DE" sz="2000" dirty="0"/>
              <a:t>     des Landgerichts), </a:t>
            </a:r>
          </a:p>
          <a:p>
            <a:r>
              <a:rPr lang="de-DE" sz="2000" dirty="0"/>
              <a:t>c) die </a:t>
            </a:r>
            <a:r>
              <a:rPr lang="de-DE" sz="2000" b="1" dirty="0"/>
              <a:t>Staatsanwaltschaft</a:t>
            </a:r>
            <a:r>
              <a:rPr lang="de-DE" sz="2000" dirty="0"/>
              <a:t> wegen der </a:t>
            </a:r>
            <a:r>
              <a:rPr lang="de-DE" sz="2000" b="1" dirty="0"/>
              <a:t>besonderen Bedeutung des</a:t>
            </a:r>
          </a:p>
          <a:p>
            <a:r>
              <a:rPr lang="de-DE" sz="2000" b="1" dirty="0"/>
              <a:t>     Falles Anklage zum Landgericht</a:t>
            </a:r>
            <a:r>
              <a:rPr lang="de-DE" sz="2000" dirty="0"/>
              <a:t> erhebt.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Strafgerichtsbarkeit </a:t>
            </a:r>
            <a:endParaRPr lang="de-DE" sz="2400" dirty="0"/>
          </a:p>
        </p:txBody>
      </p:sp>
      <p:sp>
        <p:nvSpPr>
          <p:cNvPr id="20" name="Gefaltete Ecke 19"/>
          <p:cNvSpPr/>
          <p:nvPr/>
        </p:nvSpPr>
        <p:spPr>
          <a:xfrm rot="21232012">
            <a:off x="603316" y="4695626"/>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24 GVG</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1455199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1065659"/>
            <a:ext cx="7708407" cy="4553210"/>
          </a:xfrm>
          <a:prstGeom prst="roundRect">
            <a:avLst/>
          </a:prstGeom>
          <a:solidFill>
            <a:srgbClr val="F26E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pPr marL="342900" indent="-342900">
              <a:buFont typeface="Arial" panose="020B0604020202020204" pitchFamily="34" charset="0"/>
              <a:buChar char="•"/>
            </a:pPr>
            <a:r>
              <a:rPr lang="de-DE" sz="2000" b="1" i="1" dirty="0"/>
              <a:t>Jugendstrafverfahren </a:t>
            </a:r>
            <a:endParaRPr lang="de-DE" sz="2000" dirty="0"/>
          </a:p>
          <a:p>
            <a:r>
              <a:rPr lang="de-DE" sz="2000" dirty="0"/>
              <a:t>	Im Bereich der Jugendgerichtsbarkeit ist in erster Instanz 	der Jugendrichter für alle Verfahren zuständig, in denen die 	Staatsanwaltschaft keine Jugendstrafe erwartet. </a:t>
            </a:r>
          </a:p>
          <a:p>
            <a:endParaRPr lang="de-DE" sz="2000" dirty="0"/>
          </a:p>
          <a:p>
            <a:pPr marL="342900" indent="-342900">
              <a:buFont typeface="Arial" panose="020B0604020202020204" pitchFamily="34" charset="0"/>
              <a:buChar char="•"/>
            </a:pPr>
            <a:r>
              <a:rPr lang="de-DE" sz="2000" b="1" i="1" dirty="0"/>
              <a:t>Bußgeldsachen - </a:t>
            </a:r>
            <a:r>
              <a:rPr lang="de-DE" sz="2000" b="1" i="1" dirty="0" err="1"/>
              <a:t>Ordnungswidrigkeitenverfahren</a:t>
            </a:r>
            <a:r>
              <a:rPr lang="de-DE" sz="2000" b="1" i="1" dirty="0"/>
              <a:t> </a:t>
            </a:r>
            <a:endParaRPr lang="de-DE" sz="2000" dirty="0"/>
          </a:p>
          <a:p>
            <a:r>
              <a:rPr lang="de-DE" sz="2000" dirty="0"/>
              <a:t>	Das Verfahren ist in dem Gesetz über Ordnungswidrigkeiten 	(OWiG) geregelt.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Strafgerichtsbarkeit </a:t>
            </a:r>
            <a:endParaRPr lang="de-DE" sz="2400" dirty="0"/>
          </a:p>
        </p:txBody>
      </p:sp>
    </p:spTree>
    <p:extLst>
      <p:ext uri="{BB962C8B-B14F-4D97-AF65-F5344CB8AC3E}">
        <p14:creationId xmlns:p14="http://schemas.microsoft.com/office/powerpoint/2010/main" val="2191131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Rechteck 211"/>
          <p:cNvSpPr/>
          <p:nvPr/>
        </p:nvSpPr>
        <p:spPr>
          <a:xfrm>
            <a:off x="324851" y="241627"/>
            <a:ext cx="3546590" cy="1214474"/>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5" name="Rechteck 194"/>
          <p:cNvSpPr/>
          <p:nvPr/>
        </p:nvSpPr>
        <p:spPr>
          <a:xfrm>
            <a:off x="1822790" y="1517033"/>
            <a:ext cx="2432355" cy="1302901"/>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5" name="Rechteck 174"/>
          <p:cNvSpPr/>
          <p:nvPr/>
        </p:nvSpPr>
        <p:spPr>
          <a:xfrm>
            <a:off x="3968735" y="1697387"/>
            <a:ext cx="6904840" cy="1548764"/>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2" name="Gerade Verbindung mit Pfeil 101"/>
          <p:cNvCxnSpPr/>
          <p:nvPr/>
        </p:nvCxnSpPr>
        <p:spPr>
          <a:xfrm flipH="1" flipV="1">
            <a:off x="3300036" y="2505506"/>
            <a:ext cx="97" cy="68187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Gerader Verbinder 90"/>
          <p:cNvCxnSpPr/>
          <p:nvPr/>
        </p:nvCxnSpPr>
        <p:spPr>
          <a:xfrm>
            <a:off x="3276647" y="6561222"/>
            <a:ext cx="155855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Gerader Verbinder 86"/>
          <p:cNvCxnSpPr>
            <a:stCxn id="18" idx="3"/>
          </p:cNvCxnSpPr>
          <p:nvPr/>
        </p:nvCxnSpPr>
        <p:spPr>
          <a:xfrm flipV="1">
            <a:off x="6038276" y="6522390"/>
            <a:ext cx="1527517" cy="22917"/>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 name="Abgerundetes Rechteck 1"/>
          <p:cNvSpPr/>
          <p:nvPr/>
        </p:nvSpPr>
        <p:spPr>
          <a:xfrm>
            <a:off x="3618418" y="84100"/>
            <a:ext cx="5043488" cy="37147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Gerichtliche Spruchkörper</a:t>
            </a:r>
          </a:p>
        </p:txBody>
      </p:sp>
      <p:sp>
        <p:nvSpPr>
          <p:cNvPr id="17" name="Abgerundetes Rechteck 16"/>
          <p:cNvSpPr/>
          <p:nvPr/>
        </p:nvSpPr>
        <p:spPr>
          <a:xfrm>
            <a:off x="4396812" y="457332"/>
            <a:ext cx="3571875" cy="414338"/>
          </a:xfrm>
          <a:prstGeom prst="roundRect">
            <a:avLst/>
          </a:prstGeom>
          <a:solidFill>
            <a:schemeClr val="bg1">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Strafrecht</a:t>
            </a:r>
          </a:p>
        </p:txBody>
      </p:sp>
      <p:grpSp>
        <p:nvGrpSpPr>
          <p:cNvPr id="33" name="Gruppieren 32"/>
          <p:cNvGrpSpPr/>
          <p:nvPr/>
        </p:nvGrpSpPr>
        <p:grpSpPr>
          <a:xfrm>
            <a:off x="4729204" y="5659764"/>
            <a:ext cx="1309072" cy="1062651"/>
            <a:chOff x="5130403" y="5361071"/>
            <a:chExt cx="1931193" cy="1200151"/>
          </a:xfrm>
        </p:grpSpPr>
        <p:grpSp>
          <p:nvGrpSpPr>
            <p:cNvPr id="16" name="Gruppieren 15"/>
            <p:cNvGrpSpPr/>
            <p:nvPr/>
          </p:nvGrpSpPr>
          <p:grpSpPr>
            <a:xfrm>
              <a:off x="5881685" y="5361071"/>
              <a:ext cx="428627" cy="800101"/>
              <a:chOff x="2300286" y="2689622"/>
              <a:chExt cx="592932" cy="1369743"/>
            </a:xfrm>
          </p:grpSpPr>
          <p:sp>
            <p:nvSpPr>
              <p:cNvPr id="5" name="Flussdiagramm: Verbinder 4"/>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rapezoid 1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Flussdiagramm: Manuelle Verarbeitung 1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8" name="Rechteck 17"/>
            <p:cNvSpPr/>
            <p:nvPr/>
          </p:nvSpPr>
          <p:spPr>
            <a:xfrm>
              <a:off x="5130403" y="6161172"/>
              <a:ext cx="1931193" cy="4000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Strafrichter</a:t>
              </a:r>
            </a:p>
          </p:txBody>
        </p:sp>
      </p:grpSp>
      <p:grpSp>
        <p:nvGrpSpPr>
          <p:cNvPr id="34" name="Gruppieren 33"/>
          <p:cNvGrpSpPr/>
          <p:nvPr/>
        </p:nvGrpSpPr>
        <p:grpSpPr>
          <a:xfrm>
            <a:off x="4542429" y="4500069"/>
            <a:ext cx="1495847" cy="1009893"/>
            <a:chOff x="4939307" y="3944377"/>
            <a:chExt cx="2313385" cy="1247349"/>
          </a:xfrm>
        </p:grpSpPr>
        <p:sp>
          <p:nvSpPr>
            <p:cNvPr id="38" name="Rechteck 37"/>
            <p:cNvSpPr/>
            <p:nvPr/>
          </p:nvSpPr>
          <p:spPr>
            <a:xfrm>
              <a:off x="4939307" y="4747736"/>
              <a:ext cx="2313385" cy="44399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Schöffengericht</a:t>
              </a:r>
            </a:p>
          </p:txBody>
        </p:sp>
        <p:grpSp>
          <p:nvGrpSpPr>
            <p:cNvPr id="35" name="Gruppieren 34"/>
            <p:cNvGrpSpPr/>
            <p:nvPr/>
          </p:nvGrpSpPr>
          <p:grpSpPr>
            <a:xfrm>
              <a:off x="5135569" y="4067476"/>
              <a:ext cx="423463" cy="677002"/>
              <a:chOff x="2307430" y="2900363"/>
              <a:chExt cx="585788" cy="1159002"/>
            </a:xfrm>
          </p:grpSpPr>
          <p:sp>
            <p:nvSpPr>
              <p:cNvPr id="45" name="Flussdiagramm: Verbinder 44"/>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Trapezoid 45"/>
              <p:cNvSpPr/>
              <p:nvPr/>
            </p:nvSpPr>
            <p:spPr>
              <a:xfrm>
                <a:off x="2307430" y="3357563"/>
                <a:ext cx="585788" cy="701802"/>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nvGrpSpPr>
            <p:cNvPr id="36" name="Gruppieren 35"/>
            <p:cNvGrpSpPr/>
            <p:nvPr/>
          </p:nvGrpSpPr>
          <p:grpSpPr>
            <a:xfrm>
              <a:off x="5881686" y="3944377"/>
              <a:ext cx="428627" cy="800101"/>
              <a:chOff x="2300286" y="2689622"/>
              <a:chExt cx="592932" cy="1369743"/>
            </a:xfrm>
          </p:grpSpPr>
          <p:sp>
            <p:nvSpPr>
              <p:cNvPr id="42" name="Flussdiagramm: Verbinder 41"/>
              <p:cNvSpPr/>
              <p:nvPr/>
            </p:nvSpPr>
            <p:spPr>
              <a:xfrm>
                <a:off x="2379210" y="2935337"/>
                <a:ext cx="457199" cy="457201"/>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Trapezoid 42"/>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44" name="Flussdiagramm: Manuelle Verarbeitung 43"/>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37" name="Gruppieren 36"/>
            <p:cNvGrpSpPr/>
            <p:nvPr/>
          </p:nvGrpSpPr>
          <p:grpSpPr>
            <a:xfrm>
              <a:off x="6679449" y="4070734"/>
              <a:ext cx="423463" cy="677002"/>
              <a:chOff x="2307430" y="2900363"/>
              <a:chExt cx="585788" cy="1159002"/>
            </a:xfrm>
          </p:grpSpPr>
          <p:sp>
            <p:nvSpPr>
              <p:cNvPr id="39" name="Flussdiagramm: Verbinder 38"/>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Trapezoid 39"/>
              <p:cNvSpPr/>
              <p:nvPr/>
            </p:nvSpPr>
            <p:spPr>
              <a:xfrm>
                <a:off x="2307430" y="3357563"/>
                <a:ext cx="585788" cy="701802"/>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2" name="Gruppieren 11"/>
          <p:cNvGrpSpPr/>
          <p:nvPr/>
        </p:nvGrpSpPr>
        <p:grpSpPr>
          <a:xfrm>
            <a:off x="498117" y="413000"/>
            <a:ext cx="2216397" cy="924581"/>
            <a:chOff x="3753186" y="1343918"/>
            <a:chExt cx="3915697" cy="1190749"/>
          </a:xfrm>
        </p:grpSpPr>
        <p:sp>
          <p:nvSpPr>
            <p:cNvPr id="76" name="Flussdiagramm: Verbinder 75"/>
            <p:cNvSpPr/>
            <p:nvPr/>
          </p:nvSpPr>
          <p:spPr>
            <a:xfrm>
              <a:off x="7059860" y="1475373"/>
              <a:ext cx="330507" cy="267062"/>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7" name="Trapezoid 76"/>
            <p:cNvSpPr/>
            <p:nvPr/>
          </p:nvSpPr>
          <p:spPr>
            <a:xfrm>
              <a:off x="7020074" y="1728331"/>
              <a:ext cx="423463" cy="409940"/>
            </a:xfrm>
            <a:prstGeom prst="trapezoi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8" name="Flussdiagramm: Manuelle Verarbeitung 77"/>
            <p:cNvSpPr/>
            <p:nvPr/>
          </p:nvSpPr>
          <p:spPr>
            <a:xfrm>
              <a:off x="7013382" y="1352274"/>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1" name="Gruppieren 10"/>
            <p:cNvGrpSpPr/>
            <p:nvPr/>
          </p:nvGrpSpPr>
          <p:grpSpPr>
            <a:xfrm>
              <a:off x="3753186" y="1343918"/>
              <a:ext cx="3915697" cy="1190749"/>
              <a:chOff x="3753186" y="1343918"/>
              <a:chExt cx="3915697" cy="1190749"/>
            </a:xfrm>
          </p:grpSpPr>
          <p:grpSp>
            <p:nvGrpSpPr>
              <p:cNvPr id="62" name="Gruppieren 61"/>
              <p:cNvGrpSpPr/>
              <p:nvPr/>
            </p:nvGrpSpPr>
            <p:grpSpPr>
              <a:xfrm>
                <a:off x="3753186" y="1343918"/>
                <a:ext cx="3915697" cy="1190749"/>
                <a:chOff x="4177392" y="3944377"/>
                <a:chExt cx="3915697" cy="1190749"/>
              </a:xfrm>
            </p:grpSpPr>
            <p:grpSp>
              <p:nvGrpSpPr>
                <p:cNvPr id="63" name="Gruppieren 62"/>
                <p:cNvGrpSpPr/>
                <p:nvPr/>
              </p:nvGrpSpPr>
              <p:grpSpPr>
                <a:xfrm>
                  <a:off x="5130403" y="3944377"/>
                  <a:ext cx="428627" cy="800101"/>
                  <a:chOff x="2300286" y="2689622"/>
                  <a:chExt cx="592932" cy="1369743"/>
                </a:xfrm>
              </p:grpSpPr>
              <p:sp>
                <p:nvSpPr>
                  <p:cNvPr id="73" name="Flussdiagramm: Verbinder 72"/>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4" name="Trapezoid 7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5" name="Flussdiagramm: Manuelle Verarbeitung 7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4" name="Gruppieren 63"/>
                <p:cNvGrpSpPr/>
                <p:nvPr/>
              </p:nvGrpSpPr>
              <p:grpSpPr>
                <a:xfrm>
                  <a:off x="5881686" y="3944377"/>
                  <a:ext cx="428627" cy="800101"/>
                  <a:chOff x="2300286" y="2689622"/>
                  <a:chExt cx="592932" cy="1369743"/>
                </a:xfrm>
              </p:grpSpPr>
              <p:sp>
                <p:nvSpPr>
                  <p:cNvPr id="70" name="Flussdiagramm: Verbinder 69"/>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1" name="Trapezoid 70"/>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72" name="Flussdiagramm: Manuelle Verarbeitung 71"/>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5" name="Gruppieren 64"/>
                <p:cNvGrpSpPr/>
                <p:nvPr/>
              </p:nvGrpSpPr>
              <p:grpSpPr>
                <a:xfrm>
                  <a:off x="6674283" y="3947635"/>
                  <a:ext cx="428627" cy="800101"/>
                  <a:chOff x="2300286" y="2689622"/>
                  <a:chExt cx="592932" cy="1369743"/>
                </a:xfrm>
              </p:grpSpPr>
              <p:sp>
                <p:nvSpPr>
                  <p:cNvPr id="67" name="Flussdiagramm: Verbinder 66"/>
                  <p:cNvSpPr/>
                  <p:nvPr/>
                </p:nvSpPr>
                <p:spPr>
                  <a:xfrm>
                    <a:off x="2364580" y="2900363"/>
                    <a:ext cx="457200" cy="457200"/>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8" name="Trapezoid 67"/>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9" name="Flussdiagramm: Manuelle Verarbeitung 68"/>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66" name="Rechteck 65"/>
                <p:cNvSpPr/>
                <p:nvPr/>
              </p:nvSpPr>
              <p:spPr>
                <a:xfrm>
                  <a:off x="4177392" y="4735076"/>
                  <a:ext cx="3915697" cy="4000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Strafsenat</a:t>
                  </a:r>
                </a:p>
              </p:txBody>
            </p:sp>
          </p:grpSp>
          <p:sp>
            <p:nvSpPr>
              <p:cNvPr id="79" name="Flussdiagramm: Verbinder 78"/>
              <p:cNvSpPr/>
              <p:nvPr/>
            </p:nvSpPr>
            <p:spPr>
              <a:xfrm>
                <a:off x="4059956" y="1485825"/>
                <a:ext cx="330507" cy="267062"/>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0" name="Trapezoid 79"/>
              <p:cNvSpPr/>
              <p:nvPr/>
            </p:nvSpPr>
            <p:spPr>
              <a:xfrm>
                <a:off x="4034577" y="1724677"/>
                <a:ext cx="423463" cy="409940"/>
              </a:xfrm>
              <a:prstGeom prst="trapezoid">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1" name="Flussdiagramm: Manuelle Verarbeitung 80"/>
              <p:cNvSpPr/>
              <p:nvPr/>
            </p:nvSpPr>
            <p:spPr>
              <a:xfrm>
                <a:off x="4013478" y="1362726"/>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cxnSp>
        <p:nvCxnSpPr>
          <p:cNvPr id="95" name="Gerade Verbindung mit Pfeil 94"/>
          <p:cNvCxnSpPr/>
          <p:nvPr/>
        </p:nvCxnSpPr>
        <p:spPr>
          <a:xfrm flipH="1" flipV="1">
            <a:off x="3734821" y="2487137"/>
            <a:ext cx="854731" cy="82916"/>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6" name="Gerade Verbindung mit Pfeil 95"/>
          <p:cNvCxnSpPr/>
          <p:nvPr/>
        </p:nvCxnSpPr>
        <p:spPr>
          <a:xfrm flipH="1" flipV="1">
            <a:off x="3720593" y="1218158"/>
            <a:ext cx="3655676" cy="1386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Gerade Verbindung mit Pfeil 100"/>
          <p:cNvCxnSpPr/>
          <p:nvPr/>
        </p:nvCxnSpPr>
        <p:spPr>
          <a:xfrm flipH="1" flipV="1">
            <a:off x="6496689" y="2689198"/>
            <a:ext cx="1069104" cy="13175"/>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21" name="Gruppieren 120"/>
          <p:cNvGrpSpPr/>
          <p:nvPr/>
        </p:nvGrpSpPr>
        <p:grpSpPr>
          <a:xfrm>
            <a:off x="152315" y="4207180"/>
            <a:ext cx="420978" cy="1814033"/>
            <a:chOff x="10284287" y="2540094"/>
            <a:chExt cx="420978" cy="1814033"/>
          </a:xfrm>
        </p:grpSpPr>
        <p:sp>
          <p:nvSpPr>
            <p:cNvPr id="114" name="Rechteck 113"/>
            <p:cNvSpPr/>
            <p:nvPr/>
          </p:nvSpPr>
          <p:spPr>
            <a:xfrm rot="16200000">
              <a:off x="9587759" y="3236622"/>
              <a:ext cx="1814033" cy="4209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Berufung</a:t>
              </a:r>
            </a:p>
          </p:txBody>
        </p:sp>
        <p:cxnSp>
          <p:nvCxnSpPr>
            <p:cNvPr id="105" name="Gerade Verbindung mit Pfeil 104"/>
            <p:cNvCxnSpPr/>
            <p:nvPr/>
          </p:nvCxnSpPr>
          <p:spPr>
            <a:xfrm flipV="1">
              <a:off x="10494775" y="2580330"/>
              <a:ext cx="14286" cy="656292"/>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0" name="Gruppieren 119"/>
          <p:cNvGrpSpPr/>
          <p:nvPr/>
        </p:nvGrpSpPr>
        <p:grpSpPr>
          <a:xfrm>
            <a:off x="152314" y="2254886"/>
            <a:ext cx="420978" cy="1814033"/>
            <a:chOff x="10951692" y="4195910"/>
            <a:chExt cx="420978" cy="1814033"/>
          </a:xfrm>
        </p:grpSpPr>
        <p:sp>
          <p:nvSpPr>
            <p:cNvPr id="115" name="Rechteck 114"/>
            <p:cNvSpPr/>
            <p:nvPr/>
          </p:nvSpPr>
          <p:spPr>
            <a:xfrm rot="16200000">
              <a:off x="10255164" y="4892438"/>
              <a:ext cx="1814033" cy="4209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Revision</a:t>
              </a:r>
            </a:p>
          </p:txBody>
        </p:sp>
        <p:cxnSp>
          <p:nvCxnSpPr>
            <p:cNvPr id="106" name="Gerade Verbindung mit Pfeil 105"/>
            <p:cNvCxnSpPr/>
            <p:nvPr/>
          </p:nvCxnSpPr>
          <p:spPr>
            <a:xfrm flipH="1" flipV="1">
              <a:off x="11153920" y="4309401"/>
              <a:ext cx="17765" cy="6005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Gruppieren 9"/>
          <p:cNvGrpSpPr/>
          <p:nvPr/>
        </p:nvGrpSpPr>
        <p:grpSpPr>
          <a:xfrm>
            <a:off x="1184218" y="4617532"/>
            <a:ext cx="1451820" cy="596623"/>
            <a:chOff x="1184218" y="4617532"/>
            <a:chExt cx="1451820" cy="596623"/>
          </a:xfrm>
          <a:solidFill>
            <a:schemeClr val="bg1">
              <a:lumMod val="95000"/>
            </a:schemeClr>
          </a:solidFill>
        </p:grpSpPr>
        <p:sp>
          <p:nvSpPr>
            <p:cNvPr id="9" name="Gleichschenkliges Dreieck 8"/>
            <p:cNvSpPr/>
            <p:nvPr/>
          </p:nvSpPr>
          <p:spPr>
            <a:xfrm rot="5400000">
              <a:off x="2119295" y="4607010"/>
              <a:ext cx="440089" cy="593396"/>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3" name="Rechteck 122"/>
            <p:cNvSpPr/>
            <p:nvPr/>
          </p:nvSpPr>
          <p:spPr>
            <a:xfrm>
              <a:off x="1184218" y="4617532"/>
              <a:ext cx="914400" cy="596623"/>
            </a:xfrm>
            <a:prstGeom prst="rect">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AG</a:t>
              </a:r>
            </a:p>
          </p:txBody>
        </p:sp>
      </p:grpSp>
      <p:sp>
        <p:nvSpPr>
          <p:cNvPr id="124" name="Rechteck 123"/>
          <p:cNvSpPr/>
          <p:nvPr/>
        </p:nvSpPr>
        <p:spPr>
          <a:xfrm>
            <a:off x="2704018" y="750980"/>
            <a:ext cx="914400" cy="59662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BGH</a:t>
            </a:r>
          </a:p>
        </p:txBody>
      </p:sp>
      <p:sp>
        <p:nvSpPr>
          <p:cNvPr id="8" name="Rechteck 7"/>
          <p:cNvSpPr/>
          <p:nvPr/>
        </p:nvSpPr>
        <p:spPr>
          <a:xfrm>
            <a:off x="2329583" y="3085523"/>
            <a:ext cx="6374431" cy="3757922"/>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5" name="Abgerundetes Rechteck 124"/>
          <p:cNvSpPr/>
          <p:nvPr/>
        </p:nvSpPr>
        <p:spPr>
          <a:xfrm>
            <a:off x="10240911" y="4207180"/>
            <a:ext cx="1761223" cy="211518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4" name="Gruppieren 3"/>
          <p:cNvGrpSpPr/>
          <p:nvPr/>
        </p:nvGrpSpPr>
        <p:grpSpPr>
          <a:xfrm>
            <a:off x="10392474" y="4436100"/>
            <a:ext cx="299755" cy="531414"/>
            <a:chOff x="10392473" y="4167413"/>
            <a:chExt cx="428627" cy="800101"/>
          </a:xfrm>
        </p:grpSpPr>
        <p:sp>
          <p:nvSpPr>
            <p:cNvPr id="126" name="Flussdiagramm: Verbinder 125"/>
            <p:cNvSpPr/>
            <p:nvPr/>
          </p:nvSpPr>
          <p:spPr>
            <a:xfrm>
              <a:off x="10438951" y="4290512"/>
              <a:ext cx="330507" cy="267062"/>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7" name="Trapezoid 126"/>
            <p:cNvSpPr/>
            <p:nvPr/>
          </p:nvSpPr>
          <p:spPr>
            <a:xfrm>
              <a:off x="10397637" y="4557574"/>
              <a:ext cx="423463" cy="409940"/>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8" name="Flussdiagramm: Manuelle Verarbeitung 127"/>
            <p:cNvSpPr/>
            <p:nvPr/>
          </p:nvSpPr>
          <p:spPr>
            <a:xfrm>
              <a:off x="10392473" y="4167413"/>
              <a:ext cx="423463" cy="171087"/>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7" name="Gruppieren 6"/>
          <p:cNvGrpSpPr/>
          <p:nvPr/>
        </p:nvGrpSpPr>
        <p:grpSpPr>
          <a:xfrm>
            <a:off x="10377355" y="5441803"/>
            <a:ext cx="311264" cy="563419"/>
            <a:chOff x="10361471" y="5364628"/>
            <a:chExt cx="423463" cy="628176"/>
          </a:xfrm>
        </p:grpSpPr>
        <p:sp>
          <p:nvSpPr>
            <p:cNvPr id="129" name="Flussdiagramm: Verbinder 128"/>
            <p:cNvSpPr/>
            <p:nvPr/>
          </p:nvSpPr>
          <p:spPr>
            <a:xfrm>
              <a:off x="10416374" y="5364628"/>
              <a:ext cx="308466" cy="265795"/>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0" name="Trapezoid 129"/>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sp>
        <p:nvSpPr>
          <p:cNvPr id="131" name="Rechteck 130"/>
          <p:cNvSpPr/>
          <p:nvPr/>
        </p:nvSpPr>
        <p:spPr>
          <a:xfrm>
            <a:off x="10712377" y="4607765"/>
            <a:ext cx="1218006" cy="3360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Berufsrichter</a:t>
            </a:r>
          </a:p>
        </p:txBody>
      </p:sp>
      <p:sp>
        <p:nvSpPr>
          <p:cNvPr id="132" name="Rechteck 131"/>
          <p:cNvSpPr/>
          <p:nvPr/>
        </p:nvSpPr>
        <p:spPr>
          <a:xfrm>
            <a:off x="10815936" y="5344366"/>
            <a:ext cx="1114447" cy="6287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err="1">
                <a:solidFill>
                  <a:schemeClr val="tx1"/>
                </a:solidFill>
              </a:rPr>
              <a:t>ehrenamtl</a:t>
            </a:r>
            <a:r>
              <a:rPr lang="de-DE" sz="1400" dirty="0">
                <a:solidFill>
                  <a:schemeClr val="tx1"/>
                </a:solidFill>
              </a:rPr>
              <a:t>.</a:t>
            </a:r>
          </a:p>
          <a:p>
            <a:pPr algn="ctr"/>
            <a:r>
              <a:rPr lang="de-DE" sz="1400" dirty="0">
                <a:solidFill>
                  <a:schemeClr val="tx1"/>
                </a:solidFill>
              </a:rPr>
              <a:t>Richter=</a:t>
            </a:r>
          </a:p>
          <a:p>
            <a:pPr algn="ctr"/>
            <a:r>
              <a:rPr lang="de-DE" sz="1400" dirty="0">
                <a:solidFill>
                  <a:schemeClr val="tx1"/>
                </a:solidFill>
              </a:rPr>
              <a:t>Schöffen</a:t>
            </a:r>
          </a:p>
        </p:txBody>
      </p:sp>
      <p:sp>
        <p:nvSpPr>
          <p:cNvPr id="133" name="Gefaltete Ecke 132"/>
          <p:cNvSpPr/>
          <p:nvPr/>
        </p:nvSpPr>
        <p:spPr>
          <a:xfrm>
            <a:off x="8013986" y="4754283"/>
            <a:ext cx="1047582" cy="101447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24 GVG</a:t>
            </a:r>
          </a:p>
        </p:txBody>
      </p:sp>
      <p:sp>
        <p:nvSpPr>
          <p:cNvPr id="134" name="Gefaltete Ecke 133"/>
          <p:cNvSpPr/>
          <p:nvPr/>
        </p:nvSpPr>
        <p:spPr>
          <a:xfrm>
            <a:off x="768824" y="2722526"/>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333 StPO</a:t>
            </a:r>
          </a:p>
        </p:txBody>
      </p:sp>
      <p:sp>
        <p:nvSpPr>
          <p:cNvPr id="135" name="Gefaltete Ecke 134"/>
          <p:cNvSpPr/>
          <p:nvPr/>
        </p:nvSpPr>
        <p:spPr>
          <a:xfrm>
            <a:off x="10524495" y="2469220"/>
            <a:ext cx="1047582" cy="101447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74 GVG</a:t>
            </a: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II. </a:t>
            </a:r>
            <a:r>
              <a:rPr lang="de-DE" sz="16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Inst</a:t>
            </a: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t>
            </a:r>
          </a:p>
        </p:txBody>
      </p:sp>
      <p:cxnSp>
        <p:nvCxnSpPr>
          <p:cNvPr id="117" name="Gerader Verbinder 116"/>
          <p:cNvCxnSpPr/>
          <p:nvPr/>
        </p:nvCxnSpPr>
        <p:spPr>
          <a:xfrm>
            <a:off x="6380178" y="4104386"/>
            <a:ext cx="1185615" cy="9399"/>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Gerader Verbinder 117"/>
          <p:cNvCxnSpPr/>
          <p:nvPr/>
        </p:nvCxnSpPr>
        <p:spPr>
          <a:xfrm flipV="1">
            <a:off x="3283339" y="4104386"/>
            <a:ext cx="1113473" cy="93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Gerader Verbinder 136"/>
          <p:cNvCxnSpPr/>
          <p:nvPr/>
        </p:nvCxnSpPr>
        <p:spPr>
          <a:xfrm>
            <a:off x="3306389" y="5331248"/>
            <a:ext cx="1227643" cy="1375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Gerader Verbinder 137"/>
          <p:cNvCxnSpPr>
            <a:stCxn id="38" idx="3"/>
          </p:cNvCxnSpPr>
          <p:nvPr/>
        </p:nvCxnSpPr>
        <p:spPr>
          <a:xfrm>
            <a:off x="6038276" y="5330228"/>
            <a:ext cx="1560367" cy="102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Gerader Verbinder 138"/>
          <p:cNvCxnSpPr/>
          <p:nvPr/>
        </p:nvCxnSpPr>
        <p:spPr>
          <a:xfrm>
            <a:off x="7315768" y="1241462"/>
            <a:ext cx="748551" cy="132859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Gerader Verbinder 139"/>
          <p:cNvCxnSpPr/>
          <p:nvPr/>
        </p:nvCxnSpPr>
        <p:spPr>
          <a:xfrm>
            <a:off x="7598643" y="2668643"/>
            <a:ext cx="0" cy="3892579"/>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Gerader Verbinder 140"/>
          <p:cNvCxnSpPr/>
          <p:nvPr/>
        </p:nvCxnSpPr>
        <p:spPr>
          <a:xfrm>
            <a:off x="3289315" y="2644191"/>
            <a:ext cx="0" cy="385027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3" name="Gruppieren 92"/>
          <p:cNvGrpSpPr/>
          <p:nvPr/>
        </p:nvGrpSpPr>
        <p:grpSpPr>
          <a:xfrm>
            <a:off x="4380203" y="3373053"/>
            <a:ext cx="1991633" cy="1052219"/>
            <a:chOff x="4254826" y="3300037"/>
            <a:chExt cx="2225696" cy="1142612"/>
          </a:xfrm>
        </p:grpSpPr>
        <p:grpSp>
          <p:nvGrpSpPr>
            <p:cNvPr id="92" name="Gruppieren 91"/>
            <p:cNvGrpSpPr/>
            <p:nvPr/>
          </p:nvGrpSpPr>
          <p:grpSpPr>
            <a:xfrm>
              <a:off x="4254826" y="3300037"/>
              <a:ext cx="2225696" cy="1142612"/>
              <a:chOff x="4254826" y="3300037"/>
              <a:chExt cx="2225696" cy="1142612"/>
            </a:xfrm>
          </p:grpSpPr>
          <p:grpSp>
            <p:nvGrpSpPr>
              <p:cNvPr id="32" name="Gruppieren 31"/>
              <p:cNvGrpSpPr/>
              <p:nvPr/>
            </p:nvGrpSpPr>
            <p:grpSpPr>
              <a:xfrm>
                <a:off x="4254826" y="3300037"/>
                <a:ext cx="2225696" cy="1142612"/>
                <a:chOff x="4408191" y="3927189"/>
                <a:chExt cx="3363218" cy="1359977"/>
              </a:xfrm>
            </p:grpSpPr>
            <p:grpSp>
              <p:nvGrpSpPr>
                <p:cNvPr id="19" name="Gruppieren 18"/>
                <p:cNvGrpSpPr/>
                <p:nvPr/>
              </p:nvGrpSpPr>
              <p:grpSpPr>
                <a:xfrm>
                  <a:off x="5478839" y="3927189"/>
                  <a:ext cx="428626" cy="800101"/>
                  <a:chOff x="2782285" y="2660196"/>
                  <a:chExt cx="592930" cy="1369743"/>
                </a:xfrm>
              </p:grpSpPr>
              <p:sp>
                <p:nvSpPr>
                  <p:cNvPr id="20" name="Flussdiagramm: Verbinder 19"/>
                  <p:cNvSpPr/>
                  <p:nvPr/>
                </p:nvSpPr>
                <p:spPr>
                  <a:xfrm>
                    <a:off x="2846579" y="2870937"/>
                    <a:ext cx="457201" cy="457199"/>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rapezoid 20"/>
                  <p:cNvSpPr/>
                  <p:nvPr/>
                </p:nvSpPr>
                <p:spPr>
                  <a:xfrm>
                    <a:off x="2789428" y="3328137"/>
                    <a:ext cx="585787"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Flussdiagramm: Manuelle Verarbeitung 21"/>
                  <p:cNvSpPr/>
                  <p:nvPr/>
                </p:nvSpPr>
                <p:spPr>
                  <a:xfrm>
                    <a:off x="2782285" y="2660196"/>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23" name="Gruppieren 22"/>
                <p:cNvGrpSpPr/>
                <p:nvPr/>
              </p:nvGrpSpPr>
              <p:grpSpPr>
                <a:xfrm>
                  <a:off x="6247788" y="3927189"/>
                  <a:ext cx="407968" cy="800101"/>
                  <a:chOff x="2806722" y="2660196"/>
                  <a:chExt cx="564353" cy="1369743"/>
                </a:xfrm>
              </p:grpSpPr>
              <p:sp>
                <p:nvSpPr>
                  <p:cNvPr id="24" name="Flussdiagramm: Verbinder 23"/>
                  <p:cNvSpPr/>
                  <p:nvPr/>
                </p:nvSpPr>
                <p:spPr>
                  <a:xfrm>
                    <a:off x="2871016" y="2870938"/>
                    <a:ext cx="434893" cy="457199"/>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rapezoid 24"/>
                  <p:cNvSpPr/>
                  <p:nvPr/>
                </p:nvSpPr>
                <p:spPr>
                  <a:xfrm>
                    <a:off x="2813867" y="3328137"/>
                    <a:ext cx="55720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26" name="Flussdiagramm: Manuelle Verarbeitung 25"/>
                  <p:cNvSpPr/>
                  <p:nvPr/>
                </p:nvSpPr>
                <p:spPr>
                  <a:xfrm>
                    <a:off x="2806722" y="2660196"/>
                    <a:ext cx="557206"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1" name="Rechteck 30"/>
                <p:cNvSpPr/>
                <p:nvPr/>
              </p:nvSpPr>
              <p:spPr>
                <a:xfrm>
                  <a:off x="4408191" y="4726266"/>
                  <a:ext cx="3363218" cy="5609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Erweitertes Schöffengericht</a:t>
                  </a:r>
                </a:p>
              </p:txBody>
            </p:sp>
          </p:grpSp>
          <p:grpSp>
            <p:nvGrpSpPr>
              <p:cNvPr id="111" name="Gruppieren 110"/>
              <p:cNvGrpSpPr/>
              <p:nvPr/>
            </p:nvGrpSpPr>
            <p:grpSpPr>
              <a:xfrm>
                <a:off x="5945478" y="3425194"/>
                <a:ext cx="332252" cy="547565"/>
                <a:chOff x="10361471" y="5336416"/>
                <a:chExt cx="423463" cy="656388"/>
              </a:xfrm>
            </p:grpSpPr>
            <p:sp>
              <p:nvSpPr>
                <p:cNvPr id="112" name="Flussdiagramm: Verbinder 111"/>
                <p:cNvSpPr/>
                <p:nvPr/>
              </p:nvSpPr>
              <p:spPr>
                <a:xfrm>
                  <a:off x="10416374" y="5336416"/>
                  <a:ext cx="316274" cy="294005"/>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3" name="Trapezoid 112"/>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42" name="Gruppieren 141"/>
            <p:cNvGrpSpPr/>
            <p:nvPr/>
          </p:nvGrpSpPr>
          <p:grpSpPr>
            <a:xfrm>
              <a:off x="4426734" y="3443778"/>
              <a:ext cx="332252" cy="523212"/>
              <a:chOff x="10361471" y="5365609"/>
              <a:chExt cx="423463" cy="627195"/>
            </a:xfrm>
          </p:grpSpPr>
          <p:sp>
            <p:nvSpPr>
              <p:cNvPr id="143" name="Flussdiagramm: Verbinder 142"/>
              <p:cNvSpPr/>
              <p:nvPr/>
            </p:nvSpPr>
            <p:spPr>
              <a:xfrm>
                <a:off x="10416374" y="5365609"/>
                <a:ext cx="319417" cy="264811"/>
              </a:xfrm>
              <a:prstGeom prst="flowChartConnector">
                <a:avLst/>
              </a:prstGeom>
              <a:solidFill>
                <a:schemeClr val="accent2">
                  <a:lumMod val="20000"/>
                  <a:lumOff val="8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4" name="Trapezoid 143"/>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45" name="Gruppieren 144"/>
          <p:cNvGrpSpPr/>
          <p:nvPr/>
        </p:nvGrpSpPr>
        <p:grpSpPr>
          <a:xfrm>
            <a:off x="4457847" y="1783673"/>
            <a:ext cx="1991633" cy="1066112"/>
            <a:chOff x="4254826" y="3284950"/>
            <a:chExt cx="2225696" cy="1157699"/>
          </a:xfrm>
        </p:grpSpPr>
        <p:grpSp>
          <p:nvGrpSpPr>
            <p:cNvPr id="146" name="Gruppieren 145"/>
            <p:cNvGrpSpPr/>
            <p:nvPr/>
          </p:nvGrpSpPr>
          <p:grpSpPr>
            <a:xfrm>
              <a:off x="4254826" y="3284950"/>
              <a:ext cx="2225696" cy="1157699"/>
              <a:chOff x="4254826" y="3284950"/>
              <a:chExt cx="2225696" cy="1157699"/>
            </a:xfrm>
          </p:grpSpPr>
          <p:grpSp>
            <p:nvGrpSpPr>
              <p:cNvPr id="150" name="Gruppieren 149"/>
              <p:cNvGrpSpPr/>
              <p:nvPr/>
            </p:nvGrpSpPr>
            <p:grpSpPr>
              <a:xfrm>
                <a:off x="4254826" y="3284950"/>
                <a:ext cx="2225696" cy="1157699"/>
                <a:chOff x="4408191" y="3909232"/>
                <a:chExt cx="3363218" cy="1377934"/>
              </a:xfrm>
            </p:grpSpPr>
            <p:grpSp>
              <p:nvGrpSpPr>
                <p:cNvPr id="155" name="Gruppieren 154"/>
                <p:cNvGrpSpPr/>
                <p:nvPr/>
              </p:nvGrpSpPr>
              <p:grpSpPr>
                <a:xfrm>
                  <a:off x="5956712" y="3909232"/>
                  <a:ext cx="407966" cy="800101"/>
                  <a:chOff x="2404071" y="2629453"/>
                  <a:chExt cx="564351" cy="1369743"/>
                </a:xfrm>
              </p:grpSpPr>
              <p:sp>
                <p:nvSpPr>
                  <p:cNvPr id="157" name="Flussdiagramm: Verbinder 156"/>
                  <p:cNvSpPr/>
                  <p:nvPr/>
                </p:nvSpPr>
                <p:spPr>
                  <a:xfrm>
                    <a:off x="2468364" y="2840196"/>
                    <a:ext cx="434894" cy="457198"/>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8" name="Trapezoid 157"/>
                  <p:cNvSpPr/>
                  <p:nvPr/>
                </p:nvSpPr>
                <p:spPr>
                  <a:xfrm>
                    <a:off x="2411214" y="3297394"/>
                    <a:ext cx="55720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159" name="Flussdiagramm: Manuelle Verarbeitung 158"/>
                  <p:cNvSpPr/>
                  <p:nvPr/>
                </p:nvSpPr>
                <p:spPr>
                  <a:xfrm>
                    <a:off x="2404071" y="2629453"/>
                    <a:ext cx="557205" cy="292893"/>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56" name="Rechteck 155"/>
                <p:cNvSpPr/>
                <p:nvPr/>
              </p:nvSpPr>
              <p:spPr>
                <a:xfrm>
                  <a:off x="4408191" y="4726266"/>
                  <a:ext cx="3363218" cy="5609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Kleine Strafkammer</a:t>
                  </a:r>
                </a:p>
              </p:txBody>
            </p:sp>
          </p:grpSp>
          <p:grpSp>
            <p:nvGrpSpPr>
              <p:cNvPr id="151" name="Gruppieren 150"/>
              <p:cNvGrpSpPr/>
              <p:nvPr/>
            </p:nvGrpSpPr>
            <p:grpSpPr>
              <a:xfrm>
                <a:off x="5783822" y="3405851"/>
                <a:ext cx="332252" cy="572288"/>
                <a:chOff x="10155436" y="5313226"/>
                <a:chExt cx="423463" cy="686024"/>
              </a:xfrm>
            </p:grpSpPr>
            <p:sp>
              <p:nvSpPr>
                <p:cNvPr id="152" name="Flussdiagramm: Verbinder 151"/>
                <p:cNvSpPr/>
                <p:nvPr/>
              </p:nvSpPr>
              <p:spPr>
                <a:xfrm>
                  <a:off x="10210310" y="5313226"/>
                  <a:ext cx="330507" cy="267062"/>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3" name="Trapezoid 152"/>
                <p:cNvSpPr/>
                <p:nvPr/>
              </p:nvSpPr>
              <p:spPr>
                <a:xfrm>
                  <a:off x="10155436" y="5589310"/>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47" name="Gruppieren 146"/>
            <p:cNvGrpSpPr/>
            <p:nvPr/>
          </p:nvGrpSpPr>
          <p:grpSpPr>
            <a:xfrm>
              <a:off x="4698337" y="3380600"/>
              <a:ext cx="332253" cy="555213"/>
              <a:chOff x="10707628" y="5289876"/>
              <a:chExt cx="423464" cy="665556"/>
            </a:xfrm>
          </p:grpSpPr>
          <p:sp>
            <p:nvSpPr>
              <p:cNvPr id="148" name="Flussdiagramm: Verbinder 147"/>
              <p:cNvSpPr/>
              <p:nvPr/>
            </p:nvSpPr>
            <p:spPr>
              <a:xfrm>
                <a:off x="10759865" y="5289876"/>
                <a:ext cx="330507" cy="267062"/>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9" name="Trapezoid 148"/>
              <p:cNvSpPr/>
              <p:nvPr/>
            </p:nvSpPr>
            <p:spPr>
              <a:xfrm>
                <a:off x="10707628" y="5545493"/>
                <a:ext cx="423464" cy="409939"/>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74" name="Gruppieren 173"/>
          <p:cNvGrpSpPr/>
          <p:nvPr/>
        </p:nvGrpSpPr>
        <p:grpSpPr>
          <a:xfrm>
            <a:off x="7890282" y="1874439"/>
            <a:ext cx="2471756" cy="1115090"/>
            <a:chOff x="8072419" y="1345194"/>
            <a:chExt cx="3685849" cy="1500541"/>
          </a:xfrm>
        </p:grpSpPr>
        <p:grpSp>
          <p:nvGrpSpPr>
            <p:cNvPr id="173" name="Gruppieren 172"/>
            <p:cNvGrpSpPr/>
            <p:nvPr/>
          </p:nvGrpSpPr>
          <p:grpSpPr>
            <a:xfrm>
              <a:off x="8072419" y="1345194"/>
              <a:ext cx="3685849" cy="1500541"/>
              <a:chOff x="8072419" y="1345194"/>
              <a:chExt cx="3685849" cy="1500541"/>
            </a:xfrm>
          </p:grpSpPr>
          <p:grpSp>
            <p:nvGrpSpPr>
              <p:cNvPr id="48" name="Gruppieren 47"/>
              <p:cNvGrpSpPr/>
              <p:nvPr/>
            </p:nvGrpSpPr>
            <p:grpSpPr>
              <a:xfrm>
                <a:off x="8072419" y="1345194"/>
                <a:ext cx="3685849" cy="1500541"/>
                <a:chOff x="4278754" y="3944377"/>
                <a:chExt cx="3685849" cy="1500541"/>
              </a:xfrm>
            </p:grpSpPr>
            <p:grpSp>
              <p:nvGrpSpPr>
                <p:cNvPr id="49" name="Gruppieren 48"/>
                <p:cNvGrpSpPr/>
                <p:nvPr/>
              </p:nvGrpSpPr>
              <p:grpSpPr>
                <a:xfrm>
                  <a:off x="5130403" y="3944377"/>
                  <a:ext cx="428627" cy="800101"/>
                  <a:chOff x="2300286" y="2689622"/>
                  <a:chExt cx="592932" cy="1369743"/>
                </a:xfrm>
              </p:grpSpPr>
              <p:sp>
                <p:nvSpPr>
                  <p:cNvPr id="59" name="Flussdiagramm: Verbinder 58"/>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Trapezoid 59"/>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1" name="Flussdiagramm: Manuelle Verarbeitung 60"/>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50" name="Gruppieren 49"/>
                <p:cNvGrpSpPr/>
                <p:nvPr/>
              </p:nvGrpSpPr>
              <p:grpSpPr>
                <a:xfrm>
                  <a:off x="5881686" y="3944377"/>
                  <a:ext cx="428627" cy="800101"/>
                  <a:chOff x="2300286" y="2689622"/>
                  <a:chExt cx="592932" cy="1369743"/>
                </a:xfrm>
              </p:grpSpPr>
              <p:sp>
                <p:nvSpPr>
                  <p:cNvPr id="56" name="Flussdiagramm: Verbinder 55"/>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7" name="Trapezoid 56"/>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58" name="Flussdiagramm: Manuelle Verarbeitung 57"/>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51" name="Gruppieren 50"/>
                <p:cNvGrpSpPr/>
                <p:nvPr/>
              </p:nvGrpSpPr>
              <p:grpSpPr>
                <a:xfrm>
                  <a:off x="6674283" y="3947635"/>
                  <a:ext cx="428627" cy="800101"/>
                  <a:chOff x="2300286" y="2689622"/>
                  <a:chExt cx="592932" cy="1369743"/>
                </a:xfrm>
              </p:grpSpPr>
              <p:sp>
                <p:nvSpPr>
                  <p:cNvPr id="53" name="Flussdiagramm: Verbinder 52"/>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4" name="Trapezoid 53"/>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Flussdiagramm: Manuelle Verarbeitung 54"/>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52" name="Rechteck 51"/>
                <p:cNvSpPr/>
                <p:nvPr/>
              </p:nvSpPr>
              <p:spPr>
                <a:xfrm>
                  <a:off x="4278754" y="4747737"/>
                  <a:ext cx="3685849" cy="69718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Große Strafkammer</a:t>
                  </a:r>
                </a:p>
                <a:p>
                  <a:pPr algn="ctr"/>
                  <a:r>
                    <a:rPr lang="de-DE" sz="1600" dirty="0"/>
                    <a:t>Schwurgericht</a:t>
                  </a:r>
                </a:p>
              </p:txBody>
            </p:sp>
          </p:grpSp>
          <p:grpSp>
            <p:nvGrpSpPr>
              <p:cNvPr id="167" name="Gruppieren 166"/>
              <p:cNvGrpSpPr/>
              <p:nvPr/>
            </p:nvGrpSpPr>
            <p:grpSpPr>
              <a:xfrm>
                <a:off x="8284365" y="1469283"/>
                <a:ext cx="366949" cy="661556"/>
                <a:chOff x="10361471" y="5363359"/>
                <a:chExt cx="423463" cy="629445"/>
              </a:xfrm>
            </p:grpSpPr>
            <p:sp>
              <p:nvSpPr>
                <p:cNvPr id="168" name="Flussdiagramm: Verbinder 167"/>
                <p:cNvSpPr/>
                <p:nvPr/>
              </p:nvSpPr>
              <p:spPr>
                <a:xfrm>
                  <a:off x="10416374" y="5363359"/>
                  <a:ext cx="330507" cy="267062"/>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9" name="Trapezoid 168"/>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70" name="Gruppieren 169"/>
            <p:cNvGrpSpPr/>
            <p:nvPr/>
          </p:nvGrpSpPr>
          <p:grpSpPr>
            <a:xfrm>
              <a:off x="11085463" y="1483739"/>
              <a:ext cx="366949" cy="661556"/>
              <a:chOff x="10361471" y="5363359"/>
              <a:chExt cx="423463" cy="629445"/>
            </a:xfrm>
          </p:grpSpPr>
          <p:sp>
            <p:nvSpPr>
              <p:cNvPr id="171" name="Flussdiagramm: Verbinder 170"/>
              <p:cNvSpPr/>
              <p:nvPr/>
            </p:nvSpPr>
            <p:spPr>
              <a:xfrm>
                <a:off x="10416374" y="5363359"/>
                <a:ext cx="330507" cy="267062"/>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2" name="Trapezoid 171"/>
              <p:cNvSpPr/>
              <p:nvPr/>
            </p:nvSpPr>
            <p:spPr>
              <a:xfrm>
                <a:off x="10361471" y="5582864"/>
                <a:ext cx="423463" cy="409940"/>
              </a:xfrm>
              <a:prstGeom prst="trapezoid">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a:t>
                </a:r>
              </a:p>
            </p:txBody>
          </p:sp>
        </p:grpSp>
      </p:grpSp>
      <p:grpSp>
        <p:nvGrpSpPr>
          <p:cNvPr id="176" name="Gruppieren 175"/>
          <p:cNvGrpSpPr/>
          <p:nvPr/>
        </p:nvGrpSpPr>
        <p:grpSpPr>
          <a:xfrm>
            <a:off x="10534203" y="1573446"/>
            <a:ext cx="1467932" cy="596623"/>
            <a:chOff x="670675" y="4631025"/>
            <a:chExt cx="1467932" cy="596623"/>
          </a:xfrm>
          <a:solidFill>
            <a:schemeClr val="accent2">
              <a:lumMod val="20000"/>
              <a:lumOff val="80000"/>
            </a:schemeClr>
          </a:solidFill>
        </p:grpSpPr>
        <p:sp>
          <p:nvSpPr>
            <p:cNvPr id="177" name="Gleichschenkliges Dreieck 176"/>
            <p:cNvSpPr/>
            <p:nvPr/>
          </p:nvSpPr>
          <p:spPr>
            <a:xfrm rot="16043484">
              <a:off x="747328" y="4647917"/>
              <a:ext cx="440089" cy="593396"/>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8" name="Rechteck 177"/>
            <p:cNvSpPr/>
            <p:nvPr/>
          </p:nvSpPr>
          <p:spPr>
            <a:xfrm>
              <a:off x="1224207" y="4631025"/>
              <a:ext cx="914400" cy="596623"/>
            </a:xfrm>
            <a:prstGeom prst="rect">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LG</a:t>
              </a:r>
            </a:p>
          </p:txBody>
        </p:sp>
      </p:grpSp>
      <p:grpSp>
        <p:nvGrpSpPr>
          <p:cNvPr id="179" name="Gruppieren 178"/>
          <p:cNvGrpSpPr/>
          <p:nvPr/>
        </p:nvGrpSpPr>
        <p:grpSpPr>
          <a:xfrm>
            <a:off x="2118318" y="1669145"/>
            <a:ext cx="1620166" cy="855001"/>
            <a:chOff x="4939307" y="3944377"/>
            <a:chExt cx="2313385" cy="1203409"/>
          </a:xfrm>
        </p:grpSpPr>
        <p:grpSp>
          <p:nvGrpSpPr>
            <p:cNvPr id="180" name="Gruppieren 179"/>
            <p:cNvGrpSpPr/>
            <p:nvPr/>
          </p:nvGrpSpPr>
          <p:grpSpPr>
            <a:xfrm>
              <a:off x="5130403" y="3944377"/>
              <a:ext cx="428627" cy="800101"/>
              <a:chOff x="2300286" y="2689622"/>
              <a:chExt cx="592932" cy="1369743"/>
            </a:xfrm>
          </p:grpSpPr>
          <p:sp>
            <p:nvSpPr>
              <p:cNvPr id="190" name="Flussdiagramm: Verbinder 189"/>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1" name="Trapezoid 190"/>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2" name="Flussdiagramm: Manuelle Verarbeitung 191"/>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81" name="Gruppieren 180"/>
            <p:cNvGrpSpPr/>
            <p:nvPr/>
          </p:nvGrpSpPr>
          <p:grpSpPr>
            <a:xfrm>
              <a:off x="5881688" y="3944377"/>
              <a:ext cx="407968" cy="800101"/>
              <a:chOff x="2300286" y="2689622"/>
              <a:chExt cx="564353" cy="1369743"/>
            </a:xfrm>
          </p:grpSpPr>
          <p:sp>
            <p:nvSpPr>
              <p:cNvPr id="187" name="Flussdiagramm: Verbinder 186"/>
              <p:cNvSpPr/>
              <p:nvPr/>
            </p:nvSpPr>
            <p:spPr>
              <a:xfrm>
                <a:off x="2364580" y="2900363"/>
                <a:ext cx="434892"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8" name="Trapezoid 187"/>
              <p:cNvSpPr/>
              <p:nvPr/>
            </p:nvSpPr>
            <p:spPr>
              <a:xfrm>
                <a:off x="2307431" y="3357563"/>
                <a:ext cx="55720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V</a:t>
                </a:r>
              </a:p>
            </p:txBody>
          </p:sp>
          <p:sp>
            <p:nvSpPr>
              <p:cNvPr id="189" name="Flussdiagramm: Manuelle Verarbeitung 188"/>
              <p:cNvSpPr/>
              <p:nvPr/>
            </p:nvSpPr>
            <p:spPr>
              <a:xfrm>
                <a:off x="2300286" y="2689622"/>
                <a:ext cx="557207" cy="292895"/>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82" name="Gruppieren 181"/>
            <p:cNvGrpSpPr/>
            <p:nvPr/>
          </p:nvGrpSpPr>
          <p:grpSpPr>
            <a:xfrm>
              <a:off x="6674283" y="3947635"/>
              <a:ext cx="428627" cy="800101"/>
              <a:chOff x="2300286" y="2689622"/>
              <a:chExt cx="592932" cy="1369743"/>
            </a:xfrm>
          </p:grpSpPr>
          <p:sp>
            <p:nvSpPr>
              <p:cNvPr id="184" name="Flussdiagramm: Verbinder 183"/>
              <p:cNvSpPr/>
              <p:nvPr/>
            </p:nvSpPr>
            <p:spPr>
              <a:xfrm>
                <a:off x="2364580" y="2900363"/>
                <a:ext cx="457200" cy="457200"/>
              </a:xfrm>
              <a:prstGeom prst="flowChartConnector">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5" name="Trapezoid 184"/>
              <p:cNvSpPr/>
              <p:nvPr/>
            </p:nvSpPr>
            <p:spPr>
              <a:xfrm>
                <a:off x="2307430" y="3357563"/>
                <a:ext cx="585788" cy="701802"/>
              </a:xfrm>
              <a:prstGeom prst="trapezoi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6" name="Flussdiagramm: Manuelle Verarbeitung 185"/>
              <p:cNvSpPr/>
              <p:nvPr/>
            </p:nvSpPr>
            <p:spPr>
              <a:xfrm>
                <a:off x="2300286" y="2689622"/>
                <a:ext cx="585788" cy="292894"/>
              </a:xfrm>
              <a:prstGeom prst="flowChartManualOperat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83" name="Rechteck 182"/>
            <p:cNvSpPr/>
            <p:nvPr/>
          </p:nvSpPr>
          <p:spPr>
            <a:xfrm>
              <a:off x="4939307" y="4747736"/>
              <a:ext cx="2313385" cy="4000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Strafsenat</a:t>
              </a:r>
            </a:p>
          </p:txBody>
        </p:sp>
      </p:grpSp>
      <p:grpSp>
        <p:nvGrpSpPr>
          <p:cNvPr id="196" name="Gruppieren 195"/>
          <p:cNvGrpSpPr/>
          <p:nvPr/>
        </p:nvGrpSpPr>
        <p:grpSpPr>
          <a:xfrm>
            <a:off x="649358" y="1825399"/>
            <a:ext cx="1451820" cy="596623"/>
            <a:chOff x="1184218" y="4617532"/>
            <a:chExt cx="1451820" cy="596623"/>
          </a:xfrm>
        </p:grpSpPr>
        <p:sp>
          <p:nvSpPr>
            <p:cNvPr id="197" name="Gleichschenkliges Dreieck 196"/>
            <p:cNvSpPr/>
            <p:nvPr/>
          </p:nvSpPr>
          <p:spPr>
            <a:xfrm rot="5400000">
              <a:off x="2119295" y="4607010"/>
              <a:ext cx="440089" cy="593396"/>
            </a:xfrm>
            <a:prstGeom prst="triangle">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8" name="Rechteck 197"/>
            <p:cNvSpPr/>
            <p:nvPr/>
          </p:nvSpPr>
          <p:spPr>
            <a:xfrm>
              <a:off x="1184218" y="4617532"/>
              <a:ext cx="914400" cy="596623"/>
            </a:xfrm>
            <a:prstGeom prst="rect">
              <a:avLst/>
            </a:prstGeom>
            <a:solidFill>
              <a:schemeClr val="accent6">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KG</a:t>
              </a:r>
            </a:p>
          </p:txBody>
        </p:sp>
      </p:grpSp>
      <p:sp>
        <p:nvSpPr>
          <p:cNvPr id="207" name="Flussdiagramm: Verbinder 206"/>
          <p:cNvSpPr/>
          <p:nvPr/>
        </p:nvSpPr>
        <p:spPr>
          <a:xfrm>
            <a:off x="9674015" y="2887336"/>
            <a:ext cx="899965" cy="587661"/>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I. </a:t>
            </a:r>
            <a:r>
              <a:rPr lang="de-DE" sz="1400" dirty="0" err="1"/>
              <a:t>Inst</a:t>
            </a:r>
            <a:r>
              <a:rPr lang="de-DE" sz="1400" dirty="0"/>
              <a:t>.</a:t>
            </a:r>
          </a:p>
        </p:txBody>
      </p:sp>
      <p:sp>
        <p:nvSpPr>
          <p:cNvPr id="208" name="Flussdiagramm: Verbinder 207"/>
          <p:cNvSpPr/>
          <p:nvPr/>
        </p:nvSpPr>
        <p:spPr>
          <a:xfrm>
            <a:off x="3839128" y="2725447"/>
            <a:ext cx="899965" cy="587661"/>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II. </a:t>
            </a:r>
            <a:r>
              <a:rPr lang="de-DE" sz="1400" dirty="0" err="1"/>
              <a:t>Inst</a:t>
            </a:r>
            <a:r>
              <a:rPr lang="de-DE" sz="1400" dirty="0"/>
              <a:t>.</a:t>
            </a:r>
          </a:p>
        </p:txBody>
      </p:sp>
      <p:sp>
        <p:nvSpPr>
          <p:cNvPr id="209" name="Flussdiagramm: Verbinder 208"/>
          <p:cNvSpPr/>
          <p:nvPr/>
        </p:nvSpPr>
        <p:spPr>
          <a:xfrm>
            <a:off x="1282001" y="2497915"/>
            <a:ext cx="1073611" cy="556589"/>
          </a:xfrm>
          <a:prstGeom prst="flowChartConnecto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II. o. III. </a:t>
            </a:r>
            <a:r>
              <a:rPr lang="de-DE" sz="1400" dirty="0" err="1"/>
              <a:t>Inst</a:t>
            </a:r>
            <a:r>
              <a:rPr lang="de-DE" sz="1400" dirty="0"/>
              <a:t>.</a:t>
            </a:r>
          </a:p>
        </p:txBody>
      </p:sp>
      <p:sp>
        <p:nvSpPr>
          <p:cNvPr id="210" name="Gefaltete Ecke 209"/>
          <p:cNvSpPr/>
          <p:nvPr/>
        </p:nvSpPr>
        <p:spPr>
          <a:xfrm>
            <a:off x="2381167" y="3615048"/>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312 StPO</a:t>
            </a:r>
          </a:p>
        </p:txBody>
      </p:sp>
      <p:sp>
        <p:nvSpPr>
          <p:cNvPr id="211" name="Gefaltete Ecke 210"/>
          <p:cNvSpPr/>
          <p:nvPr/>
        </p:nvSpPr>
        <p:spPr>
          <a:xfrm>
            <a:off x="2833831" y="5735506"/>
            <a:ext cx="1047582" cy="1014477"/>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25 GVG</a:t>
            </a:r>
          </a:p>
        </p:txBody>
      </p:sp>
      <p:sp>
        <p:nvSpPr>
          <p:cNvPr id="215" name="Wolkenförmige Legende 214"/>
          <p:cNvSpPr/>
          <p:nvPr/>
        </p:nvSpPr>
        <p:spPr>
          <a:xfrm>
            <a:off x="6445080" y="5441804"/>
            <a:ext cx="914400" cy="612648"/>
          </a:xfrm>
          <a:prstGeom prst="cloudCallout">
            <a:avLst>
              <a:gd name="adj1" fmla="val -100521"/>
              <a:gd name="adj2" fmla="val 4198"/>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i="1" dirty="0">
                <a:solidFill>
                  <a:schemeClr val="tx1"/>
                </a:solidFill>
              </a:rPr>
              <a:t>bis 2 Jahre</a:t>
            </a:r>
          </a:p>
        </p:txBody>
      </p:sp>
      <p:sp>
        <p:nvSpPr>
          <p:cNvPr id="216" name="Wolkenförmige Legende 215"/>
          <p:cNvSpPr/>
          <p:nvPr/>
        </p:nvSpPr>
        <p:spPr>
          <a:xfrm>
            <a:off x="6626224" y="4379374"/>
            <a:ext cx="914400" cy="612648"/>
          </a:xfrm>
          <a:prstGeom prst="cloudCallout">
            <a:avLst>
              <a:gd name="adj1" fmla="val -100521"/>
              <a:gd name="adj2" fmla="val 4198"/>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i="1" dirty="0">
                <a:solidFill>
                  <a:schemeClr val="tx1"/>
                </a:solidFill>
              </a:rPr>
              <a:t>2 bis 4 Jahre</a:t>
            </a:r>
          </a:p>
        </p:txBody>
      </p:sp>
      <p:sp>
        <p:nvSpPr>
          <p:cNvPr id="217" name="Wolkenförmige Legende 216"/>
          <p:cNvSpPr/>
          <p:nvPr/>
        </p:nvSpPr>
        <p:spPr>
          <a:xfrm>
            <a:off x="7377206" y="3275027"/>
            <a:ext cx="1556494" cy="737794"/>
          </a:xfrm>
          <a:prstGeom prst="cloudCallout">
            <a:avLst>
              <a:gd name="adj1" fmla="val -100521"/>
              <a:gd name="adj2" fmla="val 4198"/>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i="1" dirty="0">
                <a:solidFill>
                  <a:schemeClr val="tx1"/>
                </a:solidFill>
              </a:rPr>
              <a:t>Umfangreich – ab 7 Angeklagten</a:t>
            </a:r>
          </a:p>
        </p:txBody>
      </p:sp>
      <p:pic>
        <p:nvPicPr>
          <p:cNvPr id="13" name="Grafik 12"/>
          <p:cNvPicPr>
            <a:picLocks noChangeAspect="1"/>
          </p:cNvPicPr>
          <p:nvPr/>
        </p:nvPicPr>
        <p:blipFill>
          <a:blip r:embed="rId2"/>
          <a:stretch>
            <a:fillRect/>
          </a:stretch>
        </p:blipFill>
        <p:spPr>
          <a:xfrm>
            <a:off x="5181777" y="5044254"/>
            <a:ext cx="323116" cy="542591"/>
          </a:xfrm>
          <a:prstGeom prst="rect">
            <a:avLst/>
          </a:prstGeom>
        </p:spPr>
      </p:pic>
    </p:spTree>
    <p:extLst>
      <p:ext uri="{BB962C8B-B14F-4D97-AF65-F5344CB8AC3E}">
        <p14:creationId xmlns:p14="http://schemas.microsoft.com/office/powerpoint/2010/main" val="2432318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1065659"/>
            <a:ext cx="7708407" cy="5035104"/>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endParaRPr lang="de-DE" sz="2000" dirty="0"/>
          </a:p>
          <a:p>
            <a:pPr marL="342900" indent="-342900">
              <a:buFont typeface="Arial" panose="020B0604020202020204" pitchFamily="34" charset="0"/>
              <a:buChar char="•"/>
            </a:pPr>
            <a:r>
              <a:rPr lang="de-DE" sz="2000" b="1" i="1" dirty="0"/>
              <a:t>Arbeitsgerichtsbarkeit </a:t>
            </a:r>
            <a:endParaRPr lang="de-DE" sz="2000" dirty="0"/>
          </a:p>
          <a:p>
            <a:r>
              <a:rPr lang="de-DE" sz="2000" dirty="0"/>
              <a:t>	Es ist der Zweig der Gerichtsbarkeit, dem die 	Rechtsstreitigkeiten aus dem Arbeitsrecht auf der 	Grundlage des Arbeitsgerichtsgesetzes (ArbGG) 	zugewiesen sind. </a:t>
            </a:r>
          </a:p>
          <a:p>
            <a:endParaRPr lang="de-DE" sz="2000" dirty="0"/>
          </a:p>
          <a:p>
            <a:pPr marL="342900" indent="-342900">
              <a:buFont typeface="Arial" panose="020B0604020202020204" pitchFamily="34" charset="0"/>
              <a:buChar char="•"/>
            </a:pPr>
            <a:r>
              <a:rPr lang="de-DE" sz="2000" b="1" i="1" dirty="0"/>
              <a:t>Verwaltungsgerichtsbarkeit </a:t>
            </a:r>
            <a:endParaRPr lang="de-DE" sz="2000" dirty="0"/>
          </a:p>
          <a:p>
            <a:r>
              <a:rPr lang="de-DE" sz="2000" dirty="0"/>
              <a:t>	Es wird durch unabhängige, von den Verwaltungsbehörden 	getrennte Gerichte ausgeübt. Grundlage für das Verfahren 	vor  den Verwaltungsgerichten ist die Verwaltungsgerichts-	</a:t>
            </a:r>
            <a:r>
              <a:rPr lang="de-DE" sz="2000" dirty="0" err="1"/>
              <a:t>ordnung</a:t>
            </a:r>
            <a:r>
              <a:rPr lang="de-DE" sz="2000" dirty="0"/>
              <a:t> (VwGO). </a:t>
            </a:r>
          </a:p>
        </p:txBody>
      </p:sp>
      <p:sp>
        <p:nvSpPr>
          <p:cNvPr id="5" name="Abgerundetes Rechteck 4"/>
          <p:cNvSpPr/>
          <p:nvPr/>
        </p:nvSpPr>
        <p:spPr>
          <a:xfrm>
            <a:off x="457200" y="899019"/>
            <a:ext cx="5815014"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Besondere Gerichtsbarkeit</a:t>
            </a:r>
            <a:endParaRPr lang="de-DE" sz="2400" dirty="0"/>
          </a:p>
        </p:txBody>
      </p:sp>
    </p:spTree>
    <p:extLst>
      <p:ext uri="{BB962C8B-B14F-4D97-AF65-F5344CB8AC3E}">
        <p14:creationId xmlns:p14="http://schemas.microsoft.com/office/powerpoint/2010/main" val="2276117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2971799" y="11430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103682" y="1065658"/>
            <a:ext cx="7708407" cy="5792341"/>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b="1" i="1" dirty="0"/>
              <a:t>Sozialgerichtsbarkeit </a:t>
            </a:r>
            <a:endParaRPr lang="de-DE" dirty="0"/>
          </a:p>
          <a:p>
            <a:r>
              <a:rPr lang="de-DE" dirty="0"/>
              <a:t>	Die Sozialgerichte entscheiden über öffentlich-rechtliche 	Streitigkeiten in folgenden Angelegenheiten: gesetzliche 	Rentenversicherung, gesetzliche Krankenversicherung, 	Pflegeversicherung, gesetzliche Unfallversicherung, 	Arbeitslosenversicherung, Schwerbehindertenrecht und sozialer 	Entschädigung. Grundlage für das sozialgerichtliche Verfahren ist 	das Sozialgerichtsgesetz (SGG). </a:t>
            </a:r>
            <a:endParaRPr lang="de-DE" sz="2000" dirty="0"/>
          </a:p>
          <a:p>
            <a:endParaRPr lang="de-DE" dirty="0"/>
          </a:p>
          <a:p>
            <a:pPr marL="285750" indent="-285750">
              <a:buFont typeface="Arial" panose="020B0604020202020204" pitchFamily="34" charset="0"/>
              <a:buChar char="•"/>
            </a:pPr>
            <a:r>
              <a:rPr lang="de-DE" b="1" i="1" dirty="0"/>
              <a:t>Finanzgerichtsbarkeit </a:t>
            </a:r>
            <a:endParaRPr lang="de-DE" dirty="0"/>
          </a:p>
          <a:p>
            <a:r>
              <a:rPr lang="de-DE" dirty="0"/>
              <a:t>	Die Finanzgerichtsbarkeit befasst sich mit allen öffentlich-	rechtlichen Streitigkeiten aus dem Bereich der Finanzbehörden 	(Finanzämter und Zollämter). Die Finanzgerichte sind vor allem 	zuständig für die Entscheidung über ,,Abgabenangelegenheiten", 	d.h. über die Rechtsmäßigkeit von Steuerbescheiden oder 	sonstigen Bescheiden der Finanzämter und Zollämter. Die 	Finanzgerichtsbarkeit ist durch die Finanzgerichtsordnung (FGO) 	geregelt. </a:t>
            </a:r>
            <a:endParaRPr lang="de-DE" sz="2000" dirty="0"/>
          </a:p>
        </p:txBody>
      </p:sp>
      <p:sp>
        <p:nvSpPr>
          <p:cNvPr id="5" name="Abgerundetes Rechteck 4"/>
          <p:cNvSpPr/>
          <p:nvPr/>
        </p:nvSpPr>
        <p:spPr>
          <a:xfrm>
            <a:off x="457200" y="899019"/>
            <a:ext cx="5815014" cy="4064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Besondere Gerichtsbarkeit</a:t>
            </a:r>
            <a:endParaRPr lang="de-DE" sz="2400" dirty="0"/>
          </a:p>
        </p:txBody>
      </p:sp>
    </p:spTree>
    <p:extLst>
      <p:ext uri="{BB962C8B-B14F-4D97-AF65-F5344CB8AC3E}">
        <p14:creationId xmlns:p14="http://schemas.microsoft.com/office/powerpoint/2010/main" val="109243644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1176</Words>
  <Application>Microsoft Office PowerPoint</Application>
  <PresentationFormat>Breitbild</PresentationFormat>
  <Paragraphs>248</Paragraphs>
  <Slides>14</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14</vt:i4>
      </vt:variant>
    </vt:vector>
  </HeadingPairs>
  <TitlesOfParts>
    <vt:vector size="19"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von Rostowsky, Manuela</cp:lastModifiedBy>
  <cp:revision>49</cp:revision>
  <dcterms:created xsi:type="dcterms:W3CDTF">2023-07-27T12:46:53Z</dcterms:created>
  <dcterms:modified xsi:type="dcterms:W3CDTF">2026-09-18T08:48:52Z</dcterms:modified>
</cp:coreProperties>
</file>