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1" r:id="rId3"/>
    <p:sldId id="257" r:id="rId4"/>
    <p:sldId id="258" r:id="rId5"/>
    <p:sldId id="266" r:id="rId6"/>
    <p:sldId id="272" r:id="rId7"/>
    <p:sldId id="259" r:id="rId8"/>
    <p:sldId id="260" r:id="rId9"/>
    <p:sldId id="263" r:id="rId10"/>
    <p:sldId id="262" r:id="rId11"/>
    <p:sldId id="267" r:id="rId12"/>
    <p:sldId id="268" r:id="rId1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showGuides="1">
      <p:cViewPr varScale="1">
        <p:scale>
          <a:sx n="111" d="100"/>
          <a:sy n="111" d="100"/>
        </p:scale>
        <p:origin x="42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905D90AE-17F5-47E9-BB23-6CCC2D1DA513}"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3169514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05D90AE-17F5-47E9-BB23-6CCC2D1DA513}"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2543293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905D90AE-17F5-47E9-BB23-6CCC2D1DA513}"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939491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05D90AE-17F5-47E9-BB23-6CCC2D1DA513}"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2520728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05D90AE-17F5-47E9-BB23-6CCC2D1DA513}" type="datetimeFigureOut">
              <a:rPr lang="de-DE" smtClean="0"/>
              <a:t>23.02.2026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1493805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05D90AE-17F5-47E9-BB23-6CCC2D1DA513}" type="datetimeFigureOut">
              <a:rPr lang="de-DE" smtClean="0"/>
              <a:t>23.02.2026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312562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05D90AE-17F5-47E9-BB23-6CCC2D1DA513}" type="datetimeFigureOut">
              <a:rPr lang="de-DE" smtClean="0"/>
              <a:t>23.02.2026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4028249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05D90AE-17F5-47E9-BB23-6CCC2D1DA513}"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1737329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05D90AE-17F5-47E9-BB23-6CCC2D1DA513}"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1891059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05D90AE-17F5-47E9-BB23-6CCC2D1DA513}"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343675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05D90AE-17F5-47E9-BB23-6CCC2D1DA513}"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865EF3-E5F6-4F2C-AE54-30A26FD9E1F9}" type="slidenum">
              <a:rPr lang="de-DE" smtClean="0"/>
              <a:t>‹Nr.›</a:t>
            </a:fld>
            <a:endParaRPr lang="de-DE"/>
          </a:p>
        </p:txBody>
      </p:sp>
    </p:spTree>
    <p:extLst>
      <p:ext uri="{BB962C8B-B14F-4D97-AF65-F5344CB8AC3E}">
        <p14:creationId xmlns:p14="http://schemas.microsoft.com/office/powerpoint/2010/main" val="2155552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5D90AE-17F5-47E9-BB23-6CCC2D1DA513}" type="datetimeFigureOut">
              <a:rPr lang="de-DE" smtClean="0"/>
              <a:t>23.02.2026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865EF3-E5F6-4F2C-AE54-30A26FD9E1F9}" type="slidenum">
              <a:rPr lang="de-DE" smtClean="0"/>
              <a:t>‹Nr.›</a:t>
            </a:fld>
            <a:endParaRPr lang="de-DE"/>
          </a:p>
        </p:txBody>
      </p:sp>
    </p:spTree>
    <p:extLst>
      <p:ext uri="{BB962C8B-B14F-4D97-AF65-F5344CB8AC3E}">
        <p14:creationId xmlns:p14="http://schemas.microsoft.com/office/powerpoint/2010/main" val="2795495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307736" y="736854"/>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Arten der gerichtlichen Entscheidung</a:t>
            </a:r>
            <a:endParaRPr lang="de-DE" sz="2400" dirty="0"/>
          </a:p>
        </p:txBody>
      </p:sp>
      <p:grpSp>
        <p:nvGrpSpPr>
          <p:cNvPr id="7" name="Gruppieren 6"/>
          <p:cNvGrpSpPr/>
          <p:nvPr/>
        </p:nvGrpSpPr>
        <p:grpSpPr>
          <a:xfrm>
            <a:off x="674750" y="3443308"/>
            <a:ext cx="10404443" cy="1451954"/>
            <a:chOff x="674751" y="4124315"/>
            <a:chExt cx="10404443" cy="1451954"/>
          </a:xfrm>
        </p:grpSpPr>
        <p:sp>
          <p:nvSpPr>
            <p:cNvPr id="10" name="Abgerundetes Rechteck 9"/>
            <p:cNvSpPr/>
            <p:nvPr/>
          </p:nvSpPr>
          <p:spPr>
            <a:xfrm>
              <a:off x="1112805" y="4421100"/>
              <a:ext cx="9966389" cy="115516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Entscheidung ohne mündliche Verhandlung aufgrund der Aktenlage</a:t>
              </a:r>
            </a:p>
            <a:p>
              <a:pPr marL="285750" indent="-285750">
                <a:buFont typeface="Arial" panose="020B0604020202020204" pitchFamily="34" charset="0"/>
                <a:buChar char="•"/>
              </a:pPr>
              <a:r>
                <a:rPr lang="de-DE" dirty="0"/>
                <a:t>Anfechtung mit der sofortigen Beschwerde gem. § 567 ZPO</a:t>
              </a:r>
            </a:p>
          </p:txBody>
        </p:sp>
        <p:sp>
          <p:nvSpPr>
            <p:cNvPr id="9" name="Abgerundetes Rechteck 8"/>
            <p:cNvSpPr/>
            <p:nvPr/>
          </p:nvSpPr>
          <p:spPr>
            <a:xfrm>
              <a:off x="674751" y="4124315"/>
              <a:ext cx="1554099" cy="4527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Beschlüsse</a:t>
              </a:r>
              <a:endParaRPr lang="de-DE" sz="2000" dirty="0"/>
            </a:p>
          </p:txBody>
        </p:sp>
      </p:grpSp>
      <p:grpSp>
        <p:nvGrpSpPr>
          <p:cNvPr id="8" name="Gruppieren 7"/>
          <p:cNvGrpSpPr/>
          <p:nvPr/>
        </p:nvGrpSpPr>
        <p:grpSpPr>
          <a:xfrm>
            <a:off x="612840" y="1256036"/>
            <a:ext cx="10404443" cy="2102927"/>
            <a:chOff x="674751" y="1665514"/>
            <a:chExt cx="10404443" cy="2102927"/>
          </a:xfrm>
        </p:grpSpPr>
        <p:sp>
          <p:nvSpPr>
            <p:cNvPr id="5" name="Abgerundetes Rechteck 4"/>
            <p:cNvSpPr/>
            <p:nvPr/>
          </p:nvSpPr>
          <p:spPr>
            <a:xfrm>
              <a:off x="1112805" y="2021388"/>
              <a:ext cx="9966389" cy="174705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dirty="0"/>
                <a:t>Urteil entscheidet über Rechtsstreit zwischen den Parteien</a:t>
              </a:r>
            </a:p>
            <a:p>
              <a:pPr marL="285750" indent="-285750">
                <a:buFont typeface="Arial" panose="020B0604020202020204" pitchFamily="34" charset="0"/>
                <a:buChar char="•"/>
              </a:pPr>
              <a:r>
                <a:rPr lang="de-DE" dirty="0"/>
                <a:t>ergeht aufgrund einer mündlichen Verhandlung</a:t>
              </a:r>
            </a:p>
            <a:p>
              <a:pPr marL="285750" indent="-285750">
                <a:buFont typeface="Arial" panose="020B0604020202020204" pitchFamily="34" charset="0"/>
                <a:buChar char="•"/>
              </a:pPr>
              <a:r>
                <a:rPr lang="de-DE" dirty="0"/>
                <a:t>bestimmte Form muss eingehalten werden</a:t>
              </a:r>
            </a:p>
            <a:p>
              <a:pPr marL="285750" indent="-285750">
                <a:buFont typeface="Arial" panose="020B0604020202020204" pitchFamily="34" charset="0"/>
                <a:buChar char="•"/>
              </a:pPr>
              <a:r>
                <a:rPr lang="de-DE" dirty="0"/>
                <a:t>offizielle Verkündung</a:t>
              </a:r>
            </a:p>
            <a:p>
              <a:pPr marL="285750" indent="-285750">
                <a:buFont typeface="Arial" panose="020B0604020202020204" pitchFamily="34" charset="0"/>
                <a:buChar char="•"/>
              </a:pPr>
              <a:r>
                <a:rPr lang="de-DE" dirty="0"/>
                <a:t>Anfechtung mit Berufung oder Revision (Einspruch beim Versäumnisurteil)</a:t>
              </a:r>
            </a:p>
            <a:p>
              <a:pPr marL="285750" indent="-285750">
                <a:buFont typeface="Arial" panose="020B0604020202020204" pitchFamily="34" charset="0"/>
                <a:buChar char="•"/>
              </a:pPr>
              <a:endParaRPr lang="de-DE" dirty="0"/>
            </a:p>
          </p:txBody>
        </p:sp>
        <p:sp>
          <p:nvSpPr>
            <p:cNvPr id="4" name="Abgerundetes Rechteck 3"/>
            <p:cNvSpPr/>
            <p:nvPr/>
          </p:nvSpPr>
          <p:spPr>
            <a:xfrm>
              <a:off x="674751" y="1665514"/>
              <a:ext cx="1554099" cy="43805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Urteile</a:t>
              </a:r>
            </a:p>
          </p:txBody>
        </p:sp>
      </p:grpSp>
      <p:sp>
        <p:nvSpPr>
          <p:cNvPr id="13" name="Gefaltete Ecke 12"/>
          <p:cNvSpPr/>
          <p:nvPr/>
        </p:nvSpPr>
        <p:spPr>
          <a:xfrm>
            <a:off x="10172177" y="2853467"/>
            <a:ext cx="1690212" cy="17162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…um Rechtsstreit </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voranzu</a:t>
            </a: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-bringen und zu beenden.</a:t>
            </a:r>
          </a:p>
        </p:txBody>
      </p:sp>
      <p:sp>
        <p:nvSpPr>
          <p:cNvPr id="14" name="Abgerundetes Rechteck 13"/>
          <p:cNvSpPr/>
          <p:nvPr/>
        </p:nvSpPr>
        <p:spPr>
          <a:xfrm>
            <a:off x="1112803" y="5074330"/>
            <a:ext cx="9966389" cy="1155169"/>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Es gibt immer eine Rechtsbehelfsbelehrung, aus der man entnehmen kann, ob und wie die jeweilige Entscheidung angegriffen werden kann.</a:t>
            </a:r>
          </a:p>
        </p:txBody>
      </p:sp>
      <p:sp>
        <p:nvSpPr>
          <p:cNvPr id="11" name="Gefaltete Ecke 10"/>
          <p:cNvSpPr/>
          <p:nvPr/>
        </p:nvSpPr>
        <p:spPr>
          <a:xfrm rot="21228410">
            <a:off x="9988881" y="1199672"/>
            <a:ext cx="1690212" cy="17162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ZPO stellt dem Richter verschiedene Instrumente zur Verfügung…</a:t>
            </a:r>
          </a:p>
        </p:txBody>
      </p:sp>
    </p:spTree>
    <p:extLst>
      <p:ext uri="{BB962C8B-B14F-4D97-AF65-F5344CB8AC3E}">
        <p14:creationId xmlns:p14="http://schemas.microsoft.com/office/powerpoint/2010/main" val="39808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 calcmode="lin" valueType="num">
                                      <p:cBhvr>
                                        <p:cTn id="17" dur="1000" fill="hold"/>
                                        <p:tgtEl>
                                          <p:spTgt spid="13"/>
                                        </p:tgtEl>
                                        <p:attrNameLst>
                                          <p:attrName>style.rotation</p:attrName>
                                        </p:attrNameLst>
                                      </p:cBhvr>
                                      <p:tavLst>
                                        <p:tav tm="0">
                                          <p:val>
                                            <p:fltVal val="90"/>
                                          </p:val>
                                        </p:tav>
                                        <p:tav tm="100000">
                                          <p:val>
                                            <p:fltVal val="0"/>
                                          </p:val>
                                        </p:tav>
                                      </p:tavLst>
                                    </p:anim>
                                    <p:animEffect transition="in" filter="fade">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1228725" y="2062994"/>
            <a:ext cx="9966389" cy="211987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t>Eine Rechtsbehelfsbelehrung ist die Belehrung darüber, ob und wie eine behördliche oder gerichtliche Entscheidung durch einen Rechtsbehelf angegriffen werden kann. Im Verwaltungsrecht ergibt sich diese Pflicht aus § 58 Absatz 1 der Verwaltungsgerichtsordnung (VwGO). Danach beginnt die Frist für ein Rechtsmittel oder einen anderen Rechtsbehelf nämlich erst dann zu laufen, wenn der Beteiligte schriftlich oder elektronisch belehrt worden ist. </a:t>
            </a:r>
            <a:endParaRPr lang="de-DE"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307735" y="755599"/>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4" name="Abgerundetes Rechteck 3"/>
          <p:cNvSpPr/>
          <p:nvPr/>
        </p:nvSpPr>
        <p:spPr>
          <a:xfrm>
            <a:off x="231839" y="1843965"/>
            <a:ext cx="3411475" cy="43805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Rechtsbehelfsbelehrung</a:t>
            </a:r>
            <a:endParaRPr lang="de-DE" sz="2000" b="1" dirty="0"/>
          </a:p>
        </p:txBody>
      </p:sp>
      <p:sp>
        <p:nvSpPr>
          <p:cNvPr id="12" name="Gefaltete Ecke 11"/>
          <p:cNvSpPr/>
          <p:nvPr/>
        </p:nvSpPr>
        <p:spPr>
          <a:xfrm rot="21277117">
            <a:off x="9288861" y="4059679"/>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Belehrung muss erfolgen!!</a:t>
            </a:r>
          </a:p>
        </p:txBody>
      </p:sp>
    </p:spTree>
    <p:extLst>
      <p:ext uri="{BB962C8B-B14F-4D97-AF65-F5344CB8AC3E}">
        <p14:creationId xmlns:p14="http://schemas.microsoft.com/office/powerpoint/2010/main" val="4061811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1814512" y="2021389"/>
            <a:ext cx="8131323" cy="171076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Man Unterscheidet demnach </a:t>
            </a:r>
          </a:p>
          <a:p>
            <a:pPr marL="285750" indent="-285750">
              <a:buFont typeface="Arial" panose="020B0604020202020204" pitchFamily="34" charset="0"/>
              <a:buChar char="•"/>
            </a:pPr>
            <a:r>
              <a:rPr lang="de-DE" dirty="0"/>
              <a:t>formlose Rechtsbehelfe, </a:t>
            </a:r>
          </a:p>
          <a:p>
            <a:pPr marL="285750" indent="-285750">
              <a:buFont typeface="Arial" panose="020B0604020202020204" pitchFamily="34" charset="0"/>
              <a:buChar char="•"/>
            </a:pPr>
            <a:r>
              <a:rPr lang="de-DE" dirty="0"/>
              <a:t>Rechtsmittel und </a:t>
            </a:r>
          </a:p>
          <a:p>
            <a:pPr marL="285750" indent="-285750">
              <a:buFont typeface="Arial" panose="020B0604020202020204" pitchFamily="34" charset="0"/>
              <a:buChar char="•"/>
            </a:pPr>
            <a:r>
              <a:rPr lang="de-DE" dirty="0"/>
              <a:t>förmliche Rechtsbehelfe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307735" y="755599"/>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4" name="Abgerundetes Rechteck 3"/>
          <p:cNvSpPr/>
          <p:nvPr/>
        </p:nvSpPr>
        <p:spPr>
          <a:xfrm>
            <a:off x="1430738" y="1449987"/>
            <a:ext cx="8679353" cy="63598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Abgrenzung und Unterscheidung von Rechtsmitteln und Rechtsbehelfen </a:t>
            </a:r>
            <a:endParaRPr lang="de-DE" sz="2000" dirty="0"/>
          </a:p>
        </p:txBody>
      </p:sp>
      <p:sp>
        <p:nvSpPr>
          <p:cNvPr id="10" name="Abgerundetes Rechteck 9"/>
          <p:cNvSpPr/>
          <p:nvPr/>
        </p:nvSpPr>
        <p:spPr>
          <a:xfrm>
            <a:off x="787219" y="3807749"/>
            <a:ext cx="9966389" cy="274398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dirty="0"/>
              <a:t>Dienstaufsichtsbeschwerde,</a:t>
            </a:r>
            <a:r>
              <a:rPr lang="de-DE" dirty="0"/>
              <a:t> aber auch die </a:t>
            </a:r>
          </a:p>
          <a:p>
            <a:pPr marL="285750" indent="-285750">
              <a:buFont typeface="Arial" panose="020B0604020202020204" pitchFamily="34" charset="0"/>
              <a:buChar char="•"/>
            </a:pPr>
            <a:r>
              <a:rPr lang="de-DE" b="1" dirty="0"/>
              <a:t>Gegendarstellung oder Gegenvorstellung </a:t>
            </a:r>
            <a:endParaRPr lang="de-DE" dirty="0"/>
          </a:p>
          <a:p>
            <a:endParaRPr lang="de-DE" dirty="0"/>
          </a:p>
          <a:p>
            <a:r>
              <a:rPr lang="de-DE" dirty="0"/>
              <a:t>Bei einem formlosen Rechtsbehelf müssen keine Fristen oder Formen gewahrt werden. Zudem können die formlosen Rechtsbehelfe nicht nur bei der zuständigen Behörde eingereicht werden, sondern auch bei der Aufsichtsbehörde. Wird einem formlosen Rechtsbehelf nicht stattgegeben, so kann gegen die Ablehnung nicht mit einem förmlichen Rechtsbehelfsverfahren vorgegangen werden. </a:t>
            </a:r>
          </a:p>
        </p:txBody>
      </p:sp>
      <p:sp>
        <p:nvSpPr>
          <p:cNvPr id="9" name="Abgerundetes Rechteck 8"/>
          <p:cNvSpPr/>
          <p:nvPr/>
        </p:nvSpPr>
        <p:spPr>
          <a:xfrm>
            <a:off x="124961" y="3620123"/>
            <a:ext cx="3877018" cy="4527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formlosen Rechtsbehelfen </a:t>
            </a:r>
            <a:endParaRPr lang="de-DE" sz="2000" dirty="0"/>
          </a:p>
        </p:txBody>
      </p:sp>
      <p:sp>
        <p:nvSpPr>
          <p:cNvPr id="12" name="Gefaltete Ecke 11"/>
          <p:cNvSpPr/>
          <p:nvPr/>
        </p:nvSpPr>
        <p:spPr>
          <a:xfrm rot="21228410">
            <a:off x="10392825" y="3186452"/>
            <a:ext cx="1305805" cy="124259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Keine Frist und keine Form</a:t>
            </a:r>
          </a:p>
        </p:txBody>
      </p:sp>
    </p:spTree>
    <p:extLst>
      <p:ext uri="{BB962C8B-B14F-4D97-AF65-F5344CB8AC3E}">
        <p14:creationId xmlns:p14="http://schemas.microsoft.com/office/powerpoint/2010/main" val="219542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1112805" y="1762102"/>
            <a:ext cx="10655642" cy="226363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Die Dienstaufsichtsbeschwerde ist eine nicht förmliche Beschwerdemöglichkeit, mit der sich jedermann gegen das Verhalten einer Behörde oder eines Bediensteten (Richter, Rechtspfleger, </a:t>
            </a:r>
            <a:r>
              <a:rPr lang="de-DE" dirty="0" err="1"/>
              <a:t>UdG</a:t>
            </a:r>
            <a:r>
              <a:rPr lang="de-DE" dirty="0"/>
              <a:t>.) an die nächsthöhere Behörde desselben Verwaltungszweigs oder an den Vorgesetzten des Bediensteten wenden kann. z.B. Beschwerde des unmittelbar Betroffenen gegen eine überlange Bearbeitungszeit eines Antrags oder Nichtbearbeitung. Die Dienstaufsichtsbeschwerde ist an keine Frist gebunden. Es entstehen keine Kosten, auch wenn sie erfolglos bleibt.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307735" y="755599"/>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4" name="Abgerundetes Rechteck 3"/>
          <p:cNvSpPr/>
          <p:nvPr/>
        </p:nvSpPr>
        <p:spPr>
          <a:xfrm>
            <a:off x="142504" y="1444326"/>
            <a:ext cx="3727050" cy="43805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Die Dienstaufsichtsbeschwerde</a:t>
            </a:r>
            <a:endParaRPr lang="de-DE" sz="2000" dirty="0"/>
          </a:p>
        </p:txBody>
      </p:sp>
      <p:sp>
        <p:nvSpPr>
          <p:cNvPr id="10" name="Abgerundetes Rechteck 9"/>
          <p:cNvSpPr/>
          <p:nvPr/>
        </p:nvSpPr>
        <p:spPr>
          <a:xfrm>
            <a:off x="1112805" y="4125006"/>
            <a:ext cx="10655642" cy="242673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800"/>
              </a:spcAft>
            </a:pPr>
            <a:r>
              <a:rPr lang="de-DE" sz="1800" kern="100" dirty="0">
                <a:effectLst/>
                <a:ea typeface="Aptos"/>
                <a:cs typeface="Times New Roman" panose="02020603050405020304" pitchFamily="18" charset="0"/>
              </a:rPr>
              <a:t>Das Gleiche gilt für </a:t>
            </a:r>
            <a:r>
              <a:rPr lang="de-DE" sz="1800" b="1" kern="100" dirty="0">
                <a:effectLst/>
                <a:ea typeface="Aptos"/>
                <a:cs typeface="Times New Roman" panose="02020603050405020304" pitchFamily="18" charset="0"/>
              </a:rPr>
              <a:t>Gegendarstellungen.</a:t>
            </a:r>
            <a:r>
              <a:rPr lang="de-DE" sz="1800" kern="100" dirty="0">
                <a:effectLst/>
                <a:ea typeface="Aptos"/>
                <a:cs typeface="Times New Roman" panose="02020603050405020304" pitchFamily="18" charset="0"/>
              </a:rPr>
              <a:t> Auch hier handelt es sich um einen formlosen Rechtsbehelf, mit dem eine Behörde/ein Bediensteter aufgefordert wird, das eigene Handeln noch einmal zu überprüfen und zu korrigieren, z.B. Gegendarstellung im Rahmen einer dienstlichen Beurteilung. Grundsätzlich zählen auch Petitionen (eine Bittschrift, ein Ersuchen, eine Beschwerde an eine Behörde oder Volksvertretung) zu den formlosen Rechtsbehelfen.</a:t>
            </a:r>
          </a:p>
        </p:txBody>
      </p:sp>
      <p:sp>
        <p:nvSpPr>
          <p:cNvPr id="9" name="Abgerundetes Rechteck 8"/>
          <p:cNvSpPr/>
          <p:nvPr/>
        </p:nvSpPr>
        <p:spPr>
          <a:xfrm>
            <a:off x="243554" y="4125006"/>
            <a:ext cx="2254186" cy="4273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Gegendarstellung</a:t>
            </a:r>
            <a:endParaRPr lang="de-DE" sz="2000" dirty="0"/>
          </a:p>
        </p:txBody>
      </p:sp>
    </p:spTree>
    <p:extLst>
      <p:ext uri="{BB962C8B-B14F-4D97-AF65-F5344CB8AC3E}">
        <p14:creationId xmlns:p14="http://schemas.microsoft.com/office/powerpoint/2010/main" val="2602368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bgerundetes Rechteck 6"/>
          <p:cNvSpPr/>
          <p:nvPr/>
        </p:nvSpPr>
        <p:spPr>
          <a:xfrm>
            <a:off x="5954840" y="1337028"/>
            <a:ext cx="5232273" cy="209197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dirty="0"/>
              <a:t>Beweismittel wurden beschädigt</a:t>
            </a:r>
            <a:r>
              <a:rPr lang="de-DE" dirty="0"/>
              <a:t>	</a:t>
            </a:r>
          </a:p>
          <a:p>
            <a:pPr marL="285750" indent="-285750">
              <a:buFont typeface="Arial" panose="020B0604020202020204" pitchFamily="34" charset="0"/>
              <a:buChar char="•"/>
            </a:pPr>
            <a:r>
              <a:rPr lang="de-DE" b="1" dirty="0"/>
              <a:t>eingereichte Akten wurden beschädigt</a:t>
            </a:r>
          </a:p>
          <a:p>
            <a:pPr marL="285750" indent="-285750">
              <a:buFont typeface="Arial" panose="020B0604020202020204" pitchFamily="34" charset="0"/>
              <a:buChar char="•"/>
            </a:pPr>
            <a:r>
              <a:rPr lang="de-DE" b="1" dirty="0"/>
              <a:t>Akten wurden falsch versandt =&gt; Portokosten</a:t>
            </a:r>
            <a:endParaRPr lang="de-DE" dirty="0"/>
          </a:p>
          <a:p>
            <a:pPr marL="285750" indent="-285750">
              <a:buFont typeface="Arial" panose="020B0604020202020204" pitchFamily="34" charset="0"/>
              <a:buChar char="•"/>
            </a:pPr>
            <a:r>
              <a:rPr lang="de-DE" b="1" dirty="0"/>
              <a:t>Abladungen nicht rechtzeitig zugegangen =&gt; Reisekosten</a:t>
            </a:r>
            <a:r>
              <a:rPr lang="de-DE" dirty="0"/>
              <a:t>	</a:t>
            </a:r>
          </a:p>
          <a:p>
            <a:pPr marL="285750" indent="-285750">
              <a:buFont typeface="Arial" panose="020B0604020202020204" pitchFamily="34" charset="0"/>
              <a:buChar char="•"/>
            </a:pPr>
            <a:r>
              <a:rPr lang="de-DE" b="1" dirty="0"/>
              <a:t>Bei zu langer U-Haft</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Abgerundetes Rechteck 3"/>
          <p:cNvSpPr/>
          <p:nvPr/>
        </p:nvSpPr>
        <p:spPr>
          <a:xfrm>
            <a:off x="175856" y="1343216"/>
            <a:ext cx="5574431" cy="358014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b="1" kern="100" dirty="0">
                <a:solidFill>
                  <a:schemeClr val="bg1"/>
                </a:solidFill>
                <a:effectLst/>
                <a:ea typeface="Aptos"/>
                <a:cs typeface="Arial" panose="020B0604020202020204" pitchFamily="34" charset="0"/>
              </a:rPr>
              <a:t>Beschwerde gegen das Verhalten einer Behörde oder eines Bediensteten (Richter, Rechtspfleger, </a:t>
            </a:r>
            <a:r>
              <a:rPr lang="de-DE" sz="2000" b="1" kern="100" dirty="0" err="1">
                <a:solidFill>
                  <a:schemeClr val="bg1"/>
                </a:solidFill>
                <a:effectLst/>
                <a:ea typeface="Aptos"/>
                <a:cs typeface="Arial" panose="020B0604020202020204" pitchFamily="34" charset="0"/>
              </a:rPr>
              <a:t>UdG</a:t>
            </a:r>
            <a:r>
              <a:rPr lang="de-DE" sz="2000" b="1" kern="100" dirty="0">
                <a:solidFill>
                  <a:schemeClr val="bg1"/>
                </a:solidFill>
                <a:effectLst/>
                <a:ea typeface="Aptos"/>
                <a:cs typeface="Arial" panose="020B0604020202020204" pitchFamily="34" charset="0"/>
              </a:rPr>
              <a:t>) z. B. Beschwerde des unmittelbar Betroffenen gegen eine überlange Bearbeitungszeit eines Antrags oder Nichtbearbeitung</a:t>
            </a:r>
            <a:endParaRPr lang="de-DE" sz="2000" b="1" kern="100" dirty="0">
              <a:solidFill>
                <a:schemeClr val="bg1"/>
              </a:solidFill>
              <a:ea typeface="Aptos"/>
              <a:cs typeface="Times New Roman" panose="02020603050405020304" pitchFamily="18" charset="0"/>
            </a:endParaRPr>
          </a:p>
          <a:p>
            <a:pPr marL="342900" indent="-342900">
              <a:buFont typeface="Arial" panose="020B0604020202020204" pitchFamily="34" charset="0"/>
              <a:buChar char="•"/>
            </a:pPr>
            <a:r>
              <a:rPr lang="de-DE" sz="2000" b="1" dirty="0"/>
              <a:t>Bearbeitung durch die Verwaltung</a:t>
            </a:r>
          </a:p>
          <a:p>
            <a:pPr marL="342900" indent="-342900">
              <a:buFont typeface="Arial" panose="020B0604020202020204" pitchFamily="34" charset="0"/>
              <a:buChar char="•"/>
            </a:pPr>
            <a:r>
              <a:rPr lang="de-DE" sz="2000" b="1" dirty="0"/>
              <a:t>Mitarbeiter kann Stellungnahme abgeben</a:t>
            </a:r>
          </a:p>
          <a:p>
            <a:pPr marL="342900" indent="-342900">
              <a:buFont typeface="Arial" panose="020B0604020202020204" pitchFamily="34" charset="0"/>
              <a:buChar char="•"/>
            </a:pPr>
            <a:r>
              <a:rPr lang="de-DE" sz="2000" b="1" dirty="0"/>
              <a:t>Wenn begründet =&gt; Personalakte</a:t>
            </a:r>
            <a:endParaRPr lang="de-DE" sz="2000" dirty="0"/>
          </a:p>
        </p:txBody>
      </p:sp>
      <p:sp>
        <p:nvSpPr>
          <p:cNvPr id="8" name="Gefaltete Ecke 7"/>
          <p:cNvSpPr/>
          <p:nvPr/>
        </p:nvSpPr>
        <p:spPr>
          <a:xfrm>
            <a:off x="175856" y="4600678"/>
            <a:ext cx="2067342" cy="195105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formlose Rechtsbehelfe</a:t>
            </a:r>
          </a:p>
        </p:txBody>
      </p:sp>
      <p:sp>
        <p:nvSpPr>
          <p:cNvPr id="10" name="Gefaltete Ecke 9"/>
          <p:cNvSpPr/>
          <p:nvPr/>
        </p:nvSpPr>
        <p:spPr>
          <a:xfrm rot="314572">
            <a:off x="5316713" y="4490743"/>
            <a:ext cx="2067342" cy="195105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an keine Frist gebunden</a:t>
            </a:r>
          </a:p>
        </p:txBody>
      </p:sp>
      <p:sp>
        <p:nvSpPr>
          <p:cNvPr id="5" name="Abgerundetes Rechteck 4"/>
          <p:cNvSpPr/>
          <p:nvPr/>
        </p:nvSpPr>
        <p:spPr>
          <a:xfrm>
            <a:off x="738939" y="895081"/>
            <a:ext cx="4690311"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Dienstaufsichtsbeschwerde</a:t>
            </a:r>
            <a:endParaRPr lang="de-DE" sz="2400" dirty="0"/>
          </a:p>
        </p:txBody>
      </p:sp>
      <p:sp>
        <p:nvSpPr>
          <p:cNvPr id="2" name="Abgerundetes Rechteck 1"/>
          <p:cNvSpPr/>
          <p:nvPr/>
        </p:nvSpPr>
        <p:spPr>
          <a:xfrm>
            <a:off x="4319866" y="82925"/>
            <a:ext cx="3886200" cy="71437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Dienstaufsicht</a:t>
            </a:r>
          </a:p>
        </p:txBody>
      </p:sp>
      <p:sp>
        <p:nvSpPr>
          <p:cNvPr id="11" name="Abgerundetes Rechteck 10"/>
          <p:cNvSpPr/>
          <p:nvPr/>
        </p:nvSpPr>
        <p:spPr>
          <a:xfrm>
            <a:off x="5954841" y="893237"/>
            <a:ext cx="4690311"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Schadenersatzansprüche</a:t>
            </a:r>
            <a:endParaRPr lang="de-DE" sz="2400" dirty="0"/>
          </a:p>
        </p:txBody>
      </p:sp>
      <p:sp>
        <p:nvSpPr>
          <p:cNvPr id="12" name="Gefaltete Ecke 11"/>
          <p:cNvSpPr/>
          <p:nvPr/>
        </p:nvSpPr>
        <p:spPr>
          <a:xfrm rot="21078225">
            <a:off x="7694572" y="3278360"/>
            <a:ext cx="2067342" cy="1951058"/>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kostenfrei</a:t>
            </a:r>
          </a:p>
        </p:txBody>
      </p:sp>
      <p:sp>
        <p:nvSpPr>
          <p:cNvPr id="3" name="Gefaltete Ecke 7">
            <a:extLst>
              <a:ext uri="{FF2B5EF4-FFF2-40B4-BE49-F238E27FC236}">
                <a16:creationId xmlns:a16="http://schemas.microsoft.com/office/drawing/2014/main" id="{26CA751C-50C4-E283-B6F5-9DC2D4AC305D}"/>
              </a:ext>
            </a:extLst>
          </p:cNvPr>
          <p:cNvSpPr/>
          <p:nvPr/>
        </p:nvSpPr>
        <p:spPr>
          <a:xfrm>
            <a:off x="2774144" y="4600678"/>
            <a:ext cx="2067342" cy="195105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Richter können abgelehnt werden, oder sich selbst ablehnen….</a:t>
            </a:r>
          </a:p>
        </p:txBody>
      </p:sp>
      <p:sp>
        <p:nvSpPr>
          <p:cNvPr id="9" name="Gefaltete Ecke 9">
            <a:extLst>
              <a:ext uri="{FF2B5EF4-FFF2-40B4-BE49-F238E27FC236}">
                <a16:creationId xmlns:a16="http://schemas.microsoft.com/office/drawing/2014/main" id="{81CA558F-D0B3-9E87-A979-DD008BD774DC}"/>
              </a:ext>
            </a:extLst>
          </p:cNvPr>
          <p:cNvSpPr/>
          <p:nvPr/>
        </p:nvSpPr>
        <p:spPr>
          <a:xfrm rot="314572">
            <a:off x="9772655" y="4510307"/>
            <a:ext cx="2067342" cy="195105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Wir lesen dazu § 41 Nr. 3 ZPO…</a:t>
            </a:r>
          </a:p>
        </p:txBody>
      </p:sp>
    </p:spTree>
    <p:extLst>
      <p:ext uri="{BB962C8B-B14F-4D97-AF65-F5344CB8AC3E}">
        <p14:creationId xmlns:p14="http://schemas.microsoft.com/office/powerpoint/2010/main" val="7161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ppt_w</p:attrName>
                                        </p:attrNameLst>
                                      </p:cBhvr>
                                      <p:tavLst>
                                        <p:tav tm="0">
                                          <p:val>
                                            <p:fltVal val="0"/>
                                          </p:val>
                                        </p:tav>
                                        <p:tav tm="100000">
                                          <p:val>
                                            <p:strVal val="#ppt_w"/>
                                          </p:val>
                                        </p:tav>
                                      </p:tavLst>
                                    </p:anim>
                                    <p:anim calcmode="lin" valueType="num">
                                      <p:cBhvr>
                                        <p:cTn id="32" dur="1000" fill="hold"/>
                                        <p:tgtEl>
                                          <p:spTgt spid="3"/>
                                        </p:tgtEl>
                                        <p:attrNameLst>
                                          <p:attrName>ppt_h</p:attrName>
                                        </p:attrNameLst>
                                      </p:cBhvr>
                                      <p:tavLst>
                                        <p:tav tm="0">
                                          <p:val>
                                            <p:fltVal val="0"/>
                                          </p:val>
                                        </p:tav>
                                        <p:tav tm="100000">
                                          <p:val>
                                            <p:strVal val="#ppt_h"/>
                                          </p:val>
                                        </p:tav>
                                      </p:tavLst>
                                    </p:anim>
                                    <p:anim calcmode="lin" valueType="num">
                                      <p:cBhvr>
                                        <p:cTn id="33" dur="1000" fill="hold"/>
                                        <p:tgtEl>
                                          <p:spTgt spid="3"/>
                                        </p:tgtEl>
                                        <p:attrNameLst>
                                          <p:attrName>style.rotation</p:attrName>
                                        </p:attrNameLst>
                                      </p:cBhvr>
                                      <p:tavLst>
                                        <p:tav tm="0">
                                          <p:val>
                                            <p:fltVal val="90"/>
                                          </p:val>
                                        </p:tav>
                                        <p:tav tm="100000">
                                          <p:val>
                                            <p:fltVal val="0"/>
                                          </p:val>
                                        </p:tav>
                                      </p:tavLst>
                                    </p:anim>
                                    <p:animEffect transition="in" filter="fade">
                                      <p:cBhvr>
                                        <p:cTn id="34" dur="10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ppt_w</p:attrName>
                                        </p:attrNameLst>
                                      </p:cBhvr>
                                      <p:tavLst>
                                        <p:tav tm="0">
                                          <p:val>
                                            <p:fltVal val="0"/>
                                          </p:val>
                                        </p:tav>
                                        <p:tav tm="100000">
                                          <p:val>
                                            <p:strVal val="#ppt_w"/>
                                          </p:val>
                                        </p:tav>
                                      </p:tavLst>
                                    </p:anim>
                                    <p:anim calcmode="lin" valueType="num">
                                      <p:cBhvr>
                                        <p:cTn id="40" dur="1000" fill="hold"/>
                                        <p:tgtEl>
                                          <p:spTgt spid="9"/>
                                        </p:tgtEl>
                                        <p:attrNameLst>
                                          <p:attrName>ppt_h</p:attrName>
                                        </p:attrNameLst>
                                      </p:cBhvr>
                                      <p:tavLst>
                                        <p:tav tm="0">
                                          <p:val>
                                            <p:fltVal val="0"/>
                                          </p:val>
                                        </p:tav>
                                        <p:tav tm="100000">
                                          <p:val>
                                            <p:strVal val="#ppt_h"/>
                                          </p:val>
                                        </p:tav>
                                      </p:tavLst>
                                    </p:anim>
                                    <p:anim calcmode="lin" valueType="num">
                                      <p:cBhvr>
                                        <p:cTn id="41" dur="1000" fill="hold"/>
                                        <p:tgtEl>
                                          <p:spTgt spid="9"/>
                                        </p:tgtEl>
                                        <p:attrNameLst>
                                          <p:attrName>style.rotation</p:attrName>
                                        </p:attrNameLst>
                                      </p:cBhvr>
                                      <p:tavLst>
                                        <p:tav tm="0">
                                          <p:val>
                                            <p:fltVal val="90"/>
                                          </p:val>
                                        </p:tav>
                                        <p:tav tm="100000">
                                          <p:val>
                                            <p:fltVal val="0"/>
                                          </p:val>
                                        </p:tav>
                                      </p:tavLst>
                                    </p:anim>
                                    <p:animEffect transition="in" filter="fade">
                                      <p:cBhvr>
                                        <p:cTn id="4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3"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307735" y="755599"/>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10" name="Abgerundetes Rechteck 9"/>
          <p:cNvSpPr/>
          <p:nvPr/>
        </p:nvSpPr>
        <p:spPr>
          <a:xfrm>
            <a:off x="711752" y="2220664"/>
            <a:ext cx="9966389" cy="242673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durch Einlegung eines solchen wird bewirkt, dass ein höheres Gericht die angefochtene Entscheidung nachprüft. Das Wesen der Rechtsmittel besteht zum einen im </a:t>
            </a:r>
          </a:p>
          <a:p>
            <a:pPr marL="285750" indent="-285750">
              <a:buFont typeface="Arial" panose="020B0604020202020204" pitchFamily="34" charset="0"/>
              <a:buChar char="•"/>
            </a:pPr>
            <a:r>
              <a:rPr lang="de-DE" b="1" dirty="0"/>
              <a:t>Suspensiv Effekt </a:t>
            </a:r>
            <a:r>
              <a:rPr lang="de-DE" dirty="0"/>
              <a:t>(vom Lateinischen „</a:t>
            </a:r>
            <a:r>
              <a:rPr lang="de-DE" dirty="0" err="1"/>
              <a:t>suspendere</a:t>
            </a:r>
            <a:r>
              <a:rPr lang="de-DE" dirty="0"/>
              <a:t>“, also „zum Schweben bringen“) das statthafte, form- und fristgerechte Rechtsmittel hemmt die formelle Rechtskraft, d. h. der Eintritt der Rechtskraft der Entscheidung wird bis zur erfolgten Überprüfung verhindert und </a:t>
            </a:r>
          </a:p>
          <a:p>
            <a:pPr marL="285750" indent="-285750">
              <a:buFont typeface="Arial" panose="020B0604020202020204" pitchFamily="34" charset="0"/>
              <a:buChar char="•"/>
            </a:pPr>
            <a:r>
              <a:rPr lang="de-DE" dirty="0"/>
              <a:t>im </a:t>
            </a:r>
            <a:r>
              <a:rPr lang="de-DE" b="1" dirty="0" err="1"/>
              <a:t>Devolutiv</a:t>
            </a:r>
            <a:r>
              <a:rPr lang="de-DE" b="1" dirty="0"/>
              <a:t> Effekt </a:t>
            </a:r>
            <a:r>
              <a:rPr lang="de-DE" dirty="0"/>
              <a:t>(vom Lateinischen „</a:t>
            </a:r>
            <a:r>
              <a:rPr lang="de-DE" dirty="0" err="1"/>
              <a:t>devolvere</a:t>
            </a:r>
            <a:r>
              <a:rPr lang="de-DE" dirty="0"/>
              <a:t>“, also „fortwälzen“), das Verfahren wird im höheren Rechtszug anhängig. 	</a:t>
            </a:r>
          </a:p>
        </p:txBody>
      </p:sp>
      <p:sp>
        <p:nvSpPr>
          <p:cNvPr id="9" name="Abgerundetes Rechteck 8"/>
          <p:cNvSpPr/>
          <p:nvPr/>
        </p:nvSpPr>
        <p:spPr>
          <a:xfrm>
            <a:off x="344134" y="1757822"/>
            <a:ext cx="2254186" cy="4527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Rechtsmittel</a:t>
            </a:r>
            <a:endParaRPr lang="de-DE" sz="2000" dirty="0"/>
          </a:p>
        </p:txBody>
      </p:sp>
      <p:sp>
        <p:nvSpPr>
          <p:cNvPr id="11" name="Gefaltete Ecke 10"/>
          <p:cNvSpPr/>
          <p:nvPr/>
        </p:nvSpPr>
        <p:spPr>
          <a:xfrm rot="21228410">
            <a:off x="10362122" y="3920652"/>
            <a:ext cx="1305805" cy="124259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nächst höhere Instanz</a:t>
            </a:r>
          </a:p>
        </p:txBody>
      </p:sp>
    </p:spTree>
    <p:extLst>
      <p:ext uri="{BB962C8B-B14F-4D97-AF65-F5344CB8AC3E}">
        <p14:creationId xmlns:p14="http://schemas.microsoft.com/office/powerpoint/2010/main" val="368930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1112805" y="2021388"/>
            <a:ext cx="9966389" cy="139048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dirty="0"/>
              <a:t>Berufung, gegen Urteile, § 511 ff. ZPO </a:t>
            </a:r>
          </a:p>
          <a:p>
            <a:pPr marL="285750" indent="-285750">
              <a:buFont typeface="Arial" panose="020B0604020202020204" pitchFamily="34" charset="0"/>
              <a:buChar char="•"/>
            </a:pPr>
            <a:r>
              <a:rPr lang="de-DE" dirty="0"/>
              <a:t>(Sprung-) Revision, gegen Urteile, § 542 ff. ZPO, § 566 ZPO </a:t>
            </a:r>
          </a:p>
          <a:p>
            <a:pPr marL="285750" indent="-285750">
              <a:buFont typeface="Arial" panose="020B0604020202020204" pitchFamily="34" charset="0"/>
              <a:buChar char="•"/>
            </a:pPr>
            <a:r>
              <a:rPr lang="de-DE" dirty="0"/>
              <a:t>sofortige Beschwerde, gegen Beschlüsse § 567 ZPO und </a:t>
            </a:r>
          </a:p>
          <a:p>
            <a:pPr marL="285750" indent="-285750">
              <a:buFont typeface="Arial" panose="020B0604020202020204" pitchFamily="34" charset="0"/>
              <a:buChar char="•"/>
            </a:pPr>
            <a:r>
              <a:rPr lang="de-DE" dirty="0"/>
              <a:t>Rechtsbeschwerde, gegen Beschlüsse, § 575 II ZPO, § 133 GVG </a:t>
            </a:r>
          </a:p>
          <a:p>
            <a:pPr marL="285750" indent="-285750">
              <a:buFont typeface="Arial" panose="020B0604020202020204" pitchFamily="34" charset="0"/>
              <a:buChar char="•"/>
            </a:pPr>
            <a:endParaRPr lang="de-DE"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307735" y="755599"/>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4" name="Abgerundetes Rechteck 3"/>
          <p:cNvSpPr/>
          <p:nvPr/>
        </p:nvSpPr>
        <p:spPr>
          <a:xfrm>
            <a:off x="231838" y="1583330"/>
            <a:ext cx="8169211" cy="43805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Rechtsmittel sind in allen Verfahrensordnungen vorgesehen, und zwar</a:t>
            </a:r>
          </a:p>
        </p:txBody>
      </p:sp>
      <p:sp>
        <p:nvSpPr>
          <p:cNvPr id="10" name="Abgerundetes Rechteck 9"/>
          <p:cNvSpPr/>
          <p:nvPr/>
        </p:nvSpPr>
        <p:spPr>
          <a:xfrm>
            <a:off x="1112805" y="4125006"/>
            <a:ext cx="9966389" cy="242673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Unter einem Rechtsbehelf versteht man jedes von der Rechtsordnung in einem Verfahren zugelassenes Gesuch, in dem eine behördliche, insbesondere gerichtliche Entscheidung angefochten werden kann. „Rechtsbehelf“ ist gegenüber dem „Rechtsmittel“ der Oberbegriff, da unter Rechtsbehelf auch – formlose und förmliche – Gesuche fallen, über die im gleichen Rechtszug entschieden wird (z.B. Einspruch, Widerspruch, Erinnerung).</a:t>
            </a:r>
          </a:p>
        </p:txBody>
      </p:sp>
      <p:sp>
        <p:nvSpPr>
          <p:cNvPr id="9" name="Abgerundetes Rechteck 8"/>
          <p:cNvSpPr/>
          <p:nvPr/>
        </p:nvSpPr>
        <p:spPr>
          <a:xfrm>
            <a:off x="231839" y="3851317"/>
            <a:ext cx="2254186" cy="4527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Rechtsbehelf</a:t>
            </a:r>
            <a:endParaRPr lang="de-DE" sz="2000" dirty="0"/>
          </a:p>
        </p:txBody>
      </p:sp>
      <p:sp>
        <p:nvSpPr>
          <p:cNvPr id="12" name="Gefaltete Ecke 11"/>
          <p:cNvSpPr/>
          <p:nvPr/>
        </p:nvSpPr>
        <p:spPr>
          <a:xfrm rot="234579">
            <a:off x="10628821" y="490276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beibt</a:t>
            </a: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in gleicher Instanz</a:t>
            </a:r>
          </a:p>
        </p:txBody>
      </p:sp>
      <p:sp>
        <p:nvSpPr>
          <p:cNvPr id="11" name="Gefaltete Ecke 10"/>
          <p:cNvSpPr/>
          <p:nvPr/>
        </p:nvSpPr>
        <p:spPr>
          <a:xfrm rot="21228410">
            <a:off x="10426291" y="2255602"/>
            <a:ext cx="1305805" cy="124259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nächst höhere Instanz</a:t>
            </a:r>
          </a:p>
        </p:txBody>
      </p:sp>
    </p:spTree>
    <p:extLst>
      <p:ext uri="{BB962C8B-B14F-4D97-AF65-F5344CB8AC3E}">
        <p14:creationId xmlns:p14="http://schemas.microsoft.com/office/powerpoint/2010/main" val="304323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1112805" y="2021389"/>
            <a:ext cx="9966389" cy="104137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t>Die förmlichen Rechtsbehelfe sind an bestimmte Formen und auch Fristen gebunden. </a:t>
            </a:r>
            <a:endParaRPr lang="de-DE"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307735" y="755599"/>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Rechtsmittel</a:t>
            </a:r>
            <a:endParaRPr lang="de-DE" sz="2400" dirty="0"/>
          </a:p>
        </p:txBody>
      </p:sp>
      <p:sp>
        <p:nvSpPr>
          <p:cNvPr id="10" name="Abgerundetes Rechteck 9"/>
          <p:cNvSpPr/>
          <p:nvPr/>
        </p:nvSpPr>
        <p:spPr>
          <a:xfrm>
            <a:off x="1112805" y="4125006"/>
            <a:ext cx="9966389" cy="163817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dirty="0"/>
              <a:t>Einspruch, gegen Vollstreckungsbescheid § 700 ZPO, Versäumnisurteil </a:t>
            </a:r>
          </a:p>
          <a:p>
            <a:pPr marL="285750" indent="-285750">
              <a:buFont typeface="Arial" panose="020B0604020202020204" pitchFamily="34" charset="0"/>
              <a:buChar char="•"/>
            </a:pPr>
            <a:r>
              <a:rPr lang="de-DE" dirty="0"/>
              <a:t>Widerspruch, gegen Mahnbescheid, § 694 ZPO </a:t>
            </a:r>
          </a:p>
          <a:p>
            <a:pPr marL="285750" indent="-285750">
              <a:buFont typeface="Arial" panose="020B0604020202020204" pitchFamily="34" charset="0"/>
              <a:buChar char="•"/>
            </a:pPr>
            <a:r>
              <a:rPr lang="de-DE" dirty="0"/>
              <a:t>Erinnerung, Mahn- und Vollstreckungsverfahren, gegen Entscheidungen des Rechtspflegers, </a:t>
            </a:r>
          </a:p>
          <a:p>
            <a:r>
              <a:rPr lang="de-DE" dirty="0"/>
              <a:t>     § 11 RPflG. </a:t>
            </a:r>
          </a:p>
        </p:txBody>
      </p:sp>
      <p:sp>
        <p:nvSpPr>
          <p:cNvPr id="9" name="Abgerundetes Rechteck 8"/>
          <p:cNvSpPr/>
          <p:nvPr/>
        </p:nvSpPr>
        <p:spPr>
          <a:xfrm>
            <a:off x="231839" y="3851317"/>
            <a:ext cx="4954524" cy="46350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Zu den förmlichen Rechtsbehelfen gehören: </a:t>
            </a:r>
            <a:endParaRPr lang="de-DE" sz="2000" dirty="0"/>
          </a:p>
        </p:txBody>
      </p:sp>
      <p:sp>
        <p:nvSpPr>
          <p:cNvPr id="12" name="Gefaltete Ecke 11"/>
          <p:cNvSpPr/>
          <p:nvPr/>
        </p:nvSpPr>
        <p:spPr>
          <a:xfrm rot="234579">
            <a:off x="10628821" y="490276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Bleibt in gleicher Instanz</a:t>
            </a:r>
          </a:p>
        </p:txBody>
      </p:sp>
      <p:sp>
        <p:nvSpPr>
          <p:cNvPr id="4" name="Abgerundetes Rechteck 3"/>
          <p:cNvSpPr/>
          <p:nvPr/>
        </p:nvSpPr>
        <p:spPr>
          <a:xfrm>
            <a:off x="231839" y="1714108"/>
            <a:ext cx="3025712" cy="43805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Förmliche Rechtsbehelfe </a:t>
            </a:r>
            <a:endParaRPr lang="de-DE" sz="2000" b="1" dirty="0"/>
          </a:p>
        </p:txBody>
      </p:sp>
    </p:spTree>
    <p:extLst>
      <p:ext uri="{BB962C8B-B14F-4D97-AF65-F5344CB8AC3E}">
        <p14:creationId xmlns:p14="http://schemas.microsoft.com/office/powerpoint/2010/main" val="1436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3104147" y="168442"/>
            <a:ext cx="6120064" cy="609600"/>
          </a:xfrm>
          <a:prstGeom prst="roundRect">
            <a:avLst/>
          </a:prstGeom>
          <a:solidFill>
            <a:schemeClr val="accent2">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2400" dirty="0"/>
              <a:t>Rechtsmittel-/ Rechtsbehelfsverfahren </a:t>
            </a:r>
          </a:p>
        </p:txBody>
      </p:sp>
      <p:sp>
        <p:nvSpPr>
          <p:cNvPr id="3" name="Abgerundetes Rechteck 2"/>
          <p:cNvSpPr/>
          <p:nvPr/>
        </p:nvSpPr>
        <p:spPr>
          <a:xfrm>
            <a:off x="1560092" y="890337"/>
            <a:ext cx="9208169" cy="914400"/>
          </a:xfrm>
          <a:prstGeom prst="roundRect">
            <a:avLst/>
          </a:prstGeom>
          <a:solidFill>
            <a:schemeClr val="bg1">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sz="2000" dirty="0"/>
              <a:t>Rechtsmittel und Rechtsbehelf dienen der Anfechtung gerichtlicher Entscheidungen</a:t>
            </a:r>
          </a:p>
        </p:txBody>
      </p:sp>
      <p:sp>
        <p:nvSpPr>
          <p:cNvPr id="4" name="Abgerundetes Rechteck 3"/>
          <p:cNvSpPr/>
          <p:nvPr/>
        </p:nvSpPr>
        <p:spPr>
          <a:xfrm>
            <a:off x="1560091" y="1860884"/>
            <a:ext cx="9208169" cy="147587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4"/>
                </a:solidFill>
                <a:effectLst>
                  <a:outerShdw blurRad="38100" dist="38100" dir="2700000" algn="tl">
                    <a:srgbClr val="000000">
                      <a:alpha val="43137"/>
                    </a:srgbClr>
                  </a:outerShdw>
                </a:effectLst>
              </a:rPr>
              <a:t>Rechtsmittel</a:t>
            </a:r>
            <a:r>
              <a:rPr lang="de-DE" dirty="0"/>
              <a:t> sind dadurch gekennzeichnet, dass sie nicht nur den Eintritt der formellen Rechtskraft hemmen (</a:t>
            </a:r>
            <a:r>
              <a:rPr lang="de-DE" dirty="0" err="1"/>
              <a:t>Suspensiveffekt</a:t>
            </a:r>
            <a:r>
              <a:rPr lang="de-DE" dirty="0"/>
              <a:t>), sondern auch den Rechtsstreit auf eine höhere Instanz befördert (</a:t>
            </a:r>
            <a:r>
              <a:rPr lang="de-DE" dirty="0" err="1"/>
              <a:t>Devolutiveffekt</a:t>
            </a:r>
            <a:r>
              <a:rPr lang="de-DE" dirty="0"/>
              <a:t>).</a:t>
            </a:r>
          </a:p>
          <a:p>
            <a:r>
              <a:rPr lang="de-DE" dirty="0"/>
              <a:t>Dies trifft nur auf </a:t>
            </a:r>
            <a:r>
              <a:rPr lang="de-DE" b="1" dirty="0">
                <a:solidFill>
                  <a:schemeClr val="accent4"/>
                </a:solidFill>
                <a:effectLst>
                  <a:outerShdw blurRad="38100" dist="38100" dir="2700000" algn="tl">
                    <a:srgbClr val="000000">
                      <a:alpha val="43137"/>
                    </a:srgbClr>
                  </a:outerShdw>
                </a:effectLst>
              </a:rPr>
              <a:t>Berufung, Revision, sofortige Beschwerde</a:t>
            </a:r>
            <a:r>
              <a:rPr lang="de-DE" dirty="0"/>
              <a:t>, bzw. Beschwerde und die </a:t>
            </a:r>
            <a:r>
              <a:rPr lang="de-DE" b="1" dirty="0">
                <a:solidFill>
                  <a:schemeClr val="accent4"/>
                </a:solidFill>
                <a:effectLst>
                  <a:outerShdw blurRad="38100" dist="38100" dir="2700000" algn="tl">
                    <a:srgbClr val="000000">
                      <a:alpha val="43137"/>
                    </a:srgbClr>
                  </a:outerShdw>
                </a:effectLst>
              </a:rPr>
              <a:t>Rechtsbeschwerde</a:t>
            </a:r>
            <a:r>
              <a:rPr lang="de-DE" dirty="0"/>
              <a:t> zu. </a:t>
            </a:r>
          </a:p>
        </p:txBody>
      </p:sp>
      <p:sp>
        <p:nvSpPr>
          <p:cNvPr id="5" name="Abgerundetes Rechteck 4"/>
          <p:cNvSpPr/>
          <p:nvPr/>
        </p:nvSpPr>
        <p:spPr>
          <a:xfrm>
            <a:off x="1560090" y="3392905"/>
            <a:ext cx="9208169" cy="87429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Der Begriff </a:t>
            </a:r>
            <a:r>
              <a:rPr lang="de-DE" b="1" dirty="0">
                <a:solidFill>
                  <a:schemeClr val="accent4"/>
                </a:solidFill>
                <a:effectLst>
                  <a:outerShdw blurRad="38100" dist="38100" dir="2700000" algn="tl">
                    <a:srgbClr val="000000">
                      <a:alpha val="43137"/>
                    </a:srgbClr>
                  </a:outerShdw>
                </a:effectLst>
              </a:rPr>
              <a:t>Rechtsbehelf</a:t>
            </a:r>
            <a:r>
              <a:rPr lang="de-DE" dirty="0"/>
              <a:t> beschreibt die (einfache) Anfechtbarkeit einer Entscheidung, z. B. durch den Einspruch gegen ein Versäumnisurteil oder die Anhörungsrüge </a:t>
            </a:r>
          </a:p>
          <a:p>
            <a:r>
              <a:rPr lang="de-DE" dirty="0"/>
              <a:t>(§ 321a ZPO). </a:t>
            </a:r>
          </a:p>
        </p:txBody>
      </p:sp>
      <p:sp>
        <p:nvSpPr>
          <p:cNvPr id="6" name="Abgerundetes Rechteck 5"/>
          <p:cNvSpPr/>
          <p:nvPr/>
        </p:nvSpPr>
        <p:spPr>
          <a:xfrm>
            <a:off x="1560089" y="4323347"/>
            <a:ext cx="9208169" cy="78606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4"/>
                </a:solidFill>
                <a:effectLst>
                  <a:outerShdw blurRad="38100" dist="38100" dir="2700000" algn="tl">
                    <a:srgbClr val="000000">
                      <a:alpha val="43137"/>
                    </a:srgbClr>
                  </a:outerShdw>
                </a:effectLst>
              </a:rPr>
              <a:t>Rechtsmittelfrist</a:t>
            </a:r>
            <a:r>
              <a:rPr lang="de-DE" dirty="0"/>
              <a:t> (Notfrist) =&gt; Rechtsmittel und -behelf sind an Fristen gebunden, die entweder mit Verkündung oder aber mit Zustellung der Entscheidung zu laufen beginnen.</a:t>
            </a:r>
          </a:p>
        </p:txBody>
      </p:sp>
      <p:sp>
        <p:nvSpPr>
          <p:cNvPr id="7" name="Abgerundetes Rechteck 6"/>
          <p:cNvSpPr/>
          <p:nvPr/>
        </p:nvSpPr>
        <p:spPr>
          <a:xfrm>
            <a:off x="1560089" y="5197642"/>
            <a:ext cx="9208169" cy="121920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4"/>
                </a:solidFill>
                <a:effectLst>
                  <a:outerShdw blurRad="38100" dist="38100" dir="2700000" algn="tl">
                    <a:srgbClr val="000000">
                      <a:alpha val="43137"/>
                    </a:srgbClr>
                  </a:outerShdw>
                </a:effectLst>
              </a:rPr>
              <a:t>Beschwer</a:t>
            </a:r>
            <a:r>
              <a:rPr lang="de-DE" dirty="0"/>
              <a:t> =&gt; ist Zulässigkeitsvoraussetzung für jedes/n Rechtsmittel/Rechtsbehelf. Ohne Beschwer ist kein Rechtsschutzbedürfnis gegeben, denn eine gerichtliche Entscheidung soll nur von demjenigen angegriffen werden dürfen, der von dieser „negativ betroffen“ ist.</a:t>
            </a:r>
          </a:p>
        </p:txBody>
      </p:sp>
      <p:sp>
        <p:nvSpPr>
          <p:cNvPr id="9" name="Gefaltete Ecke 8"/>
          <p:cNvSpPr/>
          <p:nvPr/>
        </p:nvSpPr>
        <p:spPr>
          <a:xfrm rot="21277117">
            <a:off x="373462" y="307724"/>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Zu-</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sammen</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-fassung</a:t>
            </a:r>
          </a:p>
        </p:txBody>
      </p:sp>
      <p:sp>
        <p:nvSpPr>
          <p:cNvPr id="10" name="Rechteck 9"/>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142</a:t>
            </a:r>
          </a:p>
        </p:txBody>
      </p:sp>
      <p:sp>
        <p:nvSpPr>
          <p:cNvPr id="11" name="Rechteck 10"/>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5795007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850231" y="1187116"/>
            <a:ext cx="2013285" cy="593559"/>
          </a:xfrm>
          <a:prstGeom prst="roundRect">
            <a:avLst/>
          </a:prstGeom>
          <a:solidFill>
            <a:schemeClr val="accent2">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sz="2000" dirty="0"/>
              <a:t>Rechtsmittel</a:t>
            </a:r>
          </a:p>
        </p:txBody>
      </p:sp>
      <p:sp>
        <p:nvSpPr>
          <p:cNvPr id="5" name="Gestreifter Pfeil nach rechts 4"/>
          <p:cNvSpPr/>
          <p:nvPr/>
        </p:nvSpPr>
        <p:spPr>
          <a:xfrm>
            <a:off x="5735053" y="1243264"/>
            <a:ext cx="705852" cy="488643"/>
          </a:xfrm>
          <a:prstGeom prst="stripedRightArrow">
            <a:avLst/>
          </a:prstGeom>
          <a:solidFill>
            <a:schemeClr val="accent2">
              <a:lumMod val="60000"/>
              <a:lumOff val="4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 name="Abgerundetes Rechteck 5"/>
          <p:cNvSpPr/>
          <p:nvPr/>
        </p:nvSpPr>
        <p:spPr>
          <a:xfrm>
            <a:off x="6681538" y="601579"/>
            <a:ext cx="4940968" cy="1511969"/>
          </a:xfrm>
          <a:prstGeom prst="roundRect">
            <a:avLst/>
          </a:prstGeom>
          <a:solidFill>
            <a:schemeClr val="bg1">
              <a:lumMod val="75000"/>
            </a:schemeClr>
          </a:solidFill>
          <a:ln>
            <a:noFill/>
          </a:ln>
        </p:spPr>
        <p:style>
          <a:lnRef idx="1">
            <a:schemeClr val="accent5"/>
          </a:lnRef>
          <a:fillRef idx="2">
            <a:schemeClr val="accent5"/>
          </a:fillRef>
          <a:effectRef idx="1">
            <a:schemeClr val="accent5"/>
          </a:effectRef>
          <a:fontRef idx="minor">
            <a:schemeClr val="dk1"/>
          </a:fontRef>
        </p:style>
        <p:txBody>
          <a:bodyPr rtlCol="0" anchor="ctr"/>
          <a:lstStyle/>
          <a:p>
            <a:r>
              <a:rPr lang="de-DE" sz="2000" dirty="0"/>
              <a:t>…dienen also der </a:t>
            </a:r>
            <a:r>
              <a:rPr lang="de-DE" sz="2000" b="1" dirty="0"/>
              <a:t>Überprüfung von Entscheidungen </a:t>
            </a:r>
            <a:r>
              <a:rPr lang="de-DE" sz="2000" dirty="0"/>
              <a:t>der Gerichte, sind an Fristen gebunden und setzen eine Beschwer des Rechtsmittelführers voraus.</a:t>
            </a:r>
          </a:p>
        </p:txBody>
      </p:sp>
      <p:sp>
        <p:nvSpPr>
          <p:cNvPr id="7" name="Rechteck 6"/>
          <p:cNvSpPr/>
          <p:nvPr/>
        </p:nvSpPr>
        <p:spPr>
          <a:xfrm>
            <a:off x="6440905" y="3005890"/>
            <a:ext cx="3561347" cy="914400"/>
          </a:xfrm>
          <a:prstGeom prst="rect">
            <a:avLst/>
          </a:prstGeom>
          <a:solidFill>
            <a:schemeClr val="accent2"/>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solidFill>
                  <a:schemeClr val="bg1"/>
                </a:solidFill>
              </a:rPr>
              <a:t>… werden durch </a:t>
            </a:r>
            <a:r>
              <a:rPr lang="de-DE" b="1" dirty="0">
                <a:solidFill>
                  <a:schemeClr val="bg1"/>
                </a:solidFill>
              </a:rPr>
              <a:t>dieselbe Instanz </a:t>
            </a:r>
            <a:r>
              <a:rPr lang="de-DE" dirty="0">
                <a:solidFill>
                  <a:schemeClr val="bg1"/>
                </a:solidFill>
              </a:rPr>
              <a:t>geprüft</a:t>
            </a:r>
          </a:p>
          <a:p>
            <a:pPr algn="ctr"/>
            <a:endParaRPr lang="de-DE" dirty="0"/>
          </a:p>
        </p:txBody>
      </p:sp>
      <p:sp>
        <p:nvSpPr>
          <p:cNvPr id="8" name="Rechteck 7"/>
          <p:cNvSpPr/>
          <p:nvPr/>
        </p:nvSpPr>
        <p:spPr>
          <a:xfrm>
            <a:off x="6440905" y="4379494"/>
            <a:ext cx="3473115" cy="834189"/>
          </a:xfrm>
          <a:prstGeom prst="rect">
            <a:avLst/>
          </a:prstGeom>
          <a:solidFill>
            <a:schemeClr val="accent2">
              <a:lumMod val="75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de-DE" dirty="0">
                <a:solidFill>
                  <a:schemeClr val="bg1"/>
                </a:solidFill>
              </a:rPr>
              <a:t>… werden durch die </a:t>
            </a:r>
            <a:r>
              <a:rPr lang="de-DE" b="1" dirty="0">
                <a:solidFill>
                  <a:schemeClr val="bg1"/>
                </a:solidFill>
              </a:rPr>
              <a:t>nächsthöhere Instanz</a:t>
            </a:r>
            <a:r>
              <a:rPr lang="de-DE" dirty="0">
                <a:solidFill>
                  <a:schemeClr val="bg1"/>
                </a:solidFill>
              </a:rPr>
              <a:t> geprüft</a:t>
            </a:r>
          </a:p>
          <a:p>
            <a:pPr algn="ctr"/>
            <a:endParaRPr lang="de-DE" dirty="0"/>
          </a:p>
        </p:txBody>
      </p:sp>
      <p:grpSp>
        <p:nvGrpSpPr>
          <p:cNvPr id="13" name="Gruppieren 12"/>
          <p:cNvGrpSpPr/>
          <p:nvPr/>
        </p:nvGrpSpPr>
        <p:grpSpPr>
          <a:xfrm>
            <a:off x="4395852" y="1449806"/>
            <a:ext cx="1964843" cy="2095499"/>
            <a:chOff x="4439650" y="1808750"/>
            <a:chExt cx="1964843" cy="2095499"/>
          </a:xfrm>
        </p:grpSpPr>
        <p:sp>
          <p:nvSpPr>
            <p:cNvPr id="11" name="Rechteck 10"/>
            <p:cNvSpPr/>
            <p:nvPr/>
          </p:nvSpPr>
          <p:spPr>
            <a:xfrm rot="5400000">
              <a:off x="3465014" y="2783387"/>
              <a:ext cx="2013284" cy="6400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12" name="Pfeil nach rechts 11"/>
            <p:cNvSpPr/>
            <p:nvPr/>
          </p:nvSpPr>
          <p:spPr>
            <a:xfrm>
              <a:off x="4439650" y="3822034"/>
              <a:ext cx="1964843" cy="8221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grpSp>
      <p:sp>
        <p:nvSpPr>
          <p:cNvPr id="3" name="Abgerundetes Rechteck 2"/>
          <p:cNvSpPr/>
          <p:nvPr/>
        </p:nvSpPr>
        <p:spPr>
          <a:xfrm>
            <a:off x="3529263" y="1199148"/>
            <a:ext cx="1965158" cy="609600"/>
          </a:xfrm>
          <a:prstGeom prst="roundRect">
            <a:avLst/>
          </a:prstGeom>
          <a:solidFill>
            <a:schemeClr val="accent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de-DE" sz="2000" dirty="0"/>
              <a:t>Rechtsbehelfe</a:t>
            </a:r>
          </a:p>
        </p:txBody>
      </p:sp>
      <p:grpSp>
        <p:nvGrpSpPr>
          <p:cNvPr id="17" name="Gruppieren 16"/>
          <p:cNvGrpSpPr/>
          <p:nvPr/>
        </p:nvGrpSpPr>
        <p:grpSpPr>
          <a:xfrm>
            <a:off x="1735990" y="1780675"/>
            <a:ext cx="4624705" cy="3081086"/>
            <a:chOff x="1735990" y="1780675"/>
            <a:chExt cx="4624705" cy="3081086"/>
          </a:xfrm>
        </p:grpSpPr>
        <p:pic>
          <p:nvPicPr>
            <p:cNvPr id="14" name="Grafik 13"/>
            <p:cNvPicPr>
              <a:picLocks noChangeAspect="1"/>
            </p:cNvPicPr>
            <p:nvPr/>
          </p:nvPicPr>
          <p:blipFill>
            <a:blip r:embed="rId2"/>
            <a:stretch>
              <a:fillRect/>
            </a:stretch>
          </p:blipFill>
          <p:spPr>
            <a:xfrm>
              <a:off x="1735990" y="1780675"/>
              <a:ext cx="73068" cy="3015914"/>
            </a:xfrm>
            <a:prstGeom prst="rect">
              <a:avLst/>
            </a:prstGeom>
          </p:spPr>
        </p:pic>
        <p:sp>
          <p:nvSpPr>
            <p:cNvPr id="16" name="Pfeil nach rechts 15"/>
            <p:cNvSpPr/>
            <p:nvPr/>
          </p:nvSpPr>
          <p:spPr>
            <a:xfrm>
              <a:off x="1735990" y="4731417"/>
              <a:ext cx="4624705" cy="130344"/>
            </a:xfrm>
            <a:prstGeom prst="rightArrow">
              <a:avLst>
                <a:gd name="adj1" fmla="val 31818"/>
                <a:gd name="adj2" fmla="val 50000"/>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grpSp>
      <p:sp>
        <p:nvSpPr>
          <p:cNvPr id="4" name="Abgerundetes Rechteck 3"/>
          <p:cNvSpPr/>
          <p:nvPr/>
        </p:nvSpPr>
        <p:spPr>
          <a:xfrm>
            <a:off x="1735990" y="5276488"/>
            <a:ext cx="5979260" cy="1452925"/>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Berufung     			1 Monat</a:t>
            </a:r>
          </a:p>
          <a:p>
            <a:r>
              <a:rPr lang="de-DE" sz="2400" dirty="0"/>
              <a:t>Revision      			1 Monat</a:t>
            </a:r>
          </a:p>
          <a:p>
            <a:r>
              <a:rPr lang="de-DE" sz="2400" dirty="0"/>
              <a:t>Sofortige Beschwerde        	2 Wochen               </a:t>
            </a:r>
          </a:p>
        </p:txBody>
      </p:sp>
      <p:sp>
        <p:nvSpPr>
          <p:cNvPr id="21" name="Pfeil nach rechts 20"/>
          <p:cNvSpPr/>
          <p:nvPr/>
        </p:nvSpPr>
        <p:spPr>
          <a:xfrm>
            <a:off x="3347536" y="5501321"/>
            <a:ext cx="580022" cy="334419"/>
          </a:xfrm>
          <a:prstGeom prst="righ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Pfeil nach rechts 21"/>
          <p:cNvSpPr/>
          <p:nvPr/>
        </p:nvSpPr>
        <p:spPr>
          <a:xfrm>
            <a:off x="3347536" y="5880663"/>
            <a:ext cx="580022" cy="334419"/>
          </a:xfrm>
          <a:prstGeom prst="righ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rechts 22"/>
          <p:cNvSpPr/>
          <p:nvPr/>
        </p:nvSpPr>
        <p:spPr>
          <a:xfrm>
            <a:off x="4686281" y="6226803"/>
            <a:ext cx="580022" cy="334419"/>
          </a:xfrm>
          <a:prstGeom prst="righ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8E84006B-A08F-BFEB-C831-CAA630FCC387}"/>
              </a:ext>
            </a:extLst>
          </p:cNvPr>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402216700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s Rechteck 2"/>
          <p:cNvSpPr/>
          <p:nvPr/>
        </p:nvSpPr>
        <p:spPr>
          <a:xfrm>
            <a:off x="4708357" y="320842"/>
            <a:ext cx="2414337" cy="473242"/>
          </a:xfrm>
          <a:prstGeom prst="round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2400" dirty="0"/>
              <a:t>Rechtsmittel</a:t>
            </a:r>
          </a:p>
        </p:txBody>
      </p:sp>
      <p:pic>
        <p:nvPicPr>
          <p:cNvPr id="17" name="Grafik 16"/>
          <p:cNvPicPr>
            <a:picLocks noChangeAspect="1"/>
          </p:cNvPicPr>
          <p:nvPr/>
        </p:nvPicPr>
        <p:blipFill>
          <a:blip r:embed="rId2"/>
          <a:stretch>
            <a:fillRect/>
          </a:stretch>
        </p:blipFill>
        <p:spPr>
          <a:xfrm>
            <a:off x="1108698" y="666982"/>
            <a:ext cx="9613654" cy="5524035"/>
          </a:xfrm>
          <a:prstGeom prst="rect">
            <a:avLst/>
          </a:prstGeom>
        </p:spPr>
      </p:pic>
      <p:cxnSp>
        <p:nvCxnSpPr>
          <p:cNvPr id="19" name="Gerader Verbinder 18"/>
          <p:cNvCxnSpPr/>
          <p:nvPr/>
        </p:nvCxnSpPr>
        <p:spPr>
          <a:xfrm>
            <a:off x="5907504" y="794084"/>
            <a:ext cx="0" cy="296779"/>
          </a:xfrm>
          <a:prstGeom prst="line">
            <a:avLst/>
          </a:prstGeom>
        </p:spPr>
        <p:style>
          <a:lnRef idx="3">
            <a:schemeClr val="dk1"/>
          </a:lnRef>
          <a:fillRef idx="0">
            <a:schemeClr val="dk1"/>
          </a:fillRef>
          <a:effectRef idx="2">
            <a:schemeClr val="dk1"/>
          </a:effectRef>
          <a:fontRef idx="minor">
            <a:schemeClr val="tx1"/>
          </a:fontRef>
        </p:style>
      </p:cxnSp>
      <p:sp>
        <p:nvSpPr>
          <p:cNvPr id="8" name="Rechteck 7"/>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4" name="Rechteck 3"/>
          <p:cNvSpPr/>
          <p:nvPr/>
        </p:nvSpPr>
        <p:spPr>
          <a:xfrm>
            <a:off x="8129588" y="557463"/>
            <a:ext cx="2592764" cy="3314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Gefaltete Ecke 5"/>
          <p:cNvSpPr/>
          <p:nvPr/>
        </p:nvSpPr>
        <p:spPr>
          <a:xfrm rot="21000079">
            <a:off x="8270449" y="537282"/>
            <a:ext cx="2044634" cy="1801440"/>
          </a:xfrm>
          <a:prstGeom prst="foldedCorner">
            <a:avLst/>
          </a:prstGeom>
          <a:solidFill>
            <a:srgbClr val="EED4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2000" b="1" dirty="0">
              <a:solidFill>
                <a:schemeClr val="tx1"/>
              </a:solidFill>
              <a:latin typeface="MV Boli" panose="02000500030200090000" pitchFamily="2" charset="0"/>
              <a:cs typeface="MV Boli" panose="02000500030200090000" pitchFamily="2" charset="0"/>
            </a:endParaRPr>
          </a:p>
          <a:p>
            <a:pPr algn="ctr"/>
            <a:r>
              <a:rPr lang="de-DE" sz="2400" b="1" dirty="0">
                <a:solidFill>
                  <a:schemeClr val="tx1"/>
                </a:solidFill>
                <a:latin typeface="MV Boli" panose="02000500030200090000" pitchFamily="2" charset="0"/>
                <a:cs typeface="MV Boli" panose="02000500030200090000" pitchFamily="2" charset="0"/>
              </a:rPr>
              <a:t>Entweder</a:t>
            </a:r>
          </a:p>
          <a:p>
            <a:pPr algn="ctr"/>
            <a:r>
              <a:rPr lang="de-DE" sz="2400" b="1" dirty="0">
                <a:solidFill>
                  <a:schemeClr val="tx1"/>
                </a:solidFill>
                <a:latin typeface="MV Boli" panose="02000500030200090000" pitchFamily="2" charset="0"/>
                <a:cs typeface="MV Boli" panose="02000500030200090000" pitchFamily="2" charset="0"/>
              </a:rPr>
              <a:t>1 Monat,</a:t>
            </a:r>
          </a:p>
          <a:p>
            <a:pPr algn="ctr"/>
            <a:r>
              <a:rPr lang="de-DE" sz="2400" b="1" dirty="0">
                <a:solidFill>
                  <a:schemeClr val="tx1"/>
                </a:solidFill>
                <a:latin typeface="MV Boli" panose="02000500030200090000" pitchFamily="2" charset="0"/>
                <a:cs typeface="MV Boli" panose="02000500030200090000" pitchFamily="2" charset="0"/>
              </a:rPr>
              <a:t>oder 2 Wochen</a:t>
            </a:r>
            <a:endParaRPr lang="de-DE" sz="2000" b="1" dirty="0">
              <a:solidFill>
                <a:schemeClr val="tx1"/>
              </a:solidFill>
              <a:latin typeface="MV Boli" panose="02000500030200090000" pitchFamily="2" charset="0"/>
              <a:cs typeface="MV Boli" panose="02000500030200090000" pitchFamily="2" charset="0"/>
            </a:endParaRPr>
          </a:p>
        </p:txBody>
      </p:sp>
      <p:sp>
        <p:nvSpPr>
          <p:cNvPr id="5" name="Rechteck 4"/>
          <p:cNvSpPr/>
          <p:nvPr/>
        </p:nvSpPr>
        <p:spPr>
          <a:xfrm>
            <a:off x="785812" y="3600450"/>
            <a:ext cx="10244137" cy="2700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Abgerundetes Rechteck 1"/>
          <p:cNvSpPr/>
          <p:nvPr/>
        </p:nvSpPr>
        <p:spPr>
          <a:xfrm>
            <a:off x="2194548" y="3828183"/>
            <a:ext cx="9158287" cy="24286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In der Berufungsinstanz </a:t>
            </a:r>
            <a:r>
              <a:rPr lang="de-DE" sz="2400" dirty="0" err="1"/>
              <a:t>erolgt</a:t>
            </a:r>
            <a:r>
              <a:rPr lang="de-DE" sz="2400" dirty="0"/>
              <a:t> eine Nachprüfung in </a:t>
            </a:r>
            <a:r>
              <a:rPr lang="de-DE" sz="2400" b="1" dirty="0"/>
              <a:t>tatsächlicher</a:t>
            </a:r>
            <a:r>
              <a:rPr lang="de-DE" sz="2400" dirty="0"/>
              <a:t> und </a:t>
            </a:r>
            <a:r>
              <a:rPr lang="de-DE" sz="2400" b="1" dirty="0"/>
              <a:t>rechtlicher Hinsicht</a:t>
            </a:r>
            <a:r>
              <a:rPr lang="de-DE" sz="2400" dirty="0"/>
              <a:t>.</a:t>
            </a:r>
          </a:p>
          <a:p>
            <a:pPr algn="ctr"/>
            <a:r>
              <a:rPr lang="de-DE" sz="2400" dirty="0"/>
              <a:t>In der Revisionsinstanz findet nur eine </a:t>
            </a:r>
            <a:r>
              <a:rPr lang="de-DE" sz="2400" b="1" dirty="0"/>
              <a:t>rechtliche Überprüfung </a:t>
            </a:r>
            <a:r>
              <a:rPr lang="de-DE" sz="2400" dirty="0"/>
              <a:t>statt.</a:t>
            </a:r>
          </a:p>
        </p:txBody>
      </p:sp>
      <p:sp>
        <p:nvSpPr>
          <p:cNvPr id="11" name="Gefaltete Ecke 10"/>
          <p:cNvSpPr/>
          <p:nvPr/>
        </p:nvSpPr>
        <p:spPr>
          <a:xfrm rot="21256373">
            <a:off x="818496" y="4263799"/>
            <a:ext cx="1431096" cy="137338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Merke!!</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8247507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s Rechteck 2"/>
          <p:cNvSpPr/>
          <p:nvPr/>
        </p:nvSpPr>
        <p:spPr>
          <a:xfrm>
            <a:off x="4708357" y="320842"/>
            <a:ext cx="2414337" cy="473242"/>
          </a:xfrm>
          <a:prstGeom prst="round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e-DE" sz="2400" dirty="0"/>
              <a:t>Rechtsbehelfe</a:t>
            </a:r>
          </a:p>
        </p:txBody>
      </p:sp>
      <p:cxnSp>
        <p:nvCxnSpPr>
          <p:cNvPr id="19" name="Gerader Verbinder 18"/>
          <p:cNvCxnSpPr/>
          <p:nvPr/>
        </p:nvCxnSpPr>
        <p:spPr>
          <a:xfrm>
            <a:off x="5907504" y="794084"/>
            <a:ext cx="0" cy="296779"/>
          </a:xfrm>
          <a:prstGeom prst="line">
            <a:avLst/>
          </a:prstGeom>
        </p:spPr>
        <p:style>
          <a:lnRef idx="3">
            <a:schemeClr val="dk1"/>
          </a:lnRef>
          <a:fillRef idx="0">
            <a:schemeClr val="dk1"/>
          </a:fillRef>
          <a:effectRef idx="2">
            <a:schemeClr val="dk1"/>
          </a:effectRef>
          <a:fontRef idx="minor">
            <a:schemeClr val="tx1"/>
          </a:fontRef>
        </p:style>
      </p:cxnSp>
      <p:pic>
        <p:nvPicPr>
          <p:cNvPr id="2" name="Grafik 1"/>
          <p:cNvPicPr>
            <a:picLocks noChangeAspect="1"/>
          </p:cNvPicPr>
          <p:nvPr/>
        </p:nvPicPr>
        <p:blipFill>
          <a:blip r:embed="rId2"/>
          <a:stretch>
            <a:fillRect/>
          </a:stretch>
        </p:blipFill>
        <p:spPr>
          <a:xfrm>
            <a:off x="1467855" y="794084"/>
            <a:ext cx="9152019" cy="5756742"/>
          </a:xfrm>
          <a:prstGeom prst="rect">
            <a:avLst/>
          </a:prstGeom>
        </p:spPr>
      </p:pic>
      <p:sp>
        <p:nvSpPr>
          <p:cNvPr id="7" name="Rechteck 6"/>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3175697613"/>
      </p:ext>
    </p:extLst>
  </p:cSld>
  <p:clrMapOvr>
    <a:masterClrMapping/>
  </p:clrMapOvr>
  <p:transition spd="slow">
    <p:push dir="u"/>
  </p:transition>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1091</Words>
  <Application>Microsoft Office PowerPoint</Application>
  <PresentationFormat>Breitbild</PresentationFormat>
  <Paragraphs>136</Paragraphs>
  <Slides>12</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12</vt:i4>
      </vt:variant>
    </vt:vector>
  </HeadingPairs>
  <TitlesOfParts>
    <vt:vector size="18" baseType="lpstr">
      <vt:lpstr>Aptos</vt: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30</cp:revision>
  <dcterms:created xsi:type="dcterms:W3CDTF">2023-08-03T08:28:59Z</dcterms:created>
  <dcterms:modified xsi:type="dcterms:W3CDTF">2026-02-23T08:28:11Z</dcterms:modified>
</cp:coreProperties>
</file>