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1" r:id="rId6"/>
    <p:sldId id="260" r:id="rId7"/>
    <p:sldId id="263" r:id="rId8"/>
    <p:sldId id="262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BD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27.08.2026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420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27.08.2026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24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27.08.2026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907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27.08.2026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1792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27.08.2026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180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27.08.2026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83597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27.08.2026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1203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27.08.2026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9091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27.08.2026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5564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27.08.2026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9434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EE64-A140-4CAC-8C08-656773EC9877}" type="datetimeFigureOut">
              <a:rPr lang="de-DE" smtClean="0"/>
              <a:t>27.08.2026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897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5EE64-A140-4CAC-8C08-656773EC9877}" type="datetimeFigureOut">
              <a:rPr lang="de-DE" smtClean="0"/>
              <a:t>27.08.2026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A2812-FA5A-4672-A013-D7A2D87BEAB3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4613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F2C3354B-4928-C90A-670F-74B2FFD59CDA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03C275B-9A88-9BCE-D7D3-3A228F233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0"/>
            <a:ext cx="9376611" cy="6858000"/>
          </a:xfrm>
          <a:prstGeom prst="rect">
            <a:avLst/>
          </a:prstGeom>
        </p:spPr>
      </p:pic>
      <p:sp>
        <p:nvSpPr>
          <p:cNvPr id="5" name="Flussdiagramm: Verbinder 4">
            <a:extLst>
              <a:ext uri="{FF2B5EF4-FFF2-40B4-BE49-F238E27FC236}">
                <a16:creationId xmlns:a16="http://schemas.microsoft.com/office/drawing/2014/main" id="{94578771-4479-25CE-E9FD-C8A3888296D6}"/>
              </a:ext>
            </a:extLst>
          </p:cNvPr>
          <p:cNvSpPr/>
          <p:nvPr/>
        </p:nvSpPr>
        <p:spPr>
          <a:xfrm>
            <a:off x="6880543" y="774915"/>
            <a:ext cx="991891" cy="976393"/>
          </a:xfrm>
          <a:prstGeom prst="flowChartConnector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400" b="1" dirty="0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6883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52D3E433-2A41-78BA-BB51-5FE0A82E4EC5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1357F99-5CC5-77FD-D18E-237B54663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40" y="0"/>
            <a:ext cx="9595948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669166" y="736971"/>
            <a:ext cx="8853668" cy="1632610"/>
            <a:chOff x="871538" y="1405759"/>
            <a:chExt cx="8853668" cy="1632610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43383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Verwandte sind einander zu Unterhalt verpflichtet. Wer ist unterhaltsberechtigt? Nennen Sie die gesetzlichen Bestimmungen.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1.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285818">
            <a:off x="3111239" y="2752072"/>
            <a:ext cx="2700025" cy="244866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Unterhaltsberechtigt ist nur, wer sich nicht selbst unterhalten kann.</a:t>
            </a:r>
          </a:p>
        </p:txBody>
      </p:sp>
      <p:sp>
        <p:nvSpPr>
          <p:cNvPr id="11" name="Gefaltete Ecke 10"/>
          <p:cNvSpPr/>
          <p:nvPr/>
        </p:nvSpPr>
        <p:spPr>
          <a:xfrm rot="21260758">
            <a:off x="7224734" y="3513118"/>
            <a:ext cx="2105996" cy="1950603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1602 I BGB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3E81CA5-5614-A3EF-3AB4-E00EF0F33C8D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663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4305FC4-542B-4774-561A-82C09D8C9764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AF63565-89EB-E191-77D7-DA6301709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40" y="0"/>
            <a:ext cx="9595948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779280" y="794080"/>
            <a:ext cx="8853668" cy="1398538"/>
            <a:chOff x="871538" y="1405759"/>
            <a:chExt cx="8853668" cy="1398538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4"/>
              <a:ext cx="8003562" cy="1199763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Verwandte sind einander zu Unterhalt verpflichtet. Wer ist unterhalspflichtig? Nennen Sie die gesetzlichen Bestimmungen.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2.</a:t>
              </a:r>
            </a:p>
          </p:txBody>
        </p:sp>
      </p:grpSp>
      <p:sp>
        <p:nvSpPr>
          <p:cNvPr id="24" name="Gefaltete Ecke 23"/>
          <p:cNvSpPr/>
          <p:nvPr/>
        </p:nvSpPr>
        <p:spPr>
          <a:xfrm rot="20974966">
            <a:off x="1910638" y="2493757"/>
            <a:ext cx="1702966" cy="1608199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Unterhalts-pflichtig ist nur, wer… </a:t>
            </a:r>
          </a:p>
        </p:txBody>
      </p:sp>
      <p:sp>
        <p:nvSpPr>
          <p:cNvPr id="30" name="Gefaltete Ecke 29"/>
          <p:cNvSpPr/>
          <p:nvPr/>
        </p:nvSpPr>
        <p:spPr>
          <a:xfrm>
            <a:off x="5010354" y="4678556"/>
            <a:ext cx="1688053" cy="1646689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1603 I BGB</a:t>
            </a:r>
          </a:p>
        </p:txBody>
      </p:sp>
      <p:sp>
        <p:nvSpPr>
          <p:cNvPr id="12" name="Gefaltete Ecke 11"/>
          <p:cNvSpPr/>
          <p:nvPr/>
        </p:nvSpPr>
        <p:spPr>
          <a:xfrm>
            <a:off x="3658930" y="2476256"/>
            <a:ext cx="1740889" cy="1643202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…unter Berücksichtigung seiner sonstigen</a:t>
            </a:r>
          </a:p>
        </p:txBody>
      </p:sp>
      <p:sp>
        <p:nvSpPr>
          <p:cNvPr id="13" name="Gefaltete Ecke 12"/>
          <p:cNvSpPr/>
          <p:nvPr/>
        </p:nvSpPr>
        <p:spPr>
          <a:xfrm>
            <a:off x="5364012" y="2521781"/>
            <a:ext cx="1740889" cy="1643202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Unterhalts-pflichten und ohne Gefährdung </a:t>
            </a:r>
          </a:p>
        </p:txBody>
      </p:sp>
      <p:sp>
        <p:nvSpPr>
          <p:cNvPr id="14" name="Gefaltete Ecke 13"/>
          <p:cNvSpPr/>
          <p:nvPr/>
        </p:nvSpPr>
        <p:spPr>
          <a:xfrm>
            <a:off x="6990622" y="2882107"/>
            <a:ext cx="1740889" cy="1643202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…seines eigenen angemessenen Unterhalts in der Lage ist,</a:t>
            </a:r>
          </a:p>
        </p:txBody>
      </p:sp>
      <p:sp>
        <p:nvSpPr>
          <p:cNvPr id="15" name="Gefaltete Ecke 14"/>
          <p:cNvSpPr/>
          <p:nvPr/>
        </p:nvSpPr>
        <p:spPr>
          <a:xfrm>
            <a:off x="8787296" y="2607399"/>
            <a:ext cx="1740889" cy="1643202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…Unterhalt zu gewähren.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6E40C68E-2048-9328-AF3E-B1B59BE0B070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4784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BB097F61-B121-8031-E94B-2EF7C857ED0F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47C8BF7-EFA8-BEAC-9053-B18640E28B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40" y="0"/>
            <a:ext cx="9595948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669166" y="839029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Bei welchen Angelegenheiten müssen sich die getrennt lebenden Eltern einigen? Nennen Sie die gesetzlichen Bestimmungen.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3.</a:t>
              </a:r>
            </a:p>
          </p:txBody>
        </p:sp>
      </p:grpSp>
      <p:sp>
        <p:nvSpPr>
          <p:cNvPr id="25" name="Gefaltete Ecke 24"/>
          <p:cNvSpPr/>
          <p:nvPr/>
        </p:nvSpPr>
        <p:spPr>
          <a:xfrm rot="339229">
            <a:off x="4238073" y="2572811"/>
            <a:ext cx="1501315" cy="1425536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1687 I S. 1 BGB</a:t>
            </a:r>
          </a:p>
        </p:txBody>
      </p:sp>
      <p:sp>
        <p:nvSpPr>
          <p:cNvPr id="29" name="Gefaltete Ecke 28"/>
          <p:cNvSpPr/>
          <p:nvPr/>
        </p:nvSpPr>
        <p:spPr>
          <a:xfrm>
            <a:off x="6993869" y="3000015"/>
            <a:ext cx="1556283" cy="1425536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Bei Angelegenheiten von erheblicher Bedeutung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CE9A758F-6A54-04C5-4B1A-7B7475AD05BE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2978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EEE057C-4A17-C3DD-DE8F-1EB8C0DCF9D7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BB4D29A-C757-2028-8E77-7F516B028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40" y="0"/>
            <a:ext cx="9595948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683341" y="725646"/>
            <a:ext cx="9045546" cy="1758064"/>
            <a:chOff x="871538" y="1405759"/>
            <a:chExt cx="9045546" cy="1758064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195440" cy="155928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Wer ist für die Entziehung der elterlichen Sorge funktionell zuständig?</a:t>
              </a:r>
            </a:p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Was muss veranlasst werden, wenn die elterliche Sorge entzogen wurde und wer ist dafür funktionell zuständig?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4.</a:t>
              </a:r>
            </a:p>
          </p:txBody>
        </p:sp>
      </p:grpSp>
      <p:sp>
        <p:nvSpPr>
          <p:cNvPr id="25" name="Gefaltete Ecke 24"/>
          <p:cNvSpPr/>
          <p:nvPr/>
        </p:nvSpPr>
        <p:spPr>
          <a:xfrm rot="21399046">
            <a:off x="2169612" y="3163155"/>
            <a:ext cx="2258130" cy="2171737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Richter</a:t>
            </a:r>
          </a:p>
        </p:txBody>
      </p:sp>
      <p:sp>
        <p:nvSpPr>
          <p:cNvPr id="13" name="Gefaltete Ecke 12"/>
          <p:cNvSpPr/>
          <p:nvPr/>
        </p:nvSpPr>
        <p:spPr>
          <a:xfrm>
            <a:off x="4819151" y="3104916"/>
            <a:ext cx="2258130" cy="2171737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Es muss ein Vormund bestellt werden.</a:t>
            </a:r>
          </a:p>
        </p:txBody>
      </p:sp>
      <p:sp>
        <p:nvSpPr>
          <p:cNvPr id="12" name="Gefaltete Ecke 11"/>
          <p:cNvSpPr/>
          <p:nvPr/>
        </p:nvSpPr>
        <p:spPr>
          <a:xfrm>
            <a:off x="7613883" y="3163154"/>
            <a:ext cx="2258130" cy="2171737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Rechts-</a:t>
            </a:r>
          </a:p>
          <a:p>
            <a:pPr algn="ctr"/>
            <a:r>
              <a:rPr lang="de-DE" sz="24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pfleger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4497FCD5-1BF4-546B-59C4-9BAD04938FC0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2348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3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F6A8AFC-3A71-9326-9C9B-599C55CCECEB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25A0BC2-0E92-D982-61D0-3B3DB4BE8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40" y="0"/>
            <a:ext cx="9595948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669166" y="746039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Können Ehegatten jeweils allein ein Kind adoptieren?</a:t>
              </a:r>
            </a:p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Nenne Sie die gesetzlichen Bestimmungen.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5.</a:t>
              </a:r>
            </a:p>
          </p:txBody>
        </p:sp>
      </p:grpSp>
      <p:sp>
        <p:nvSpPr>
          <p:cNvPr id="11" name="Gefaltete Ecke 10"/>
          <p:cNvSpPr/>
          <p:nvPr/>
        </p:nvSpPr>
        <p:spPr>
          <a:xfrm rot="21441408">
            <a:off x="4231178" y="2673588"/>
            <a:ext cx="1837787" cy="182079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Nein, Ehepaar kann nur zusammen ein Kind annehmen.</a:t>
            </a:r>
          </a:p>
        </p:txBody>
      </p:sp>
      <p:sp>
        <p:nvSpPr>
          <p:cNvPr id="12" name="Gefaltete Ecke 11"/>
          <p:cNvSpPr/>
          <p:nvPr/>
        </p:nvSpPr>
        <p:spPr>
          <a:xfrm>
            <a:off x="7041929" y="3429000"/>
            <a:ext cx="1837787" cy="1820791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1741 II S.2 BGB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58D6531-5120-38C9-C684-798240456ADA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7182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FF49F132-36FE-3C90-8921-5E7D5ED38EB4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49BB455-AE6E-887F-901C-E885EE5E3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40" y="0"/>
            <a:ext cx="9595948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635022" y="800182"/>
            <a:ext cx="9142184" cy="1444539"/>
            <a:chOff x="871538" y="1405759"/>
            <a:chExt cx="8853668" cy="1444539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6"/>
              <a:ext cx="8003562" cy="124576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Wie alt muss man sein um ein Kind adoptieren zu können? Nennen Sie die gesetzlichen Bestimmungen.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6.</a:t>
              </a:r>
            </a:p>
          </p:txBody>
        </p:sp>
      </p:grpSp>
      <p:sp>
        <p:nvSpPr>
          <p:cNvPr id="25" name="Gefaltete Ecke 24"/>
          <p:cNvSpPr/>
          <p:nvPr/>
        </p:nvSpPr>
        <p:spPr>
          <a:xfrm rot="21399046">
            <a:off x="3208020" y="3111555"/>
            <a:ext cx="1528592" cy="1458319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25 Jahre </a:t>
            </a:r>
          </a:p>
        </p:txBody>
      </p:sp>
      <p:sp>
        <p:nvSpPr>
          <p:cNvPr id="29" name="Gefaltete Ecke 28"/>
          <p:cNvSpPr/>
          <p:nvPr/>
        </p:nvSpPr>
        <p:spPr>
          <a:xfrm>
            <a:off x="8413296" y="3137672"/>
            <a:ext cx="1595382" cy="1547351"/>
          </a:xfrm>
          <a:prstGeom prst="foldedCorner">
            <a:avLst/>
          </a:prstGeom>
          <a:solidFill>
            <a:srgbClr val="E6BDE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§ 1743 BGB</a:t>
            </a:r>
          </a:p>
        </p:txBody>
      </p:sp>
      <p:sp>
        <p:nvSpPr>
          <p:cNvPr id="15" name="Gefaltete Ecke 14"/>
          <p:cNvSpPr/>
          <p:nvPr/>
        </p:nvSpPr>
        <p:spPr>
          <a:xfrm rot="368813">
            <a:off x="5861574" y="3296746"/>
            <a:ext cx="1566889" cy="1517309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Bei Ehegatten 25 und 21</a:t>
            </a: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Jahre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41DBCC34-2590-F69B-0901-72A157E4103D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6359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F81D82BF-8E60-C3EF-6DBA-58797674DD62}"/>
              </a:ext>
            </a:extLst>
          </p:cNvPr>
          <p:cNvSpPr/>
          <p:nvPr/>
        </p:nvSpPr>
        <p:spPr>
          <a:xfrm>
            <a:off x="10900610" y="6551736"/>
            <a:ext cx="1291390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400" dirty="0">
                <a:solidFill>
                  <a:schemeClr val="tx1"/>
                </a:solidFill>
              </a:rPr>
              <a:t>KG-Ref.AF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A2DAA5F-6EAE-0C9C-3C97-AEB16E198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40" y="0"/>
            <a:ext cx="9595948" cy="6858000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1814160" y="823530"/>
            <a:ext cx="8783907" cy="1298527"/>
            <a:chOff x="871538" y="1405759"/>
            <a:chExt cx="8853668" cy="1298527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9975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Welches Rechtmittel ist gegen einen Adoptionsbeschluss zulässig?</a:t>
              </a:r>
            </a:p>
            <a:p>
              <a:r>
                <a:rPr lang="de-DE" sz="2400" b="1" dirty="0">
                  <a:solidFill>
                    <a:schemeClr val="accent6">
                      <a:lumMod val="75000"/>
                    </a:schemeClr>
                  </a:solidFill>
                </a:rPr>
                <a:t>Nennen Sie die gesetzlichen Bestimmungen.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7.</a:t>
              </a:r>
            </a:p>
          </p:txBody>
        </p:sp>
      </p:grpSp>
      <p:sp>
        <p:nvSpPr>
          <p:cNvPr id="25" name="Gefaltete Ecke 24"/>
          <p:cNvSpPr/>
          <p:nvPr/>
        </p:nvSpPr>
        <p:spPr>
          <a:xfrm rot="21275132">
            <a:off x="3817261" y="2962844"/>
            <a:ext cx="1528592" cy="145831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Beschluss ist nicht anfechtbar.</a:t>
            </a:r>
          </a:p>
        </p:txBody>
      </p:sp>
      <p:sp>
        <p:nvSpPr>
          <p:cNvPr id="29" name="Gefaltete Ecke 28"/>
          <p:cNvSpPr/>
          <p:nvPr/>
        </p:nvSpPr>
        <p:spPr>
          <a:xfrm>
            <a:off x="6455973" y="3525864"/>
            <a:ext cx="1533493" cy="1456086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197 III  </a:t>
            </a:r>
            <a:r>
              <a:rPr lang="de-DE" sz="20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FamFG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B62AEB9B-3DC8-2666-1ADE-A3F958EF8C65}"/>
              </a:ext>
            </a:extLst>
          </p:cNvPr>
          <p:cNvSpPr/>
          <p:nvPr/>
        </p:nvSpPr>
        <p:spPr>
          <a:xfrm rot="16200000">
            <a:off x="-3221527" y="3237800"/>
            <a:ext cx="6858000" cy="3874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ChatGPT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0744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</Words>
  <Application>Microsoft Office PowerPoint</Application>
  <PresentationFormat>Breitbild</PresentationFormat>
  <Paragraphs>66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41</cp:revision>
  <dcterms:created xsi:type="dcterms:W3CDTF">2023-07-04T15:45:21Z</dcterms:created>
  <dcterms:modified xsi:type="dcterms:W3CDTF">2026-08-27T07:08:03Z</dcterms:modified>
</cp:coreProperties>
</file>