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2" r:id="rId3"/>
    <p:sldId id="261" r:id="rId4"/>
    <p:sldId id="263" r:id="rId5"/>
    <p:sldId id="264" r:id="rId6"/>
    <p:sldId id="265" r:id="rId7"/>
    <p:sldId id="258" r:id="rId8"/>
    <p:sldId id="259" r:id="rId9"/>
    <p:sldId id="260" r:id="rId1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showGuides="1">
      <p:cViewPr varScale="1">
        <p:scale>
          <a:sx n="111" d="100"/>
          <a:sy n="111" d="100"/>
        </p:scale>
        <p:origin x="420"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91C8252E-B6F5-4E13-B94C-8DD2F4F832DA}" type="datetimeFigureOut">
              <a:rPr lang="de-DE" smtClean="0"/>
              <a:t>22.09.2026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1590065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1C8252E-B6F5-4E13-B94C-8DD2F4F832DA}" type="datetimeFigureOut">
              <a:rPr lang="de-DE" smtClean="0"/>
              <a:t>22.09.2026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3976007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91C8252E-B6F5-4E13-B94C-8DD2F4F832DA}" type="datetimeFigureOut">
              <a:rPr lang="de-DE" smtClean="0"/>
              <a:t>22.09.2026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2530327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91C8252E-B6F5-4E13-B94C-8DD2F4F832DA}" type="datetimeFigureOut">
              <a:rPr lang="de-DE" smtClean="0"/>
              <a:t>22.09.2026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1956010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91C8252E-B6F5-4E13-B94C-8DD2F4F832DA}" type="datetimeFigureOut">
              <a:rPr lang="de-DE" smtClean="0"/>
              <a:t>22.09.2026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1410937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91C8252E-B6F5-4E13-B94C-8DD2F4F832DA}" type="datetimeFigureOut">
              <a:rPr lang="de-DE" smtClean="0"/>
              <a:t>22.09.2026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148387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1C8252E-B6F5-4E13-B94C-8DD2F4F832DA}" type="datetimeFigureOut">
              <a:rPr lang="de-DE" smtClean="0"/>
              <a:t>22.09.2026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2491303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91C8252E-B6F5-4E13-B94C-8DD2F4F832DA}" type="datetimeFigureOut">
              <a:rPr lang="de-DE" smtClean="0"/>
              <a:t>22.09.2026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3871344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91C8252E-B6F5-4E13-B94C-8DD2F4F832DA}" type="datetimeFigureOut">
              <a:rPr lang="de-DE" smtClean="0"/>
              <a:t>22.09.2026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4180859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1C8252E-B6F5-4E13-B94C-8DD2F4F832DA}" type="datetimeFigureOut">
              <a:rPr lang="de-DE" smtClean="0"/>
              <a:t>22.09.2026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4021245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1C8252E-B6F5-4E13-B94C-8DD2F4F832DA}" type="datetimeFigureOut">
              <a:rPr lang="de-DE" smtClean="0"/>
              <a:t>22.09.2026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573816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C8252E-B6F5-4E13-B94C-8DD2F4F832DA}" type="datetimeFigureOut">
              <a:rPr lang="de-DE" smtClean="0"/>
              <a:t>22.09.2026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A91A6E-5203-4A57-97CC-6008D3228EB9}" type="slidenum">
              <a:rPr lang="de-DE" smtClean="0"/>
              <a:t>‹Nr.›</a:t>
            </a:fld>
            <a:endParaRPr lang="de-DE"/>
          </a:p>
        </p:txBody>
      </p:sp>
    </p:spTree>
    <p:extLst>
      <p:ext uri="{BB962C8B-B14F-4D97-AF65-F5344CB8AC3E}">
        <p14:creationId xmlns:p14="http://schemas.microsoft.com/office/powerpoint/2010/main" val="2289649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99EED30E-3C42-686A-0BD6-F4F702C79346}"/>
              </a:ext>
            </a:extLst>
          </p:cNvPr>
          <p:cNvPicPr>
            <a:picLocks noChangeAspect="1"/>
          </p:cNvPicPr>
          <p:nvPr/>
        </p:nvPicPr>
        <p:blipFill>
          <a:blip r:embed="rId2"/>
          <a:stretch>
            <a:fillRect/>
          </a:stretch>
        </p:blipFill>
        <p:spPr>
          <a:xfrm>
            <a:off x="0" y="0"/>
            <a:ext cx="12192000" cy="6857999"/>
          </a:xfrm>
          <a:prstGeom prst="rect">
            <a:avLst/>
          </a:prstGeom>
        </p:spPr>
      </p:pic>
      <p:sp>
        <p:nvSpPr>
          <p:cNvPr id="5" name="Abgerundetes Rechteck 4"/>
          <p:cNvSpPr/>
          <p:nvPr/>
        </p:nvSpPr>
        <p:spPr>
          <a:xfrm>
            <a:off x="2554724" y="839730"/>
            <a:ext cx="6517087"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Organe der Rechtspflege/Bedienstete der Justiz </a:t>
            </a:r>
            <a:endParaRPr lang="de-DE" sz="2400" dirty="0"/>
          </a:p>
        </p:txBody>
      </p:sp>
      <p:sp>
        <p:nvSpPr>
          <p:cNvPr id="10" name="Abgerundetes Rechteck 9"/>
          <p:cNvSpPr/>
          <p:nvPr/>
        </p:nvSpPr>
        <p:spPr>
          <a:xfrm>
            <a:off x="914400" y="1512047"/>
            <a:ext cx="4466386" cy="825531"/>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Wer arbeitet alles beim Gericht?</a:t>
            </a:r>
          </a:p>
        </p:txBody>
      </p:sp>
      <p:sp>
        <p:nvSpPr>
          <p:cNvPr id="15" name="Abgerundetes Rechteck 14"/>
          <p:cNvSpPr/>
          <p:nvPr/>
        </p:nvSpPr>
        <p:spPr>
          <a:xfrm>
            <a:off x="2784328" y="2475879"/>
            <a:ext cx="5330972" cy="887635"/>
          </a:xfrm>
          <a:prstGeom prst="round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Welche Stellung / Aufgaben haben Sie?</a:t>
            </a:r>
          </a:p>
        </p:txBody>
      </p:sp>
      <p:sp>
        <p:nvSpPr>
          <p:cNvPr id="18" name="Abgerundetes Rechteck 17"/>
          <p:cNvSpPr/>
          <p:nvPr/>
        </p:nvSpPr>
        <p:spPr>
          <a:xfrm>
            <a:off x="4877640" y="3501815"/>
            <a:ext cx="6080873" cy="928688"/>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Welche Organe der Rechtspflege kennen Sie?</a:t>
            </a:r>
          </a:p>
        </p:txBody>
      </p:sp>
      <p:sp>
        <p:nvSpPr>
          <p:cNvPr id="19" name="Gefaltete Ecke 18"/>
          <p:cNvSpPr/>
          <p:nvPr/>
        </p:nvSpPr>
        <p:spPr>
          <a:xfrm rot="567767">
            <a:off x="1095223" y="2898375"/>
            <a:ext cx="1689105" cy="1694861"/>
          </a:xfrm>
          <a:prstGeom prst="foldedCorner">
            <a:avLst/>
          </a:prstGeom>
          <a:solidFill>
            <a:schemeClr val="accent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MV Boli" panose="02000500030200090000" pitchFamily="2" charset="0"/>
                <a:cs typeface="MV Boli" panose="02000500030200090000" pitchFamily="2" charset="0"/>
              </a:rPr>
              <a:t>selbständige staatliche Tätigkeit</a:t>
            </a:r>
          </a:p>
        </p:txBody>
      </p:sp>
      <p:sp>
        <p:nvSpPr>
          <p:cNvPr id="3" name="Abgerundetes Rechteck 28">
            <a:extLst>
              <a:ext uri="{FF2B5EF4-FFF2-40B4-BE49-F238E27FC236}">
                <a16:creationId xmlns:a16="http://schemas.microsoft.com/office/drawing/2014/main" id="{2E07A481-95BF-4B22-4CFE-177C53D549A8}"/>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4" name="Rechteck 3">
            <a:extLst>
              <a:ext uri="{FF2B5EF4-FFF2-40B4-BE49-F238E27FC236}">
                <a16:creationId xmlns:a16="http://schemas.microsoft.com/office/drawing/2014/main" id="{D9D0D744-6725-152C-25A9-D24B94D24458}"/>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BDB54EFD-CAE7-3663-DEDC-DB9276BBA7D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C23FE578-4E9E-6AF0-A544-768C7A3934DB}"/>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Gefaltete Ecke 20"/>
          <p:cNvSpPr/>
          <p:nvPr/>
        </p:nvSpPr>
        <p:spPr>
          <a:xfrm>
            <a:off x="914400" y="4314825"/>
            <a:ext cx="2241974" cy="198999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latin typeface="MV Boli" panose="02000500030200090000" pitchFamily="2" charset="0"/>
              <a:cs typeface="MV Boli" panose="02000500030200090000" pitchFamily="2" charset="0"/>
            </a:endParaRPr>
          </a:p>
          <a:p>
            <a:pPr marL="285750" indent="-285750">
              <a:buFont typeface="Arial" panose="020B0604020202020204" pitchFamily="34" charset="0"/>
              <a:buChar char="•"/>
            </a:pPr>
            <a:r>
              <a:rPr lang="de-DE" sz="1600" b="1" dirty="0">
                <a:solidFill>
                  <a:schemeClr val="tx1"/>
                </a:solidFill>
                <a:latin typeface="MV Boli" panose="02000500030200090000" pitchFamily="2" charset="0"/>
                <a:cs typeface="MV Boli" panose="02000500030200090000" pitchFamily="2" charset="0"/>
              </a:rPr>
              <a:t>Beurkundungen</a:t>
            </a:r>
          </a:p>
          <a:p>
            <a:pPr marL="285750" indent="-285750">
              <a:buFont typeface="Arial" panose="020B0604020202020204" pitchFamily="34" charset="0"/>
              <a:buChar char="•"/>
            </a:pPr>
            <a:r>
              <a:rPr lang="de-DE" sz="1600" b="1" dirty="0">
                <a:solidFill>
                  <a:schemeClr val="tx1"/>
                </a:solidFill>
                <a:latin typeface="MV Boli" panose="02000500030200090000" pitchFamily="2" charset="0"/>
                <a:cs typeface="MV Boli" panose="02000500030200090000" pitchFamily="2" charset="0"/>
              </a:rPr>
              <a:t>Ladungen</a:t>
            </a:r>
          </a:p>
          <a:p>
            <a:pPr marL="285750" indent="-285750">
              <a:buFont typeface="Arial" panose="020B0604020202020204" pitchFamily="34" charset="0"/>
              <a:buChar char="•"/>
            </a:pPr>
            <a:r>
              <a:rPr lang="de-DE" sz="1600" b="1" dirty="0">
                <a:solidFill>
                  <a:schemeClr val="tx1"/>
                </a:solidFill>
                <a:latin typeface="MV Boli" panose="02000500030200090000" pitchFamily="2" charset="0"/>
                <a:cs typeface="MV Boli" panose="02000500030200090000" pitchFamily="2" charset="0"/>
              </a:rPr>
              <a:t>Rechtskraftatteste</a:t>
            </a:r>
          </a:p>
          <a:p>
            <a:pPr marL="285750" indent="-285750">
              <a:buFont typeface="Arial" panose="020B0604020202020204" pitchFamily="34" charset="0"/>
              <a:buChar char="•"/>
            </a:pPr>
            <a:r>
              <a:rPr lang="de-DE" sz="1600" b="1" dirty="0">
                <a:solidFill>
                  <a:schemeClr val="tx1"/>
                </a:solidFill>
                <a:latin typeface="MV Boli" panose="02000500030200090000" pitchFamily="2" charset="0"/>
                <a:cs typeface="MV Boli" panose="02000500030200090000" pitchFamily="2" charset="0"/>
              </a:rPr>
              <a:t>Protokollführung</a:t>
            </a:r>
          </a:p>
        </p:txBody>
      </p:sp>
    </p:spTree>
    <p:extLst>
      <p:ext uri="{BB962C8B-B14F-4D97-AF65-F5344CB8AC3E}">
        <p14:creationId xmlns:p14="http://schemas.microsoft.com/office/powerpoint/2010/main" val="2584196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80">
                                          <p:stCondLst>
                                            <p:cond delay="0"/>
                                          </p:stCondLst>
                                        </p:cTn>
                                        <p:tgtEl>
                                          <p:spTgt spid="19"/>
                                        </p:tgtEl>
                                      </p:cBhvr>
                                    </p:animEffect>
                                    <p:anim calcmode="lin" valueType="num">
                                      <p:cBhvr>
                                        <p:cTn id="26"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31" dur="26">
                                          <p:stCondLst>
                                            <p:cond delay="650"/>
                                          </p:stCondLst>
                                        </p:cTn>
                                        <p:tgtEl>
                                          <p:spTgt spid="19"/>
                                        </p:tgtEl>
                                      </p:cBhvr>
                                      <p:to x="100000" y="60000"/>
                                    </p:animScale>
                                    <p:animScale>
                                      <p:cBhvr>
                                        <p:cTn id="32" dur="166" decel="50000">
                                          <p:stCondLst>
                                            <p:cond delay="676"/>
                                          </p:stCondLst>
                                        </p:cTn>
                                        <p:tgtEl>
                                          <p:spTgt spid="19"/>
                                        </p:tgtEl>
                                      </p:cBhvr>
                                      <p:to x="100000" y="100000"/>
                                    </p:animScale>
                                    <p:animScale>
                                      <p:cBhvr>
                                        <p:cTn id="33" dur="26">
                                          <p:stCondLst>
                                            <p:cond delay="1312"/>
                                          </p:stCondLst>
                                        </p:cTn>
                                        <p:tgtEl>
                                          <p:spTgt spid="19"/>
                                        </p:tgtEl>
                                      </p:cBhvr>
                                      <p:to x="100000" y="80000"/>
                                    </p:animScale>
                                    <p:animScale>
                                      <p:cBhvr>
                                        <p:cTn id="34" dur="166" decel="50000">
                                          <p:stCondLst>
                                            <p:cond delay="1338"/>
                                          </p:stCondLst>
                                        </p:cTn>
                                        <p:tgtEl>
                                          <p:spTgt spid="19"/>
                                        </p:tgtEl>
                                      </p:cBhvr>
                                      <p:to x="100000" y="100000"/>
                                    </p:animScale>
                                    <p:animScale>
                                      <p:cBhvr>
                                        <p:cTn id="35" dur="26">
                                          <p:stCondLst>
                                            <p:cond delay="1642"/>
                                          </p:stCondLst>
                                        </p:cTn>
                                        <p:tgtEl>
                                          <p:spTgt spid="19"/>
                                        </p:tgtEl>
                                      </p:cBhvr>
                                      <p:to x="100000" y="90000"/>
                                    </p:animScale>
                                    <p:animScale>
                                      <p:cBhvr>
                                        <p:cTn id="36" dur="166" decel="50000">
                                          <p:stCondLst>
                                            <p:cond delay="1668"/>
                                          </p:stCondLst>
                                        </p:cTn>
                                        <p:tgtEl>
                                          <p:spTgt spid="19"/>
                                        </p:tgtEl>
                                      </p:cBhvr>
                                      <p:to x="100000" y="100000"/>
                                    </p:animScale>
                                    <p:animScale>
                                      <p:cBhvr>
                                        <p:cTn id="37" dur="26">
                                          <p:stCondLst>
                                            <p:cond delay="1808"/>
                                          </p:stCondLst>
                                        </p:cTn>
                                        <p:tgtEl>
                                          <p:spTgt spid="19"/>
                                        </p:tgtEl>
                                      </p:cBhvr>
                                      <p:to x="100000" y="95000"/>
                                    </p:animScale>
                                    <p:animScale>
                                      <p:cBhvr>
                                        <p:cTn id="38" dur="166" decel="50000">
                                          <p:stCondLst>
                                            <p:cond delay="1834"/>
                                          </p:stCondLst>
                                        </p:cTn>
                                        <p:tgtEl>
                                          <p:spTgt spid="19"/>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down)">
                                      <p:cBhvr>
                                        <p:cTn id="43" dur="580">
                                          <p:stCondLst>
                                            <p:cond delay="0"/>
                                          </p:stCondLst>
                                        </p:cTn>
                                        <p:tgtEl>
                                          <p:spTgt spid="21"/>
                                        </p:tgtEl>
                                      </p:cBhvr>
                                    </p:animEffect>
                                    <p:anim calcmode="lin" valueType="num">
                                      <p:cBhvr>
                                        <p:cTn id="44"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49" dur="26">
                                          <p:stCondLst>
                                            <p:cond delay="650"/>
                                          </p:stCondLst>
                                        </p:cTn>
                                        <p:tgtEl>
                                          <p:spTgt spid="21"/>
                                        </p:tgtEl>
                                      </p:cBhvr>
                                      <p:to x="100000" y="60000"/>
                                    </p:animScale>
                                    <p:animScale>
                                      <p:cBhvr>
                                        <p:cTn id="50" dur="166" decel="50000">
                                          <p:stCondLst>
                                            <p:cond delay="676"/>
                                          </p:stCondLst>
                                        </p:cTn>
                                        <p:tgtEl>
                                          <p:spTgt spid="21"/>
                                        </p:tgtEl>
                                      </p:cBhvr>
                                      <p:to x="100000" y="100000"/>
                                    </p:animScale>
                                    <p:animScale>
                                      <p:cBhvr>
                                        <p:cTn id="51" dur="26">
                                          <p:stCondLst>
                                            <p:cond delay="1312"/>
                                          </p:stCondLst>
                                        </p:cTn>
                                        <p:tgtEl>
                                          <p:spTgt spid="21"/>
                                        </p:tgtEl>
                                      </p:cBhvr>
                                      <p:to x="100000" y="80000"/>
                                    </p:animScale>
                                    <p:animScale>
                                      <p:cBhvr>
                                        <p:cTn id="52" dur="166" decel="50000">
                                          <p:stCondLst>
                                            <p:cond delay="1338"/>
                                          </p:stCondLst>
                                        </p:cTn>
                                        <p:tgtEl>
                                          <p:spTgt spid="21"/>
                                        </p:tgtEl>
                                      </p:cBhvr>
                                      <p:to x="100000" y="100000"/>
                                    </p:animScale>
                                    <p:animScale>
                                      <p:cBhvr>
                                        <p:cTn id="53" dur="26">
                                          <p:stCondLst>
                                            <p:cond delay="1642"/>
                                          </p:stCondLst>
                                        </p:cTn>
                                        <p:tgtEl>
                                          <p:spTgt spid="21"/>
                                        </p:tgtEl>
                                      </p:cBhvr>
                                      <p:to x="100000" y="90000"/>
                                    </p:animScale>
                                    <p:animScale>
                                      <p:cBhvr>
                                        <p:cTn id="54" dur="166" decel="50000">
                                          <p:stCondLst>
                                            <p:cond delay="1668"/>
                                          </p:stCondLst>
                                        </p:cTn>
                                        <p:tgtEl>
                                          <p:spTgt spid="21"/>
                                        </p:tgtEl>
                                      </p:cBhvr>
                                      <p:to x="100000" y="100000"/>
                                    </p:animScale>
                                    <p:animScale>
                                      <p:cBhvr>
                                        <p:cTn id="55" dur="26">
                                          <p:stCondLst>
                                            <p:cond delay="1808"/>
                                          </p:stCondLst>
                                        </p:cTn>
                                        <p:tgtEl>
                                          <p:spTgt spid="21"/>
                                        </p:tgtEl>
                                      </p:cBhvr>
                                      <p:to x="100000" y="95000"/>
                                    </p:animScale>
                                    <p:animScale>
                                      <p:cBhvr>
                                        <p:cTn id="56" dur="166" decel="50000">
                                          <p:stCondLst>
                                            <p:cond delay="1834"/>
                                          </p:stCondLst>
                                        </p:cTn>
                                        <p:tgtEl>
                                          <p:spTgt spid="2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P spid="18" grpId="0" animBg="1"/>
      <p:bldP spid="19" grpId="0" animBg="1"/>
      <p:bldP spid="2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9D36D935-0038-1CF3-2ADA-D949E0C8654C}"/>
              </a:ext>
            </a:extLst>
          </p:cNvPr>
          <p:cNvPicPr>
            <a:picLocks noChangeAspect="1"/>
          </p:cNvPicPr>
          <p:nvPr/>
        </p:nvPicPr>
        <p:blipFill>
          <a:blip r:embed="rId2"/>
          <a:stretch>
            <a:fillRect/>
          </a:stretch>
        </p:blipFill>
        <p:spPr>
          <a:xfrm>
            <a:off x="0" y="0"/>
            <a:ext cx="12192000" cy="6857999"/>
          </a:xfrm>
          <a:prstGeom prst="rect">
            <a:avLst/>
          </a:prstGeom>
        </p:spPr>
      </p:pic>
      <p:sp>
        <p:nvSpPr>
          <p:cNvPr id="5" name="Abgerundetes Rechteck 4"/>
          <p:cNvSpPr/>
          <p:nvPr/>
        </p:nvSpPr>
        <p:spPr>
          <a:xfrm>
            <a:off x="2511871" y="800960"/>
            <a:ext cx="6517087"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Organe der Rechtspflege/Bedienstete der Justiz </a:t>
            </a:r>
            <a:endParaRPr lang="de-DE" sz="2400" dirty="0"/>
          </a:p>
        </p:txBody>
      </p:sp>
      <p:sp>
        <p:nvSpPr>
          <p:cNvPr id="10" name="Abgerundetes Rechteck 9"/>
          <p:cNvSpPr/>
          <p:nvPr/>
        </p:nvSpPr>
        <p:spPr>
          <a:xfrm>
            <a:off x="1003452" y="1267825"/>
            <a:ext cx="9767887" cy="2380430"/>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Bei den Gerichten und Staatsanwaltschaften findet man Personen, die in verschiedenen Funktionen tätig sind, nämlich im Wesentlichen Richter, Staatsanwälte, Amtsanwälte, Rechtspfleger, Urkundsbeamte der Geschäftsstelle (</a:t>
            </a:r>
            <a:r>
              <a:rPr lang="de-DE" dirty="0" err="1"/>
              <a:t>UdG</a:t>
            </a:r>
            <a:r>
              <a:rPr lang="de-DE" dirty="0"/>
              <a:t>.), Gerichtsvollzieher und Justizwachtmeister. Diese stehen in einem öffentlich-rechtlichen Dienst- und Treueverhältnis als Beamte oder Richter. Des Weiteren sind bei den Gerichten Justizfachangestellte als Beschäftigte tätig, die in der gleichen Funktion wie die Urkundsbeamten der Geschäftsstelle überwiegend in den Serviceeinheiten eingesetzt werden. </a:t>
            </a:r>
          </a:p>
          <a:p>
            <a:r>
              <a:rPr lang="de-DE" dirty="0"/>
              <a:t>Bei den Organen der Rechtspflege sind insbesondere drei Gruppen zu unterscheiden: </a:t>
            </a:r>
          </a:p>
        </p:txBody>
      </p:sp>
      <p:sp>
        <p:nvSpPr>
          <p:cNvPr id="7" name="Abgerundetes Rechteck 6"/>
          <p:cNvSpPr/>
          <p:nvPr/>
        </p:nvSpPr>
        <p:spPr>
          <a:xfrm>
            <a:off x="1003453" y="4089652"/>
            <a:ext cx="9767886" cy="1596189"/>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t>Richter und Rechtspfleger </a:t>
            </a:r>
            <a:endParaRPr lang="de-DE" dirty="0"/>
          </a:p>
          <a:p>
            <a:r>
              <a:rPr lang="de-DE" dirty="0"/>
              <a:t>Hier ist noch einmal zu unterscheiden zwischen sachlicher und persönlicher Unabhängigkeit! </a:t>
            </a:r>
          </a:p>
          <a:p>
            <a:pPr marL="285750" indent="-285750">
              <a:buFont typeface="Arial" panose="020B0604020202020204" pitchFamily="34" charset="0"/>
              <a:buChar char="•"/>
            </a:pPr>
            <a:r>
              <a:rPr lang="de-DE" dirty="0"/>
              <a:t>sachliche Unabhängigkeit: entscheidet selbstständig und nur dem Recht und Gesetz verpflichtet </a:t>
            </a:r>
          </a:p>
          <a:p>
            <a:pPr marL="285750" indent="-285750">
              <a:buFont typeface="Arial" panose="020B0604020202020204" pitchFamily="34" charset="0"/>
              <a:buChar char="•"/>
            </a:pPr>
            <a:r>
              <a:rPr lang="de-DE" dirty="0"/>
              <a:t>persönliche Unabhängigkeit: besitzen nur Richter; alle anderen sind Beamte und als solche Weisungsempfänger/weisungsgebunden) </a:t>
            </a:r>
          </a:p>
        </p:txBody>
      </p:sp>
      <p:sp>
        <p:nvSpPr>
          <p:cNvPr id="8" name="Abgerundetes Rechteck 7"/>
          <p:cNvSpPr/>
          <p:nvPr/>
        </p:nvSpPr>
        <p:spPr>
          <a:xfrm>
            <a:off x="989711" y="3834969"/>
            <a:ext cx="4186989" cy="368969"/>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Unabhängige Organe der Rechtspflege </a:t>
            </a:r>
            <a:endParaRPr lang="de-DE" dirty="0"/>
          </a:p>
        </p:txBody>
      </p:sp>
      <p:sp>
        <p:nvSpPr>
          <p:cNvPr id="3" name="Rechteck 2">
            <a:extLst>
              <a:ext uri="{FF2B5EF4-FFF2-40B4-BE49-F238E27FC236}">
                <a16:creationId xmlns:a16="http://schemas.microsoft.com/office/drawing/2014/main" id="{AFD66B22-47BA-4F75-FC7B-789B60D10B2A}"/>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4" name="Rechteck 3">
            <a:extLst>
              <a:ext uri="{FF2B5EF4-FFF2-40B4-BE49-F238E27FC236}">
                <a16:creationId xmlns:a16="http://schemas.microsoft.com/office/drawing/2014/main" id="{D49B0DED-E33D-D3A4-E96E-888CE3E0ACAE}"/>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9" name="Abgerundetes Rechteck 28">
            <a:extLst>
              <a:ext uri="{FF2B5EF4-FFF2-40B4-BE49-F238E27FC236}">
                <a16:creationId xmlns:a16="http://schemas.microsoft.com/office/drawing/2014/main" id="{6AE508C9-AE1D-AF98-9373-A88702F67B85}"/>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C5BF22A7-E1C3-539E-FB6D-9E1C8585C4D5}"/>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bgerundetes Rechteck 11"/>
          <p:cNvSpPr/>
          <p:nvPr/>
        </p:nvSpPr>
        <p:spPr>
          <a:xfrm>
            <a:off x="1062041" y="5872555"/>
            <a:ext cx="4186989" cy="368969"/>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Organe der Rechtspflege </a:t>
            </a:r>
            <a:endParaRPr lang="de-DE" dirty="0"/>
          </a:p>
        </p:txBody>
      </p:sp>
      <p:sp>
        <p:nvSpPr>
          <p:cNvPr id="13" name="Abgerundetes Rechteck 12"/>
          <p:cNvSpPr/>
          <p:nvPr/>
        </p:nvSpPr>
        <p:spPr>
          <a:xfrm>
            <a:off x="1033493" y="6323102"/>
            <a:ext cx="9737846" cy="348183"/>
          </a:xfrm>
          <a:prstGeom prst="roundRect">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Staatsanwälte, Amtsanwälte, U. d. G. (</a:t>
            </a:r>
            <a:r>
              <a:rPr lang="de-DE" dirty="0" err="1"/>
              <a:t>aJD</a:t>
            </a:r>
            <a:r>
              <a:rPr lang="de-DE" dirty="0"/>
              <a:t>/</a:t>
            </a:r>
            <a:r>
              <a:rPr lang="de-DE" dirty="0" err="1"/>
              <a:t>JFAng</a:t>
            </a:r>
            <a:r>
              <a:rPr lang="de-DE" dirty="0"/>
              <a:t>), Gerichtsvollzieher, Justizwachtmeister </a:t>
            </a:r>
          </a:p>
        </p:txBody>
      </p:sp>
    </p:spTree>
    <p:extLst>
      <p:ext uri="{BB962C8B-B14F-4D97-AF65-F5344CB8AC3E}">
        <p14:creationId xmlns:p14="http://schemas.microsoft.com/office/powerpoint/2010/main" val="1302095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AF36A716-C466-20C1-F2E3-6B58FC737A4F}"/>
              </a:ext>
            </a:extLst>
          </p:cNvPr>
          <p:cNvPicPr>
            <a:picLocks noChangeAspect="1"/>
          </p:cNvPicPr>
          <p:nvPr/>
        </p:nvPicPr>
        <p:blipFill>
          <a:blip r:embed="rId2"/>
          <a:stretch>
            <a:fillRect/>
          </a:stretch>
        </p:blipFill>
        <p:spPr>
          <a:xfrm>
            <a:off x="0" y="0"/>
            <a:ext cx="12192000" cy="6857999"/>
          </a:xfrm>
          <a:prstGeom prst="rect">
            <a:avLst/>
          </a:prstGeom>
        </p:spPr>
      </p:pic>
      <p:sp>
        <p:nvSpPr>
          <p:cNvPr id="7" name="Abgerundetes Rechteck 6"/>
          <p:cNvSpPr/>
          <p:nvPr/>
        </p:nvSpPr>
        <p:spPr>
          <a:xfrm>
            <a:off x="5155872" y="2928287"/>
            <a:ext cx="4243388" cy="1828800"/>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b="1" dirty="0"/>
              <a:t>Justizverwaltung </a:t>
            </a:r>
            <a:r>
              <a:rPr lang="de-DE" dirty="0"/>
              <a:t>	</a:t>
            </a:r>
          </a:p>
          <a:p>
            <a:pPr marL="285750" indent="-285750">
              <a:buFont typeface="Arial" panose="020B0604020202020204" pitchFamily="34" charset="0"/>
              <a:buChar char="•"/>
            </a:pPr>
            <a:r>
              <a:rPr lang="de-DE" b="1" dirty="0"/>
              <a:t>Soziale Dienste der Justiz </a:t>
            </a:r>
            <a:r>
              <a:rPr lang="de-DE" dirty="0"/>
              <a:t>	</a:t>
            </a:r>
          </a:p>
          <a:p>
            <a:pPr marL="285750" indent="-285750">
              <a:buFont typeface="Arial" panose="020B0604020202020204" pitchFamily="34" charset="0"/>
              <a:buChar char="•"/>
            </a:pPr>
            <a:r>
              <a:rPr lang="de-DE" b="1" dirty="0"/>
              <a:t>Justizvollzug </a:t>
            </a:r>
            <a:r>
              <a:rPr lang="de-DE" dirty="0"/>
              <a:t>	</a:t>
            </a:r>
          </a:p>
          <a:p>
            <a:pPr marL="285750" indent="-285750">
              <a:buFont typeface="Arial" panose="020B0604020202020204" pitchFamily="34" charset="0"/>
              <a:buChar char="•"/>
            </a:pPr>
            <a:r>
              <a:rPr lang="de-DE" b="1" dirty="0"/>
              <a:t>Referendare, Anwärter und </a:t>
            </a:r>
            <a:endParaRPr lang="de-DE" dirty="0"/>
          </a:p>
          <a:p>
            <a:pPr marL="285750" indent="-285750">
              <a:buFont typeface="Arial" panose="020B0604020202020204" pitchFamily="34" charset="0"/>
              <a:buChar char="•"/>
            </a:pPr>
            <a:r>
              <a:rPr lang="de-DE" b="1" dirty="0"/>
              <a:t>Auszubildende </a:t>
            </a:r>
            <a:r>
              <a:rPr lang="de-DE" dirty="0"/>
              <a:t>	</a:t>
            </a:r>
          </a:p>
        </p:txBody>
      </p:sp>
      <p:sp>
        <p:nvSpPr>
          <p:cNvPr id="5" name="Abgerundetes Rechteck 4"/>
          <p:cNvSpPr/>
          <p:nvPr/>
        </p:nvSpPr>
        <p:spPr>
          <a:xfrm>
            <a:off x="772932" y="81857"/>
            <a:ext cx="10523621"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weitere Organe der Rechtspflege</a:t>
            </a:r>
            <a:endParaRPr lang="de-DE" sz="2400" dirty="0"/>
          </a:p>
        </p:txBody>
      </p:sp>
      <p:sp>
        <p:nvSpPr>
          <p:cNvPr id="4" name="Abgerundetes Rechteck 3"/>
          <p:cNvSpPr/>
          <p:nvPr/>
        </p:nvSpPr>
        <p:spPr>
          <a:xfrm>
            <a:off x="3570445" y="2315403"/>
            <a:ext cx="3929064" cy="585787"/>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t>Weitere Beschäftigte in der Justiz </a:t>
            </a:r>
            <a:r>
              <a:rPr lang="de-DE" sz="2000" dirty="0"/>
              <a:t>	</a:t>
            </a:r>
          </a:p>
        </p:txBody>
      </p:sp>
      <p:sp>
        <p:nvSpPr>
          <p:cNvPr id="2" name="Abgerundetes Rechteck 13">
            <a:extLst>
              <a:ext uri="{FF2B5EF4-FFF2-40B4-BE49-F238E27FC236}">
                <a16:creationId xmlns:a16="http://schemas.microsoft.com/office/drawing/2014/main" id="{18CEDD3F-DA16-0669-4BBE-FDD1B670F6C8}"/>
              </a:ext>
            </a:extLst>
          </p:cNvPr>
          <p:cNvSpPr/>
          <p:nvPr/>
        </p:nvSpPr>
        <p:spPr>
          <a:xfrm>
            <a:off x="772932" y="884118"/>
            <a:ext cx="5029200" cy="368969"/>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Weitere Organe der Rechtspflege/Bedienstete </a:t>
            </a:r>
            <a:endParaRPr lang="de-DE" dirty="0"/>
          </a:p>
        </p:txBody>
      </p:sp>
      <p:sp>
        <p:nvSpPr>
          <p:cNvPr id="3" name="Abgerundetes Rechteck 15">
            <a:extLst>
              <a:ext uri="{FF2B5EF4-FFF2-40B4-BE49-F238E27FC236}">
                <a16:creationId xmlns:a16="http://schemas.microsoft.com/office/drawing/2014/main" id="{11CA1520-0E4B-0BA5-C303-7F3D4A60C4CE}"/>
              </a:ext>
            </a:extLst>
          </p:cNvPr>
          <p:cNvSpPr/>
          <p:nvPr/>
        </p:nvSpPr>
        <p:spPr>
          <a:xfrm>
            <a:off x="772932" y="1312609"/>
            <a:ext cx="9737846" cy="348183"/>
          </a:xfrm>
          <a:prstGeom prst="roundRect">
            <a:avLst/>
          </a:prstGeom>
          <a:solidFill>
            <a:schemeClr val="accent2">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Alle anderen, wie Schöffen, ehrenamtliche Richter, Rechtsanwälte, Notare </a:t>
            </a:r>
          </a:p>
        </p:txBody>
      </p:sp>
      <p:sp>
        <p:nvSpPr>
          <p:cNvPr id="9" name="Rechteck 8">
            <a:extLst>
              <a:ext uri="{FF2B5EF4-FFF2-40B4-BE49-F238E27FC236}">
                <a16:creationId xmlns:a16="http://schemas.microsoft.com/office/drawing/2014/main" id="{C00108C4-56DF-9CCA-68D4-7606129E3749}"/>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0" name="Rechteck 9">
            <a:extLst>
              <a:ext uri="{FF2B5EF4-FFF2-40B4-BE49-F238E27FC236}">
                <a16:creationId xmlns:a16="http://schemas.microsoft.com/office/drawing/2014/main" id="{6D72FB35-1C3A-527F-6FFC-454FC2CA3832}"/>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E668ACB7-7084-7A1F-C3AB-963FEA6625A4}"/>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3541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3D0589-51DB-2B4F-98EC-71844E3CC52F}"/>
              </a:ext>
            </a:extLst>
          </p:cNvPr>
          <p:cNvPicPr>
            <a:picLocks noChangeAspect="1"/>
          </p:cNvPicPr>
          <p:nvPr/>
        </p:nvPicPr>
        <p:blipFill>
          <a:blip r:embed="rId2"/>
          <a:stretch>
            <a:fillRect/>
          </a:stretch>
        </p:blipFill>
        <p:spPr>
          <a:xfrm>
            <a:off x="0" y="0"/>
            <a:ext cx="12192000" cy="6857999"/>
          </a:xfrm>
          <a:prstGeom prst="rect">
            <a:avLst/>
          </a:prstGeom>
        </p:spPr>
      </p:pic>
      <p:sp>
        <p:nvSpPr>
          <p:cNvPr id="5" name="Abgerundetes Rechteck 4"/>
          <p:cNvSpPr/>
          <p:nvPr/>
        </p:nvSpPr>
        <p:spPr>
          <a:xfrm>
            <a:off x="2554724" y="839730"/>
            <a:ext cx="6517087"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Organe der Rechtspflege/Bedienstete der Justiz </a:t>
            </a:r>
            <a:endParaRPr lang="de-DE" sz="2400" dirty="0"/>
          </a:p>
        </p:txBody>
      </p:sp>
      <p:sp>
        <p:nvSpPr>
          <p:cNvPr id="15" name="Abgerundetes Rechteck 14"/>
          <p:cNvSpPr/>
          <p:nvPr/>
        </p:nvSpPr>
        <p:spPr>
          <a:xfrm>
            <a:off x="3684441" y="1449943"/>
            <a:ext cx="4545807" cy="887635"/>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Berufsbeamtentum </a:t>
            </a:r>
          </a:p>
        </p:txBody>
      </p:sp>
      <p:sp>
        <p:nvSpPr>
          <p:cNvPr id="18" name="Abgerundetes Rechteck 17"/>
          <p:cNvSpPr/>
          <p:nvPr/>
        </p:nvSpPr>
        <p:spPr>
          <a:xfrm>
            <a:off x="2554724" y="2492733"/>
            <a:ext cx="7162914" cy="2286000"/>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000" dirty="0"/>
              <a:t>Anstellung auf Lebenszeit</a:t>
            </a:r>
          </a:p>
          <a:p>
            <a:pPr marL="285750" indent="-285750">
              <a:buFont typeface="Arial" panose="020B0604020202020204" pitchFamily="34" charset="0"/>
              <a:buChar char="•"/>
            </a:pPr>
            <a:r>
              <a:rPr lang="de-DE" sz="2000" dirty="0"/>
              <a:t>Treue-, Neutralitäts-, Führsorgepflicht</a:t>
            </a:r>
          </a:p>
          <a:p>
            <a:pPr marL="285750" indent="-285750">
              <a:buFont typeface="Arial" panose="020B0604020202020204" pitchFamily="34" charset="0"/>
              <a:buChar char="•"/>
            </a:pPr>
            <a:r>
              <a:rPr lang="de-DE" sz="2000" dirty="0"/>
              <a:t>Alimentations-, Leistungs- und Laufbahnprinzip</a:t>
            </a:r>
          </a:p>
          <a:p>
            <a:pPr marL="285750" indent="-285750">
              <a:buFont typeface="Arial" panose="020B0604020202020204" pitchFamily="34" charset="0"/>
              <a:buChar char="•"/>
            </a:pPr>
            <a:r>
              <a:rPr lang="de-DE" sz="2000" dirty="0"/>
              <a:t>Amtsbezeichnung</a:t>
            </a:r>
          </a:p>
          <a:p>
            <a:pPr marL="285750" indent="-285750">
              <a:buFont typeface="Arial" panose="020B0604020202020204" pitchFamily="34" charset="0"/>
              <a:buChar char="•"/>
            </a:pPr>
            <a:r>
              <a:rPr lang="de-DE" sz="2000" dirty="0"/>
              <a:t>Streikverbot</a:t>
            </a:r>
          </a:p>
          <a:p>
            <a:pPr marL="285750" indent="-285750">
              <a:buFont typeface="Arial" panose="020B0604020202020204" pitchFamily="34" charset="0"/>
              <a:buChar char="•"/>
            </a:pPr>
            <a:r>
              <a:rPr lang="de-DE" sz="2000" dirty="0"/>
              <a:t>Recht auf amtsangemessene Beschäftigung</a:t>
            </a:r>
          </a:p>
        </p:txBody>
      </p:sp>
      <p:sp>
        <p:nvSpPr>
          <p:cNvPr id="9" name="Gefaltete Ecke 8"/>
          <p:cNvSpPr/>
          <p:nvPr/>
        </p:nvSpPr>
        <p:spPr>
          <a:xfrm rot="21265025">
            <a:off x="8500139" y="1340614"/>
            <a:ext cx="1366134" cy="137286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MV Boli" panose="02000500030200090000" pitchFamily="2" charset="0"/>
                <a:cs typeface="MV Boli" panose="02000500030200090000" pitchFamily="2" charset="0"/>
              </a:rPr>
              <a:t>Art. </a:t>
            </a:r>
            <a:r>
              <a:rPr lang="de-DE" b="1">
                <a:solidFill>
                  <a:schemeClr val="tx1"/>
                </a:solidFill>
                <a:latin typeface="MV Boli" panose="02000500030200090000" pitchFamily="2" charset="0"/>
                <a:cs typeface="MV Boli" panose="02000500030200090000" pitchFamily="2" charset="0"/>
              </a:rPr>
              <a:t>33 </a:t>
            </a:r>
            <a:r>
              <a:rPr lang="de-DE" b="1" dirty="0">
                <a:solidFill>
                  <a:schemeClr val="tx1"/>
                </a:solidFill>
                <a:latin typeface="MV Boli" panose="02000500030200090000" pitchFamily="2" charset="0"/>
                <a:cs typeface="MV Boli" panose="02000500030200090000" pitchFamily="2" charset="0"/>
              </a:rPr>
              <a:t>V </a:t>
            </a:r>
          </a:p>
          <a:p>
            <a:pPr algn="ctr"/>
            <a:r>
              <a:rPr lang="de-DE" b="1" dirty="0">
                <a:solidFill>
                  <a:schemeClr val="tx1"/>
                </a:solidFill>
                <a:latin typeface="MV Boli" panose="02000500030200090000" pitchFamily="2" charset="0"/>
                <a:cs typeface="MV Boli" panose="02000500030200090000" pitchFamily="2" charset="0"/>
              </a:rPr>
              <a:t>GG</a:t>
            </a:r>
          </a:p>
        </p:txBody>
      </p:sp>
      <p:sp>
        <p:nvSpPr>
          <p:cNvPr id="2" name="Abgerundetes Rechteck 1"/>
          <p:cNvSpPr/>
          <p:nvPr/>
        </p:nvSpPr>
        <p:spPr>
          <a:xfrm>
            <a:off x="2554724" y="5114925"/>
            <a:ext cx="7162914" cy="1036761"/>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Personen in Richter- und Beamtenlaufbahn haben sich ihre Befähigung durch eine Laufbahnprüfung erworben.</a:t>
            </a:r>
          </a:p>
        </p:txBody>
      </p:sp>
      <p:sp>
        <p:nvSpPr>
          <p:cNvPr id="11" name="Gefaltete Ecke 10"/>
          <p:cNvSpPr/>
          <p:nvPr/>
        </p:nvSpPr>
        <p:spPr>
          <a:xfrm>
            <a:off x="9584457" y="4778733"/>
            <a:ext cx="1689105" cy="169486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MV Boli" panose="02000500030200090000" pitchFamily="2" charset="0"/>
                <a:cs typeface="MV Boli" panose="02000500030200090000" pitchFamily="2" charset="0"/>
              </a:rPr>
              <a:t>Verbot der Annahme von Geschenken!!</a:t>
            </a:r>
          </a:p>
        </p:txBody>
      </p:sp>
      <p:sp>
        <p:nvSpPr>
          <p:cNvPr id="4" name="Rechteck 3">
            <a:extLst>
              <a:ext uri="{FF2B5EF4-FFF2-40B4-BE49-F238E27FC236}">
                <a16:creationId xmlns:a16="http://schemas.microsoft.com/office/drawing/2014/main" id="{2BD370F3-4F1E-700C-3333-56107E4DC1CF}"/>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35ED22F4-A79E-C984-624E-C5E430E7D796}"/>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Abgerundetes Rechteck 28">
            <a:extLst>
              <a:ext uri="{FF2B5EF4-FFF2-40B4-BE49-F238E27FC236}">
                <a16:creationId xmlns:a16="http://schemas.microsoft.com/office/drawing/2014/main" id="{943447E3-72B0-C509-E515-65E88234EE4B}"/>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F77E5F38-B42A-728D-A16A-98C34EDFE162}"/>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693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80">
                                          <p:stCondLst>
                                            <p:cond delay="0"/>
                                          </p:stCondLst>
                                        </p:cTn>
                                        <p:tgtEl>
                                          <p:spTgt spid="11"/>
                                        </p:tgtEl>
                                      </p:cBhvr>
                                    </p:animEffect>
                                    <p:anim calcmode="lin" valueType="num">
                                      <p:cBhvr>
                                        <p:cTn id="1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1" dur="26">
                                          <p:stCondLst>
                                            <p:cond delay="650"/>
                                          </p:stCondLst>
                                        </p:cTn>
                                        <p:tgtEl>
                                          <p:spTgt spid="11"/>
                                        </p:tgtEl>
                                      </p:cBhvr>
                                      <p:to x="100000" y="60000"/>
                                    </p:animScale>
                                    <p:animScale>
                                      <p:cBhvr>
                                        <p:cTn id="22" dur="166" decel="50000">
                                          <p:stCondLst>
                                            <p:cond delay="676"/>
                                          </p:stCondLst>
                                        </p:cTn>
                                        <p:tgtEl>
                                          <p:spTgt spid="11"/>
                                        </p:tgtEl>
                                      </p:cBhvr>
                                      <p:to x="100000" y="100000"/>
                                    </p:animScale>
                                    <p:animScale>
                                      <p:cBhvr>
                                        <p:cTn id="23" dur="26">
                                          <p:stCondLst>
                                            <p:cond delay="1312"/>
                                          </p:stCondLst>
                                        </p:cTn>
                                        <p:tgtEl>
                                          <p:spTgt spid="11"/>
                                        </p:tgtEl>
                                      </p:cBhvr>
                                      <p:to x="100000" y="80000"/>
                                    </p:animScale>
                                    <p:animScale>
                                      <p:cBhvr>
                                        <p:cTn id="24" dur="166" decel="50000">
                                          <p:stCondLst>
                                            <p:cond delay="1338"/>
                                          </p:stCondLst>
                                        </p:cTn>
                                        <p:tgtEl>
                                          <p:spTgt spid="11"/>
                                        </p:tgtEl>
                                      </p:cBhvr>
                                      <p:to x="100000" y="100000"/>
                                    </p:animScale>
                                    <p:animScale>
                                      <p:cBhvr>
                                        <p:cTn id="25" dur="26">
                                          <p:stCondLst>
                                            <p:cond delay="1642"/>
                                          </p:stCondLst>
                                        </p:cTn>
                                        <p:tgtEl>
                                          <p:spTgt spid="11"/>
                                        </p:tgtEl>
                                      </p:cBhvr>
                                      <p:to x="100000" y="90000"/>
                                    </p:animScale>
                                    <p:animScale>
                                      <p:cBhvr>
                                        <p:cTn id="26" dur="166" decel="50000">
                                          <p:stCondLst>
                                            <p:cond delay="1668"/>
                                          </p:stCondLst>
                                        </p:cTn>
                                        <p:tgtEl>
                                          <p:spTgt spid="11"/>
                                        </p:tgtEl>
                                      </p:cBhvr>
                                      <p:to x="100000" y="100000"/>
                                    </p:animScale>
                                    <p:animScale>
                                      <p:cBhvr>
                                        <p:cTn id="27" dur="26">
                                          <p:stCondLst>
                                            <p:cond delay="1808"/>
                                          </p:stCondLst>
                                        </p:cTn>
                                        <p:tgtEl>
                                          <p:spTgt spid="11"/>
                                        </p:tgtEl>
                                      </p:cBhvr>
                                      <p:to x="100000" y="95000"/>
                                    </p:animScale>
                                    <p:animScale>
                                      <p:cBhvr>
                                        <p:cTn id="28"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661B8C-67C7-84EB-E345-08CE917687F3}"/>
              </a:ext>
            </a:extLst>
          </p:cNvPr>
          <p:cNvPicPr>
            <a:picLocks noChangeAspect="1"/>
          </p:cNvPicPr>
          <p:nvPr/>
        </p:nvPicPr>
        <p:blipFill>
          <a:blip r:embed="rId2"/>
          <a:stretch>
            <a:fillRect/>
          </a:stretch>
        </p:blipFill>
        <p:spPr>
          <a:xfrm>
            <a:off x="0" y="0"/>
            <a:ext cx="12192000" cy="6857999"/>
          </a:xfrm>
          <a:prstGeom prst="rect">
            <a:avLst/>
          </a:prstGeom>
        </p:spPr>
      </p:pic>
      <p:sp>
        <p:nvSpPr>
          <p:cNvPr id="18" name="Abgerundetes Rechteck 17"/>
          <p:cNvSpPr/>
          <p:nvPr/>
        </p:nvSpPr>
        <p:spPr>
          <a:xfrm>
            <a:off x="2020292" y="1875744"/>
            <a:ext cx="7162914" cy="2286000"/>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000" dirty="0"/>
              <a:t>Ausbildung Justizfachangestellte/-angestellter</a:t>
            </a:r>
          </a:p>
          <a:p>
            <a:pPr marL="285750" indent="-285750">
              <a:buFont typeface="Arial" panose="020B0604020202020204" pitchFamily="34" charset="0"/>
              <a:buChar char="•"/>
            </a:pPr>
            <a:r>
              <a:rPr lang="de-DE" sz="2000" dirty="0"/>
              <a:t>Entsprechen der Qualifikation wie Beamte LG 1</a:t>
            </a:r>
          </a:p>
          <a:p>
            <a:pPr marL="285750" indent="-285750">
              <a:buFont typeface="Arial" panose="020B0604020202020204" pitchFamily="34" charset="0"/>
              <a:buChar char="•"/>
            </a:pPr>
            <a:r>
              <a:rPr lang="de-DE" sz="2000" dirty="0"/>
              <a:t>Arbeitsverhältnis wird durch Vertrag begründet</a:t>
            </a:r>
          </a:p>
          <a:p>
            <a:pPr marL="285750" indent="-285750">
              <a:buFont typeface="Arial" panose="020B0604020202020204" pitchFamily="34" charset="0"/>
              <a:buChar char="•"/>
            </a:pPr>
            <a:r>
              <a:rPr lang="de-DE" sz="2000" dirty="0"/>
              <a:t>Vergütung richtet sich nach Tarifvertrag der Länder</a:t>
            </a:r>
          </a:p>
        </p:txBody>
      </p:sp>
      <p:sp>
        <p:nvSpPr>
          <p:cNvPr id="5" name="Abgerundetes Rechteck 4"/>
          <p:cNvSpPr/>
          <p:nvPr/>
        </p:nvSpPr>
        <p:spPr>
          <a:xfrm>
            <a:off x="2554724" y="839730"/>
            <a:ext cx="6517087"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Organe der Rechtspflege/Bedienstete der Justiz </a:t>
            </a:r>
            <a:endParaRPr lang="de-DE" sz="2400" dirty="0"/>
          </a:p>
        </p:txBody>
      </p:sp>
      <p:sp>
        <p:nvSpPr>
          <p:cNvPr id="15" name="Abgerundetes Rechteck 14"/>
          <p:cNvSpPr/>
          <p:nvPr/>
        </p:nvSpPr>
        <p:spPr>
          <a:xfrm>
            <a:off x="812653" y="1664510"/>
            <a:ext cx="4545807" cy="51933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Justizbeschäftigte</a:t>
            </a:r>
          </a:p>
        </p:txBody>
      </p:sp>
      <p:sp>
        <p:nvSpPr>
          <p:cNvPr id="2" name="Abgerundetes Rechteck 1"/>
          <p:cNvSpPr/>
          <p:nvPr/>
        </p:nvSpPr>
        <p:spPr>
          <a:xfrm>
            <a:off x="2020292" y="4446978"/>
            <a:ext cx="7162914" cy="1036761"/>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Allgemeine Rechte- und Pflichten, z.B. Streikrecht, Gewissenhaftigkeit, Verschwiegenheit, Schadenersatzpflicht</a:t>
            </a:r>
          </a:p>
        </p:txBody>
      </p:sp>
      <p:sp>
        <p:nvSpPr>
          <p:cNvPr id="4" name="Rechteck 3">
            <a:extLst>
              <a:ext uri="{FF2B5EF4-FFF2-40B4-BE49-F238E27FC236}">
                <a16:creationId xmlns:a16="http://schemas.microsoft.com/office/drawing/2014/main" id="{EFBA27CD-F5B2-5DDB-B2EF-1858CE1F7751}"/>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CC250D0B-9AA4-EBF3-3EF7-2684B1FF5E40}"/>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Abgerundetes Rechteck 28">
            <a:extLst>
              <a:ext uri="{FF2B5EF4-FFF2-40B4-BE49-F238E27FC236}">
                <a16:creationId xmlns:a16="http://schemas.microsoft.com/office/drawing/2014/main" id="{FEB78875-0AD5-4B5A-7DF0-938566583E55}"/>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49C22888-57C9-74E1-7C45-5E5AC044E7B5}"/>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3912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FDBE46FE-D5B6-F4B6-B527-119165CACDE2}"/>
              </a:ext>
            </a:extLst>
          </p:cNvPr>
          <p:cNvPicPr>
            <a:picLocks noChangeAspect="1"/>
          </p:cNvPicPr>
          <p:nvPr/>
        </p:nvPicPr>
        <p:blipFill>
          <a:blip r:embed="rId2"/>
          <a:stretch>
            <a:fillRect/>
          </a:stretch>
        </p:blipFill>
        <p:spPr>
          <a:xfrm>
            <a:off x="0" y="0"/>
            <a:ext cx="12192000" cy="6857999"/>
          </a:xfrm>
          <a:prstGeom prst="rect">
            <a:avLst/>
          </a:prstGeom>
        </p:spPr>
      </p:pic>
      <p:sp>
        <p:nvSpPr>
          <p:cNvPr id="18" name="Abgerundetes Rechteck 17"/>
          <p:cNvSpPr/>
          <p:nvPr/>
        </p:nvSpPr>
        <p:spPr>
          <a:xfrm>
            <a:off x="6324762" y="1883718"/>
            <a:ext cx="5194896" cy="2286000"/>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000" dirty="0"/>
              <a:t>Arbeitsvertrag</a:t>
            </a:r>
          </a:p>
          <a:p>
            <a:pPr marL="285750" indent="-285750">
              <a:buFont typeface="Arial" panose="020B0604020202020204" pitchFamily="34" charset="0"/>
              <a:buChar char="•"/>
            </a:pPr>
            <a:r>
              <a:rPr lang="de-DE" sz="2000" dirty="0"/>
              <a:t>Einstellung tätigkeitsbezogen</a:t>
            </a:r>
          </a:p>
          <a:p>
            <a:pPr marL="285750" indent="-285750">
              <a:buFont typeface="Arial" panose="020B0604020202020204" pitchFamily="34" charset="0"/>
              <a:buChar char="•"/>
            </a:pPr>
            <a:r>
              <a:rPr lang="de-DE" sz="2000" dirty="0"/>
              <a:t>Entgelt laut Tarifvertag</a:t>
            </a:r>
          </a:p>
          <a:p>
            <a:pPr marL="285750" indent="-285750">
              <a:buFont typeface="Arial" panose="020B0604020202020204" pitchFamily="34" charset="0"/>
              <a:buChar char="•"/>
            </a:pPr>
            <a:r>
              <a:rPr lang="de-DE" sz="2000" dirty="0"/>
              <a:t>Erfahrungs- und leistungsorientiert</a:t>
            </a:r>
          </a:p>
        </p:txBody>
      </p:sp>
      <p:sp>
        <p:nvSpPr>
          <p:cNvPr id="5" name="Abgerundetes Rechteck 4"/>
          <p:cNvSpPr/>
          <p:nvPr/>
        </p:nvSpPr>
        <p:spPr>
          <a:xfrm>
            <a:off x="2554724" y="839730"/>
            <a:ext cx="6517087"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Organe der Rechtspflege/Bedienstete der Justiz </a:t>
            </a:r>
            <a:endParaRPr lang="de-DE" sz="2400" dirty="0"/>
          </a:p>
        </p:txBody>
      </p:sp>
      <p:sp>
        <p:nvSpPr>
          <p:cNvPr id="15" name="Abgerundetes Rechteck 14"/>
          <p:cNvSpPr/>
          <p:nvPr/>
        </p:nvSpPr>
        <p:spPr>
          <a:xfrm>
            <a:off x="6649307" y="1452670"/>
            <a:ext cx="4545807" cy="519337"/>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Justizbeschäftigte</a:t>
            </a:r>
          </a:p>
        </p:txBody>
      </p:sp>
      <p:sp>
        <p:nvSpPr>
          <p:cNvPr id="13" name="Gefaltete Ecke 12"/>
          <p:cNvSpPr/>
          <p:nvPr/>
        </p:nvSpPr>
        <p:spPr>
          <a:xfrm rot="573765">
            <a:off x="8612906" y="4728347"/>
            <a:ext cx="1689105" cy="169486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err="1">
                <a:solidFill>
                  <a:schemeClr val="tx1"/>
                </a:solidFill>
                <a:latin typeface="MV Boli" panose="02000500030200090000" pitchFamily="2" charset="0"/>
                <a:cs typeface="MV Boli" panose="02000500030200090000" pitchFamily="2" charset="0"/>
              </a:rPr>
              <a:t>UdG</a:t>
            </a:r>
            <a:endParaRPr lang="de-DE" b="1" dirty="0">
              <a:solidFill>
                <a:schemeClr val="tx1"/>
              </a:solidFill>
              <a:latin typeface="MV Boli" panose="02000500030200090000" pitchFamily="2" charset="0"/>
              <a:cs typeface="MV Boli" panose="02000500030200090000" pitchFamily="2" charset="0"/>
            </a:endParaRPr>
          </a:p>
          <a:p>
            <a:pPr algn="ctr"/>
            <a:r>
              <a:rPr lang="de-DE" b="1" dirty="0">
                <a:solidFill>
                  <a:schemeClr val="tx1"/>
                </a:solidFill>
                <a:latin typeface="MV Boli" panose="02000500030200090000" pitchFamily="2" charset="0"/>
                <a:cs typeface="MV Boli" panose="02000500030200090000" pitchFamily="2" charset="0"/>
              </a:rPr>
              <a:t>§ 153 V GVG</a:t>
            </a:r>
          </a:p>
          <a:p>
            <a:pPr algn="ctr"/>
            <a:r>
              <a:rPr lang="de-DE" b="1" dirty="0">
                <a:solidFill>
                  <a:schemeClr val="tx1"/>
                </a:solidFill>
                <a:latin typeface="MV Boli" panose="02000500030200090000" pitchFamily="2" charset="0"/>
                <a:cs typeface="MV Boli" panose="02000500030200090000" pitchFamily="2" charset="0"/>
              </a:rPr>
              <a:t>auch </a:t>
            </a:r>
            <a:r>
              <a:rPr lang="de-DE" b="1" dirty="0" err="1">
                <a:solidFill>
                  <a:schemeClr val="tx1"/>
                </a:solidFill>
                <a:latin typeface="MV Boli" panose="02000500030200090000" pitchFamily="2" charset="0"/>
                <a:cs typeface="MV Boli" panose="02000500030200090000" pitchFamily="2" charset="0"/>
              </a:rPr>
              <a:t>JuFa</a:t>
            </a:r>
            <a:endParaRPr lang="de-DE" b="1" dirty="0">
              <a:solidFill>
                <a:schemeClr val="tx1"/>
              </a:solidFill>
              <a:latin typeface="MV Boli" panose="02000500030200090000" pitchFamily="2" charset="0"/>
              <a:cs typeface="MV Boli" panose="02000500030200090000" pitchFamily="2" charset="0"/>
            </a:endParaRPr>
          </a:p>
        </p:txBody>
      </p:sp>
      <p:sp>
        <p:nvSpPr>
          <p:cNvPr id="3" name="Rechteck 2">
            <a:extLst>
              <a:ext uri="{FF2B5EF4-FFF2-40B4-BE49-F238E27FC236}">
                <a16:creationId xmlns:a16="http://schemas.microsoft.com/office/drawing/2014/main" id="{2505FB17-B3EC-6DE7-70A3-965B791E3EAF}"/>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Abgerundetes Rechteck 28">
            <a:extLst>
              <a:ext uri="{FF2B5EF4-FFF2-40B4-BE49-F238E27FC236}">
                <a16:creationId xmlns:a16="http://schemas.microsoft.com/office/drawing/2014/main" id="{FA3BF73C-DA3D-1D2E-5797-39CCFA1AEAFE}"/>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E81AEE20-1C58-F9DD-CB6F-C44920C301C9}"/>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bgerundetes Rechteck 3"/>
          <p:cNvSpPr/>
          <p:nvPr/>
        </p:nvSpPr>
        <p:spPr>
          <a:xfrm>
            <a:off x="618371" y="4674927"/>
            <a:ext cx="8025567" cy="1371600"/>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t>Einfacher Dienst z.B. Justizhauptwachtmeister			LG 1    A5-A8</a:t>
            </a:r>
          </a:p>
          <a:p>
            <a:pPr marL="285750" indent="-285750">
              <a:buFont typeface="Arial" panose="020B0604020202020204" pitchFamily="34" charset="0"/>
              <a:buChar char="•"/>
            </a:pPr>
            <a:r>
              <a:rPr lang="de-DE" dirty="0"/>
              <a:t>Mittlerer Dienst z.B. </a:t>
            </a:r>
            <a:r>
              <a:rPr lang="de-DE" dirty="0" err="1"/>
              <a:t>UdG</a:t>
            </a:r>
            <a:r>
              <a:rPr lang="de-DE" dirty="0"/>
              <a:t>, Gerichtsvollzieher			LG 1    A6-A9</a:t>
            </a:r>
          </a:p>
          <a:p>
            <a:pPr marL="285750" indent="-285750">
              <a:buFont typeface="Arial" panose="020B0604020202020204" pitchFamily="34" charset="0"/>
              <a:buChar char="•"/>
            </a:pPr>
            <a:r>
              <a:rPr lang="de-DE" dirty="0"/>
              <a:t>Gehobener Dienst z.B. Rechtspfleger, Amtsanwälte		LG 2    A9-A16</a:t>
            </a:r>
          </a:p>
          <a:p>
            <a:pPr marL="285750" indent="-285750">
              <a:buFont typeface="Arial" panose="020B0604020202020204" pitchFamily="34" charset="0"/>
              <a:buChar char="•"/>
            </a:pPr>
            <a:r>
              <a:rPr lang="de-DE" dirty="0"/>
              <a:t>Höherer Dienst z. B. Richter Staatsanwälte			LG 2    R1-R10</a:t>
            </a:r>
          </a:p>
        </p:txBody>
      </p:sp>
      <p:sp>
        <p:nvSpPr>
          <p:cNvPr id="7" name="Pfeil nach unten 6"/>
          <p:cNvSpPr/>
          <p:nvPr/>
        </p:nvSpPr>
        <p:spPr>
          <a:xfrm>
            <a:off x="1026580" y="3751414"/>
            <a:ext cx="484632" cy="978408"/>
          </a:xfrm>
          <a:prstGeom prst="down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Abgerundetes Rechteck 9"/>
          <p:cNvSpPr/>
          <p:nvPr/>
        </p:nvSpPr>
        <p:spPr>
          <a:xfrm>
            <a:off x="618371" y="1890760"/>
            <a:ext cx="5194896" cy="2286000"/>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000" dirty="0"/>
              <a:t>Ernennung durch Urkunde</a:t>
            </a:r>
          </a:p>
          <a:p>
            <a:pPr marL="285750" indent="-285750">
              <a:buFont typeface="Arial" panose="020B0604020202020204" pitchFamily="34" charset="0"/>
              <a:buChar char="•"/>
            </a:pPr>
            <a:r>
              <a:rPr lang="de-DE" sz="2000" dirty="0"/>
              <a:t>Dienst- und Treueverhältnis</a:t>
            </a:r>
          </a:p>
          <a:p>
            <a:pPr marL="285750" indent="-285750">
              <a:buFont typeface="Arial" panose="020B0604020202020204" pitchFamily="34" charset="0"/>
              <a:buChar char="•"/>
            </a:pPr>
            <a:r>
              <a:rPr lang="de-DE" sz="2000" dirty="0"/>
              <a:t>Lebenszeitprinzip</a:t>
            </a:r>
          </a:p>
          <a:p>
            <a:pPr marL="285750" indent="-285750">
              <a:buFont typeface="Arial" panose="020B0604020202020204" pitchFamily="34" charset="0"/>
              <a:buChar char="•"/>
            </a:pPr>
            <a:r>
              <a:rPr lang="de-DE" sz="2000" dirty="0"/>
              <a:t>Alimentierung</a:t>
            </a:r>
          </a:p>
          <a:p>
            <a:pPr marL="285750" indent="-285750">
              <a:buFont typeface="Arial" panose="020B0604020202020204" pitchFamily="34" charset="0"/>
              <a:buChar char="•"/>
            </a:pPr>
            <a:r>
              <a:rPr lang="de-DE" sz="2000" dirty="0"/>
              <a:t>Besoldung richtet sich nach Laufbahngruppe und Dienstalter</a:t>
            </a:r>
          </a:p>
        </p:txBody>
      </p:sp>
      <p:sp>
        <p:nvSpPr>
          <p:cNvPr id="9" name="Abgerundetes Rechteck 8"/>
          <p:cNvSpPr/>
          <p:nvPr/>
        </p:nvSpPr>
        <p:spPr>
          <a:xfrm>
            <a:off x="914400" y="1448073"/>
            <a:ext cx="4545807" cy="51933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Beamte</a:t>
            </a:r>
          </a:p>
        </p:txBody>
      </p:sp>
    </p:spTree>
    <p:extLst>
      <p:ext uri="{BB962C8B-B14F-4D97-AF65-F5344CB8AC3E}">
        <p14:creationId xmlns:p14="http://schemas.microsoft.com/office/powerpoint/2010/main" val="365134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F9F7E50-38E7-0907-1DA6-DAAA1B1849C1}"/>
              </a:ext>
            </a:extLst>
          </p:cNvPr>
          <p:cNvPicPr>
            <a:picLocks noChangeAspect="1"/>
          </p:cNvPicPr>
          <p:nvPr/>
        </p:nvPicPr>
        <p:blipFill>
          <a:blip r:embed="rId2"/>
          <a:stretch>
            <a:fillRect/>
          </a:stretch>
        </p:blipFill>
        <p:spPr>
          <a:xfrm>
            <a:off x="0" y="0"/>
            <a:ext cx="12192000" cy="6857999"/>
          </a:xfrm>
          <a:prstGeom prst="rect">
            <a:avLst/>
          </a:prstGeom>
        </p:spPr>
      </p:pic>
      <p:sp>
        <p:nvSpPr>
          <p:cNvPr id="5" name="Abgerundetes Rechteck 4"/>
          <p:cNvSpPr/>
          <p:nvPr/>
        </p:nvSpPr>
        <p:spPr>
          <a:xfrm>
            <a:off x="772932" y="81857"/>
            <a:ext cx="10523621"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a:t>Übersicht Organe der Rechtspflege/Bedienstete der Justiz bei den Gerichten und der Staatsanwaltschaft </a:t>
            </a:r>
            <a:endParaRPr lang="de-DE" sz="2400" dirty="0"/>
          </a:p>
        </p:txBody>
      </p:sp>
      <p:graphicFrame>
        <p:nvGraphicFramePr>
          <p:cNvPr id="2" name="Tabelle 1"/>
          <p:cNvGraphicFramePr>
            <a:graphicFrameLocks noGrp="1"/>
          </p:cNvGraphicFramePr>
          <p:nvPr>
            <p:extLst>
              <p:ext uri="{D42A27DB-BD31-4B8C-83A1-F6EECF244321}">
                <p14:modId xmlns:p14="http://schemas.microsoft.com/office/powerpoint/2010/main" val="1038470938"/>
              </p:ext>
            </p:extLst>
          </p:nvPr>
        </p:nvGraphicFramePr>
        <p:xfrm>
          <a:off x="588446" y="761000"/>
          <a:ext cx="10892592" cy="4887425"/>
        </p:xfrm>
        <a:graphic>
          <a:graphicData uri="http://schemas.openxmlformats.org/drawingml/2006/table">
            <a:tbl>
              <a:tblPr firstRow="1" bandRow="1">
                <a:tableStyleId>{F5AB1C69-6EDB-4FF4-983F-18BD219EF322}</a:tableStyleId>
              </a:tblPr>
              <a:tblGrid>
                <a:gridCol w="2723148">
                  <a:extLst>
                    <a:ext uri="{9D8B030D-6E8A-4147-A177-3AD203B41FA5}">
                      <a16:colId xmlns:a16="http://schemas.microsoft.com/office/drawing/2014/main" val="2848637822"/>
                    </a:ext>
                  </a:extLst>
                </a:gridCol>
                <a:gridCol w="2723148">
                  <a:extLst>
                    <a:ext uri="{9D8B030D-6E8A-4147-A177-3AD203B41FA5}">
                      <a16:colId xmlns:a16="http://schemas.microsoft.com/office/drawing/2014/main" val="905256265"/>
                    </a:ext>
                  </a:extLst>
                </a:gridCol>
                <a:gridCol w="2723148">
                  <a:extLst>
                    <a:ext uri="{9D8B030D-6E8A-4147-A177-3AD203B41FA5}">
                      <a16:colId xmlns:a16="http://schemas.microsoft.com/office/drawing/2014/main" val="1924167231"/>
                    </a:ext>
                  </a:extLst>
                </a:gridCol>
                <a:gridCol w="2723148">
                  <a:extLst>
                    <a:ext uri="{9D8B030D-6E8A-4147-A177-3AD203B41FA5}">
                      <a16:colId xmlns:a16="http://schemas.microsoft.com/office/drawing/2014/main" val="431145869"/>
                    </a:ext>
                  </a:extLst>
                </a:gridCol>
              </a:tblGrid>
              <a:tr h="370840">
                <a:tc>
                  <a:txBody>
                    <a:bodyPr/>
                    <a:lstStyle/>
                    <a:p>
                      <a:r>
                        <a:rPr lang="de-DE" sz="1400" dirty="0"/>
                        <a:t>Bedienstete</a:t>
                      </a:r>
                    </a:p>
                  </a:txBody>
                  <a:tcPr>
                    <a:solidFill>
                      <a:schemeClr val="accent2">
                        <a:lumMod val="75000"/>
                      </a:schemeClr>
                    </a:solidFill>
                  </a:tcPr>
                </a:tc>
                <a:tc>
                  <a:txBody>
                    <a:bodyPr/>
                    <a:lstStyle/>
                    <a:p>
                      <a:r>
                        <a:rPr lang="de-DE" sz="1400" dirty="0"/>
                        <a:t>Vorbildung/Ausbildung/</a:t>
                      </a:r>
                    </a:p>
                    <a:p>
                      <a:r>
                        <a:rPr lang="de-DE" sz="1400" dirty="0"/>
                        <a:t>Vorbereitungsdienst</a:t>
                      </a:r>
                    </a:p>
                  </a:txBody>
                  <a:tcPr>
                    <a:solidFill>
                      <a:schemeClr val="accent2">
                        <a:lumMod val="75000"/>
                      </a:schemeClr>
                    </a:solidFill>
                  </a:tcPr>
                </a:tc>
                <a:tc>
                  <a:txBody>
                    <a:bodyPr/>
                    <a:lstStyle/>
                    <a:p>
                      <a:r>
                        <a:rPr lang="de-DE" sz="1400" dirty="0"/>
                        <a:t>Status/Laufbahn/</a:t>
                      </a:r>
                    </a:p>
                    <a:p>
                      <a:r>
                        <a:rPr lang="de-DE" sz="1400" dirty="0"/>
                        <a:t>Besoldung/Vergütung</a:t>
                      </a:r>
                    </a:p>
                  </a:txBody>
                  <a:tcPr>
                    <a:solidFill>
                      <a:schemeClr val="accent2">
                        <a:lumMod val="75000"/>
                      </a:schemeClr>
                    </a:solidFill>
                  </a:tcPr>
                </a:tc>
                <a:tc>
                  <a:txBody>
                    <a:bodyPr/>
                    <a:lstStyle/>
                    <a:p>
                      <a:r>
                        <a:rPr lang="de-DE" sz="1400" dirty="0"/>
                        <a:t>Anmerkung</a:t>
                      </a:r>
                    </a:p>
                  </a:txBody>
                  <a:tcPr>
                    <a:solidFill>
                      <a:schemeClr val="accent2">
                        <a:lumMod val="75000"/>
                      </a:schemeClr>
                    </a:solidFill>
                  </a:tcPr>
                </a:tc>
                <a:extLst>
                  <a:ext uri="{0D108BD9-81ED-4DB2-BD59-A6C34878D82A}">
                    <a16:rowId xmlns:a16="http://schemas.microsoft.com/office/drawing/2014/main" val="2748087456"/>
                  </a:ext>
                </a:extLst>
              </a:tr>
              <a:tr h="370840">
                <a:tc>
                  <a:txBody>
                    <a:bodyPr/>
                    <a:lstStyle/>
                    <a:p>
                      <a:r>
                        <a:rPr lang="de-DE" sz="1400" b="1" dirty="0"/>
                        <a:t>Richter</a:t>
                      </a:r>
                    </a:p>
                  </a:txBody>
                  <a:tcPr>
                    <a:solidFill>
                      <a:schemeClr val="accent2">
                        <a:lumMod val="40000"/>
                        <a:lumOff val="60000"/>
                      </a:schemeClr>
                    </a:solidFill>
                  </a:tcPr>
                </a:tc>
                <a:tc>
                  <a:txBody>
                    <a:bodyPr/>
                    <a:lstStyle/>
                    <a:p>
                      <a:r>
                        <a:rPr lang="de-DE" sz="1200" dirty="0"/>
                        <a:t>Hochschulabschluss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a:solidFill>
                            <a:schemeClr val="dk1"/>
                          </a:solidFill>
                          <a:latin typeface="+mn-lt"/>
                          <a:ea typeface="+mn-ea"/>
                          <a:cs typeface="+mn-cs"/>
                        </a:rPr>
                        <a:t>1. jur. Staatsprüfung + 2 J. jur. Vorbereitungsdienst/2. jur. Staatsprüfung </a:t>
                      </a:r>
                      <a:endParaRPr lang="de-DE" sz="1200" dirty="0"/>
                    </a:p>
                  </a:txBody>
                  <a:tcPr>
                    <a:solidFill>
                      <a:schemeClr val="accent2">
                        <a:lumMod val="40000"/>
                        <a:lumOff val="60000"/>
                      </a:schemeClr>
                    </a:solidFill>
                  </a:tcPr>
                </a:tc>
                <a:tc>
                  <a:txBody>
                    <a:bodyPr/>
                    <a:lstStyle/>
                    <a:p>
                      <a:r>
                        <a:rPr lang="de-DE" sz="1200" b="0" i="0" u="none" strike="noStrike" kern="1200" baseline="0" dirty="0">
                          <a:solidFill>
                            <a:schemeClr val="dk1"/>
                          </a:solidFill>
                          <a:latin typeface="+mn-lt"/>
                          <a:ea typeface="+mn-ea"/>
                          <a:cs typeface="+mn-cs"/>
                        </a:rPr>
                        <a:t>Volljurist, 3. Gewalt im Staat, eigene </a:t>
                      </a:r>
                    </a:p>
                    <a:p>
                      <a:r>
                        <a:rPr lang="de-DE" sz="1200" b="0" i="0" u="none" strike="noStrike" kern="1200" baseline="0" dirty="0">
                          <a:solidFill>
                            <a:schemeClr val="dk1"/>
                          </a:solidFill>
                          <a:latin typeface="+mn-lt"/>
                          <a:ea typeface="+mn-ea"/>
                          <a:cs typeface="+mn-cs"/>
                        </a:rPr>
                        <a:t>Richterbesoldung R1, R2… </a:t>
                      </a:r>
                    </a:p>
                    <a:p>
                      <a:r>
                        <a:rPr lang="de-DE" sz="1200" b="0" i="0" u="none" strike="noStrike" kern="1200" baseline="0" dirty="0">
                          <a:solidFill>
                            <a:schemeClr val="dk1"/>
                          </a:solidFill>
                          <a:latin typeface="+mn-lt"/>
                          <a:ea typeface="+mn-ea"/>
                          <a:cs typeface="+mn-cs"/>
                        </a:rPr>
                        <a:t>Art.92, 97 GG, DRiG 	</a:t>
                      </a:r>
                      <a:endParaRPr lang="de-DE" sz="1200" dirty="0"/>
                    </a:p>
                  </a:txBody>
                  <a:tcP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a:solidFill>
                            <a:schemeClr val="dk1"/>
                          </a:solidFill>
                          <a:latin typeface="+mn-lt"/>
                          <a:ea typeface="+mn-ea"/>
                          <a:cs typeface="+mn-cs"/>
                        </a:rPr>
                        <a:t>Unabhängiges Organ der Rechtspflege 	</a:t>
                      </a:r>
                    </a:p>
                    <a:p>
                      <a:endParaRPr lang="de-DE" sz="1200" dirty="0"/>
                    </a:p>
                  </a:txBody>
                  <a:tcPr>
                    <a:solidFill>
                      <a:schemeClr val="accent2">
                        <a:lumMod val="40000"/>
                        <a:lumOff val="60000"/>
                      </a:schemeClr>
                    </a:solidFill>
                  </a:tcPr>
                </a:tc>
                <a:extLst>
                  <a:ext uri="{0D108BD9-81ED-4DB2-BD59-A6C34878D82A}">
                    <a16:rowId xmlns:a16="http://schemas.microsoft.com/office/drawing/2014/main" val="119648615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Staatsanwälte </a:t>
                      </a:r>
                      <a:r>
                        <a:rPr lang="de-DE" sz="1400" b="0" i="0" u="none" strike="noStrike" kern="1200" baseline="0" dirty="0">
                          <a:solidFill>
                            <a:schemeClr val="dk1"/>
                          </a:solidFill>
                          <a:latin typeface="+mn-lt"/>
                          <a:ea typeface="+mn-ea"/>
                          <a:cs typeface="+mn-cs"/>
                        </a:rPr>
                        <a:t>	</a:t>
                      </a:r>
                    </a:p>
                    <a:p>
                      <a:endParaRPr lang="de-DE" sz="1400" dirty="0"/>
                    </a:p>
                  </a:txBody>
                  <a:tcPr>
                    <a:solidFill>
                      <a:schemeClr val="accent2">
                        <a:lumMod val="20000"/>
                        <a:lumOff val="80000"/>
                      </a:schemeClr>
                    </a:solidFill>
                  </a:tcPr>
                </a:tc>
                <a:tc>
                  <a:txBody>
                    <a:bodyPr/>
                    <a:lstStyle/>
                    <a:p>
                      <a:r>
                        <a:rPr lang="de-DE" sz="1200" b="0" i="0" u="none" strike="noStrike" kern="1200" baseline="0" dirty="0">
                          <a:solidFill>
                            <a:schemeClr val="dk1"/>
                          </a:solidFill>
                          <a:latin typeface="+mn-lt"/>
                          <a:ea typeface="+mn-ea"/>
                          <a:cs typeface="+mn-cs"/>
                        </a:rPr>
                        <a:t>- Wie Richter - </a:t>
                      </a:r>
                    </a:p>
                    <a:p>
                      <a:r>
                        <a:rPr lang="de-DE" sz="1200" b="0" i="0" u="none" strike="noStrike" kern="1200" baseline="0" dirty="0">
                          <a:solidFill>
                            <a:schemeClr val="dk1"/>
                          </a:solidFill>
                          <a:latin typeface="+mn-lt"/>
                          <a:ea typeface="+mn-ea"/>
                          <a:cs typeface="+mn-cs"/>
                        </a:rPr>
                        <a:t>	</a:t>
                      </a:r>
                    </a:p>
                    <a:p>
                      <a:endParaRPr lang="de-DE" sz="1200" dirty="0"/>
                    </a:p>
                  </a:txBody>
                  <a:tcPr>
                    <a:solidFill>
                      <a:schemeClr val="accent2">
                        <a:lumMod val="20000"/>
                        <a:lumOff val="80000"/>
                      </a:schemeClr>
                    </a:solidFill>
                  </a:tcPr>
                </a:tc>
                <a:tc>
                  <a:txBody>
                    <a:bodyPr/>
                    <a:lstStyle/>
                    <a:p>
                      <a:r>
                        <a:rPr lang="de-DE" sz="1200" b="0" i="0" u="none" strike="noStrike" kern="1200" baseline="0" dirty="0">
                          <a:solidFill>
                            <a:schemeClr val="dk1"/>
                          </a:solidFill>
                          <a:latin typeface="+mn-lt"/>
                          <a:ea typeface="+mn-ea"/>
                          <a:cs typeface="+mn-cs"/>
                        </a:rPr>
                        <a:t>Volljurist, Beamter, Besoldung wie Richter; </a:t>
                      </a:r>
                    </a:p>
                    <a:p>
                      <a:r>
                        <a:rPr lang="de-DE" sz="1200" b="0" i="0" u="none" strike="noStrike" kern="1200" baseline="0" dirty="0">
                          <a:solidFill>
                            <a:schemeClr val="dk1"/>
                          </a:solidFill>
                          <a:latin typeface="+mn-lt"/>
                          <a:ea typeface="+mn-ea"/>
                          <a:cs typeface="+mn-cs"/>
                        </a:rPr>
                        <a:t>§§ 141 ff. GVG und §§ 8, 9 AGGVG </a:t>
                      </a:r>
                    </a:p>
                    <a:p>
                      <a:r>
                        <a:rPr lang="de-DE" sz="1200" b="0" i="0" u="none" strike="noStrike" kern="1200" baseline="0" dirty="0">
                          <a:solidFill>
                            <a:schemeClr val="dk1"/>
                          </a:solidFill>
                          <a:latin typeface="+mn-lt"/>
                          <a:ea typeface="+mn-ea"/>
                          <a:cs typeface="+mn-cs"/>
                        </a:rPr>
                        <a:t>Bei jedem Gericht soll eine Staatsanwaltschaft bestehen. </a:t>
                      </a:r>
                    </a:p>
                    <a:p>
                      <a:r>
                        <a:rPr lang="de-DE" sz="1200" b="0" i="0" u="none" strike="noStrike" kern="1200" baseline="0" dirty="0">
                          <a:solidFill>
                            <a:schemeClr val="dk1"/>
                          </a:solidFill>
                          <a:latin typeface="+mn-lt"/>
                          <a:ea typeface="+mn-ea"/>
                          <a:cs typeface="+mn-cs"/>
                        </a:rPr>
                        <a:t>beim Amtsgericht – </a:t>
                      </a:r>
                      <a:r>
                        <a:rPr lang="de-DE" sz="1200" b="0" i="0" u="none" strike="noStrike" kern="1200" baseline="0" dirty="0" err="1">
                          <a:solidFill>
                            <a:schemeClr val="dk1"/>
                          </a:solidFill>
                          <a:latin typeface="+mn-lt"/>
                          <a:ea typeface="+mn-ea"/>
                          <a:cs typeface="+mn-cs"/>
                        </a:rPr>
                        <a:t>StA</a:t>
                      </a:r>
                      <a:r>
                        <a:rPr lang="de-DE" sz="1200" b="0" i="0" u="none" strike="noStrike" kern="1200" baseline="0" dirty="0">
                          <a:solidFill>
                            <a:schemeClr val="dk1"/>
                          </a:solidFill>
                          <a:latin typeface="+mn-lt"/>
                          <a:ea typeface="+mn-ea"/>
                          <a:cs typeface="+mn-cs"/>
                        </a:rPr>
                        <a:t> oder Amtsanwalt </a:t>
                      </a:r>
                    </a:p>
                    <a:p>
                      <a:r>
                        <a:rPr lang="de-DE" sz="1200" b="0" i="0" u="none" strike="noStrike" kern="1200" baseline="0" dirty="0">
                          <a:solidFill>
                            <a:schemeClr val="dk1"/>
                          </a:solidFill>
                          <a:latin typeface="+mn-lt"/>
                          <a:ea typeface="+mn-ea"/>
                          <a:cs typeface="+mn-cs"/>
                        </a:rPr>
                        <a:t>beim Landgericht – </a:t>
                      </a:r>
                      <a:r>
                        <a:rPr lang="de-DE" sz="1200" b="0" i="0" u="none" strike="noStrike" kern="1200" baseline="0" dirty="0" err="1">
                          <a:solidFill>
                            <a:schemeClr val="dk1"/>
                          </a:solidFill>
                          <a:latin typeface="+mn-lt"/>
                          <a:ea typeface="+mn-ea"/>
                          <a:cs typeface="+mn-cs"/>
                        </a:rPr>
                        <a:t>StA</a:t>
                      </a:r>
                      <a:r>
                        <a:rPr lang="de-DE" sz="1200" b="0" i="0" u="none" strike="noStrike" kern="1200" baseline="0" dirty="0">
                          <a:solidFill>
                            <a:schemeClr val="dk1"/>
                          </a:solidFill>
                          <a:latin typeface="+mn-lt"/>
                          <a:ea typeface="+mn-ea"/>
                          <a:cs typeface="+mn-cs"/>
                        </a:rPr>
                        <a:t> </a:t>
                      </a:r>
                    </a:p>
                    <a:p>
                      <a:r>
                        <a:rPr lang="de-DE" sz="1200" b="0" i="0" u="none" strike="noStrike" kern="1200" baseline="0" dirty="0">
                          <a:solidFill>
                            <a:schemeClr val="dk1"/>
                          </a:solidFill>
                          <a:latin typeface="+mn-lt"/>
                          <a:ea typeface="+mn-ea"/>
                          <a:cs typeface="+mn-cs"/>
                        </a:rPr>
                        <a:t>beim Kammergericht – Staatsanwalt </a:t>
                      </a:r>
                    </a:p>
                    <a:p>
                      <a:r>
                        <a:rPr lang="de-DE" sz="1200" b="0" i="0" u="none" strike="noStrike" kern="1200" baseline="0" dirty="0">
                          <a:solidFill>
                            <a:schemeClr val="dk1"/>
                          </a:solidFill>
                          <a:latin typeface="+mn-lt"/>
                          <a:ea typeface="+mn-ea"/>
                          <a:cs typeface="+mn-cs"/>
                        </a:rPr>
                        <a:t>Aufgaben der Staatsanwaltschaft sind nicht im GVG geregelt. </a:t>
                      </a:r>
                      <a:endParaRPr lang="de-DE" sz="1200" dirty="0"/>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a:solidFill>
                            <a:schemeClr val="dk1"/>
                          </a:solidFill>
                          <a:latin typeface="+mn-lt"/>
                          <a:ea typeface="+mn-ea"/>
                          <a:cs typeface="+mn-cs"/>
                        </a:rPr>
                        <a:t>Organ der Rechtspflege, weisungsgebunden, nicht unabhängig wie Richter 	</a:t>
                      </a:r>
                    </a:p>
                    <a:p>
                      <a:endParaRPr lang="de-DE" sz="1200" dirty="0"/>
                    </a:p>
                  </a:txBody>
                  <a:tcPr>
                    <a:solidFill>
                      <a:schemeClr val="accent2">
                        <a:lumMod val="20000"/>
                        <a:lumOff val="80000"/>
                      </a:schemeClr>
                    </a:solidFill>
                  </a:tcPr>
                </a:tc>
                <a:extLst>
                  <a:ext uri="{0D108BD9-81ED-4DB2-BD59-A6C34878D82A}">
                    <a16:rowId xmlns:a16="http://schemas.microsoft.com/office/drawing/2014/main" val="1792975210"/>
                  </a:ext>
                </a:extLst>
              </a:tr>
              <a:tr h="14431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Rechtspfleger </a:t>
                      </a:r>
                      <a:r>
                        <a:rPr lang="de-DE" sz="1400" b="0" i="0" u="none" strike="noStrike" kern="1200" baseline="0" dirty="0">
                          <a:solidFill>
                            <a:schemeClr val="dk1"/>
                          </a:solidFill>
                          <a:latin typeface="+mn-lt"/>
                          <a:ea typeface="+mn-ea"/>
                          <a:cs typeface="+mn-cs"/>
                        </a:rPr>
                        <a:t>	</a:t>
                      </a:r>
                    </a:p>
                    <a:p>
                      <a:endParaRPr lang="de-DE" sz="1400" dirty="0"/>
                    </a:p>
                  </a:txBody>
                  <a:tcPr>
                    <a:solidFill>
                      <a:schemeClr val="accent2">
                        <a:lumMod val="40000"/>
                        <a:lumOff val="60000"/>
                      </a:schemeClr>
                    </a:solidFill>
                  </a:tcPr>
                </a:tc>
                <a:tc>
                  <a:txBody>
                    <a:bodyPr/>
                    <a:lstStyle/>
                    <a:p>
                      <a:r>
                        <a:rPr lang="de-DE" sz="1200" b="0" i="0" u="none" strike="noStrike" kern="1200" baseline="0" dirty="0">
                          <a:solidFill>
                            <a:schemeClr val="dk1"/>
                          </a:solidFill>
                          <a:latin typeface="+mn-lt"/>
                          <a:ea typeface="+mn-ea"/>
                          <a:cs typeface="+mn-cs"/>
                        </a:rPr>
                        <a:t>Fachhochschulabschluss, </a:t>
                      </a:r>
                    </a:p>
                    <a:p>
                      <a:r>
                        <a:rPr lang="de-DE" sz="1200" b="0" i="0" u="none" strike="noStrike" kern="1200" baseline="0" dirty="0">
                          <a:solidFill>
                            <a:schemeClr val="dk1"/>
                          </a:solidFill>
                          <a:latin typeface="+mn-lt"/>
                          <a:ea typeface="+mn-ea"/>
                          <a:cs typeface="+mn-cs"/>
                        </a:rPr>
                        <a:t>3 J. Studium an der FHWR, </a:t>
                      </a:r>
                    </a:p>
                    <a:p>
                      <a:r>
                        <a:rPr lang="de-DE" sz="1200" b="0" i="0" u="none" strike="noStrike" kern="1200" baseline="0" dirty="0">
                          <a:solidFill>
                            <a:schemeClr val="dk1"/>
                          </a:solidFill>
                          <a:latin typeface="+mn-lt"/>
                          <a:ea typeface="+mn-ea"/>
                          <a:cs typeface="+mn-cs"/>
                        </a:rPr>
                        <a:t>Abschluss: Diplomrechtspfleger 	</a:t>
                      </a:r>
                    </a:p>
                    <a:p>
                      <a:endParaRPr lang="de-DE" sz="1200" dirty="0"/>
                    </a:p>
                  </a:txBody>
                  <a:tcPr>
                    <a:solidFill>
                      <a:schemeClr val="accent2">
                        <a:lumMod val="40000"/>
                        <a:lumOff val="60000"/>
                      </a:schemeClr>
                    </a:solidFill>
                  </a:tcPr>
                </a:tc>
                <a:tc>
                  <a:txBody>
                    <a:bodyPr/>
                    <a:lstStyle/>
                    <a:p>
                      <a:r>
                        <a:rPr lang="de-DE" sz="1200" b="0" i="0" u="none" strike="noStrike" kern="1200" baseline="0" dirty="0">
                          <a:solidFill>
                            <a:schemeClr val="dk1"/>
                          </a:solidFill>
                          <a:latin typeface="+mn-lt"/>
                          <a:ea typeface="+mn-ea"/>
                          <a:cs typeface="+mn-cs"/>
                        </a:rPr>
                        <a:t>Beamte des gehobenen Dienstes = Laufbahngruppe 2, Beamtenbesoldung A9/A13S </a:t>
                      </a:r>
                    </a:p>
                    <a:p>
                      <a:r>
                        <a:rPr lang="de-DE" sz="1200" b="0" i="0" u="none" strike="noStrike" kern="1200" baseline="0" dirty="0" err="1">
                          <a:solidFill>
                            <a:schemeClr val="dk1"/>
                          </a:solidFill>
                          <a:latin typeface="+mn-lt"/>
                          <a:ea typeface="+mn-ea"/>
                          <a:cs typeface="+mn-cs"/>
                        </a:rPr>
                        <a:t>Rechtspflegergesetz</a:t>
                      </a:r>
                      <a:r>
                        <a:rPr lang="de-DE" sz="1200" b="0" i="0" u="none" strike="noStrike" kern="1200" baseline="0" dirty="0">
                          <a:solidFill>
                            <a:schemeClr val="dk1"/>
                          </a:solidFill>
                          <a:latin typeface="+mn-lt"/>
                          <a:ea typeface="+mn-ea"/>
                          <a:cs typeface="+mn-cs"/>
                        </a:rPr>
                        <a:t> (RPflG) </a:t>
                      </a:r>
                    </a:p>
                    <a:p>
                      <a:r>
                        <a:rPr lang="de-DE" sz="1200" b="0" i="0" u="none" strike="noStrike" kern="1200" baseline="0" dirty="0">
                          <a:solidFill>
                            <a:schemeClr val="dk1"/>
                          </a:solidFill>
                          <a:latin typeface="+mn-lt"/>
                          <a:ea typeface="+mn-ea"/>
                          <a:cs typeface="+mn-cs"/>
                        </a:rPr>
                        <a:t>Landesbeamtengesetz (LBG) </a:t>
                      </a:r>
                    </a:p>
                    <a:p>
                      <a:r>
                        <a:rPr lang="de-DE" sz="1200" b="0" i="0" u="none" strike="noStrike" kern="1200" baseline="0" dirty="0">
                          <a:solidFill>
                            <a:schemeClr val="dk1"/>
                          </a:solidFill>
                          <a:latin typeface="+mn-lt"/>
                          <a:ea typeface="+mn-ea"/>
                          <a:cs typeface="+mn-cs"/>
                        </a:rPr>
                        <a:t>Beamtenstatusgesetz (</a:t>
                      </a:r>
                      <a:r>
                        <a:rPr lang="de-DE" sz="1200" b="0" i="0" u="none" strike="noStrike" kern="1200" baseline="0" dirty="0" err="1">
                          <a:solidFill>
                            <a:schemeClr val="dk1"/>
                          </a:solidFill>
                          <a:latin typeface="+mn-lt"/>
                          <a:ea typeface="+mn-ea"/>
                          <a:cs typeface="+mn-cs"/>
                        </a:rPr>
                        <a:t>BeamtStG</a:t>
                      </a:r>
                      <a:r>
                        <a:rPr lang="de-DE" sz="1200" b="0" i="0" u="none" strike="noStrike" kern="1200" baseline="0" dirty="0">
                          <a:solidFill>
                            <a:schemeClr val="dk1"/>
                          </a:solidFill>
                          <a:latin typeface="+mn-lt"/>
                          <a:ea typeface="+mn-ea"/>
                          <a:cs typeface="+mn-cs"/>
                        </a:rPr>
                        <a:t>) </a:t>
                      </a:r>
                      <a:endParaRPr lang="de-DE" sz="1200" dirty="0"/>
                    </a:p>
                  </a:txBody>
                  <a:tcP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a:solidFill>
                            <a:schemeClr val="dk1"/>
                          </a:solidFill>
                          <a:latin typeface="+mn-lt"/>
                          <a:ea typeface="+mn-ea"/>
                          <a:cs typeface="+mn-cs"/>
                        </a:rPr>
                        <a:t>Organ der Rechtspflege, sachlich unabhängig, aber als Beamter „persönlich“ weisungsgebunden 	</a:t>
                      </a:r>
                    </a:p>
                    <a:p>
                      <a:endParaRPr lang="de-DE" sz="1200" dirty="0"/>
                    </a:p>
                  </a:txBody>
                  <a:tcPr>
                    <a:solidFill>
                      <a:schemeClr val="accent2">
                        <a:lumMod val="40000"/>
                        <a:lumOff val="60000"/>
                      </a:schemeClr>
                    </a:solidFill>
                  </a:tcPr>
                </a:tc>
                <a:extLst>
                  <a:ext uri="{0D108BD9-81ED-4DB2-BD59-A6C34878D82A}">
                    <a16:rowId xmlns:a16="http://schemas.microsoft.com/office/drawing/2014/main" val="2806325376"/>
                  </a:ext>
                </a:extLst>
              </a:tr>
            </a:tbl>
          </a:graphicData>
        </a:graphic>
      </p:graphicFrame>
      <p:sp>
        <p:nvSpPr>
          <p:cNvPr id="8" name="Gefaltete Ecke 7"/>
          <p:cNvSpPr/>
          <p:nvPr/>
        </p:nvSpPr>
        <p:spPr>
          <a:xfrm rot="21306554">
            <a:off x="10248500" y="2804799"/>
            <a:ext cx="1618976" cy="124840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Richter sind unabhängig</a:t>
            </a: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=&gt;</a:t>
            </a: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Art 97 GG</a:t>
            </a:r>
          </a:p>
        </p:txBody>
      </p:sp>
      <p:sp>
        <p:nvSpPr>
          <p:cNvPr id="4" name="Rechteck 3">
            <a:extLst>
              <a:ext uri="{FF2B5EF4-FFF2-40B4-BE49-F238E27FC236}">
                <a16:creationId xmlns:a16="http://schemas.microsoft.com/office/drawing/2014/main" id="{D25C157A-00CE-002D-5572-A5ACCA0808D4}"/>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Rechteck 8">
            <a:extLst>
              <a:ext uri="{FF2B5EF4-FFF2-40B4-BE49-F238E27FC236}">
                <a16:creationId xmlns:a16="http://schemas.microsoft.com/office/drawing/2014/main" id="{7A0FE956-021C-0F3C-A17B-E409A14CDC9D}"/>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FF839B51-4211-D44C-A0C6-33BDA92428D2}"/>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Gefaltete Ecke 6"/>
          <p:cNvSpPr/>
          <p:nvPr/>
        </p:nvSpPr>
        <p:spPr>
          <a:xfrm>
            <a:off x="1181869" y="4972049"/>
            <a:ext cx="1818506" cy="179557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Rechtspfleger sind unabhängig</a:t>
            </a: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=&gt;</a:t>
            </a: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 9 </a:t>
            </a: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RpflG</a:t>
            </a: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3385604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DDC4B2F-F306-03BE-B5FD-CE021176D8EC}"/>
              </a:ext>
            </a:extLst>
          </p:cNvPr>
          <p:cNvPicPr>
            <a:picLocks noChangeAspect="1"/>
          </p:cNvPicPr>
          <p:nvPr/>
        </p:nvPicPr>
        <p:blipFill>
          <a:blip r:embed="rId2"/>
          <a:stretch>
            <a:fillRect/>
          </a:stretch>
        </p:blipFill>
        <p:spPr>
          <a:xfrm>
            <a:off x="0" y="0"/>
            <a:ext cx="12192000" cy="6857999"/>
          </a:xfrm>
          <a:prstGeom prst="rect">
            <a:avLst/>
          </a:prstGeom>
        </p:spPr>
      </p:pic>
      <p:sp>
        <p:nvSpPr>
          <p:cNvPr id="5" name="Abgerundetes Rechteck 4"/>
          <p:cNvSpPr/>
          <p:nvPr/>
        </p:nvSpPr>
        <p:spPr>
          <a:xfrm>
            <a:off x="772932" y="81857"/>
            <a:ext cx="10523621"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a:t>Übersicht Organe der Rechtspflege/Bedienstete der Justiz bei den Gerichten und der Staatsanwaltschaft </a:t>
            </a:r>
            <a:endParaRPr lang="de-DE" sz="2400" dirty="0"/>
          </a:p>
        </p:txBody>
      </p:sp>
      <p:graphicFrame>
        <p:nvGraphicFramePr>
          <p:cNvPr id="2" name="Tabelle 1"/>
          <p:cNvGraphicFramePr>
            <a:graphicFrameLocks noGrp="1"/>
          </p:cNvGraphicFramePr>
          <p:nvPr>
            <p:extLst>
              <p:ext uri="{D42A27DB-BD31-4B8C-83A1-F6EECF244321}">
                <p14:modId xmlns:p14="http://schemas.microsoft.com/office/powerpoint/2010/main" val="2450496435"/>
              </p:ext>
            </p:extLst>
          </p:nvPr>
        </p:nvGraphicFramePr>
        <p:xfrm>
          <a:off x="588446" y="488284"/>
          <a:ext cx="10892592" cy="6165289"/>
        </p:xfrm>
        <a:graphic>
          <a:graphicData uri="http://schemas.openxmlformats.org/drawingml/2006/table">
            <a:tbl>
              <a:tblPr firstRow="1" bandRow="1">
                <a:tableStyleId>{F5AB1C69-6EDB-4FF4-983F-18BD219EF322}</a:tableStyleId>
              </a:tblPr>
              <a:tblGrid>
                <a:gridCol w="2723148">
                  <a:extLst>
                    <a:ext uri="{9D8B030D-6E8A-4147-A177-3AD203B41FA5}">
                      <a16:colId xmlns:a16="http://schemas.microsoft.com/office/drawing/2014/main" val="2848637822"/>
                    </a:ext>
                  </a:extLst>
                </a:gridCol>
                <a:gridCol w="2723148">
                  <a:extLst>
                    <a:ext uri="{9D8B030D-6E8A-4147-A177-3AD203B41FA5}">
                      <a16:colId xmlns:a16="http://schemas.microsoft.com/office/drawing/2014/main" val="905256265"/>
                    </a:ext>
                  </a:extLst>
                </a:gridCol>
                <a:gridCol w="2723148">
                  <a:extLst>
                    <a:ext uri="{9D8B030D-6E8A-4147-A177-3AD203B41FA5}">
                      <a16:colId xmlns:a16="http://schemas.microsoft.com/office/drawing/2014/main" val="1924167231"/>
                    </a:ext>
                  </a:extLst>
                </a:gridCol>
                <a:gridCol w="2723148">
                  <a:extLst>
                    <a:ext uri="{9D8B030D-6E8A-4147-A177-3AD203B41FA5}">
                      <a16:colId xmlns:a16="http://schemas.microsoft.com/office/drawing/2014/main" val="431145869"/>
                    </a:ext>
                  </a:extLst>
                </a:gridCol>
              </a:tblGrid>
              <a:tr h="539089">
                <a:tc>
                  <a:txBody>
                    <a:bodyPr/>
                    <a:lstStyle/>
                    <a:p>
                      <a:r>
                        <a:rPr lang="de-DE" sz="1400" dirty="0"/>
                        <a:t>Bedienstete</a:t>
                      </a:r>
                    </a:p>
                  </a:txBody>
                  <a:tcPr>
                    <a:solidFill>
                      <a:schemeClr val="accent2">
                        <a:lumMod val="75000"/>
                      </a:schemeClr>
                    </a:solidFill>
                  </a:tcPr>
                </a:tc>
                <a:tc>
                  <a:txBody>
                    <a:bodyPr/>
                    <a:lstStyle/>
                    <a:p>
                      <a:r>
                        <a:rPr lang="de-DE" sz="1400" dirty="0"/>
                        <a:t>Vorbildung/Ausbildung/</a:t>
                      </a:r>
                    </a:p>
                    <a:p>
                      <a:r>
                        <a:rPr lang="de-DE" sz="1400" dirty="0"/>
                        <a:t>Vorbereitungsdienst</a:t>
                      </a:r>
                    </a:p>
                  </a:txBody>
                  <a:tcPr>
                    <a:solidFill>
                      <a:schemeClr val="accent2">
                        <a:lumMod val="75000"/>
                      </a:schemeClr>
                    </a:solidFill>
                  </a:tcPr>
                </a:tc>
                <a:tc>
                  <a:txBody>
                    <a:bodyPr/>
                    <a:lstStyle/>
                    <a:p>
                      <a:r>
                        <a:rPr lang="de-DE" sz="1400" dirty="0"/>
                        <a:t>Status/Laufbahn/</a:t>
                      </a:r>
                    </a:p>
                    <a:p>
                      <a:r>
                        <a:rPr lang="de-DE" sz="1400" dirty="0"/>
                        <a:t>Besoldung/Vergütung</a:t>
                      </a:r>
                    </a:p>
                  </a:txBody>
                  <a:tcPr>
                    <a:solidFill>
                      <a:schemeClr val="accent2">
                        <a:lumMod val="75000"/>
                      </a:schemeClr>
                    </a:solidFill>
                  </a:tcPr>
                </a:tc>
                <a:tc>
                  <a:txBody>
                    <a:bodyPr/>
                    <a:lstStyle/>
                    <a:p>
                      <a:r>
                        <a:rPr lang="de-DE" sz="1400" dirty="0"/>
                        <a:t>Anmerkung</a:t>
                      </a:r>
                    </a:p>
                  </a:txBody>
                  <a:tcPr>
                    <a:solidFill>
                      <a:schemeClr val="accent2">
                        <a:lumMod val="75000"/>
                      </a:schemeClr>
                    </a:solidFill>
                  </a:tcPr>
                </a:tc>
                <a:extLst>
                  <a:ext uri="{0D108BD9-81ED-4DB2-BD59-A6C34878D82A}">
                    <a16:rowId xmlns:a16="http://schemas.microsoft.com/office/drawing/2014/main" val="2748087456"/>
                  </a:ext>
                </a:extLst>
              </a:tr>
              <a:tr h="441522">
                <a:tc>
                  <a:txBody>
                    <a:bodyPr/>
                    <a:lstStyle/>
                    <a:p>
                      <a:r>
                        <a:rPr lang="de-DE" sz="1400" b="1" i="0" u="none" strike="noStrike" kern="1200" baseline="0" dirty="0">
                          <a:solidFill>
                            <a:schemeClr val="dk1"/>
                          </a:solidFill>
                          <a:latin typeface="+mn-lt"/>
                          <a:ea typeface="+mn-ea"/>
                          <a:cs typeface="+mn-cs"/>
                        </a:rPr>
                        <a:t>Amtsanwälte </a:t>
                      </a:r>
                      <a:r>
                        <a:rPr lang="de-DE" sz="1400" b="0" i="0" u="none" strike="noStrike" kern="1200" baseline="0" dirty="0">
                          <a:solidFill>
                            <a:schemeClr val="dk1"/>
                          </a:solidFill>
                          <a:latin typeface="+mn-lt"/>
                          <a:ea typeface="+mn-ea"/>
                          <a:cs typeface="+mn-cs"/>
                        </a:rPr>
                        <a:t>	</a:t>
                      </a:r>
                    </a:p>
                  </a:txBody>
                  <a:tcPr>
                    <a:solidFill>
                      <a:schemeClr val="accent2">
                        <a:lumMod val="40000"/>
                        <a:lumOff val="60000"/>
                      </a:schemeClr>
                    </a:solidFill>
                  </a:tcPr>
                </a:tc>
                <a:tc>
                  <a:txBody>
                    <a:bodyPr/>
                    <a:lstStyle/>
                    <a:p>
                      <a:r>
                        <a:rPr lang="de-DE" sz="1200" b="0" i="0" u="none" strike="noStrike" kern="1200" baseline="0" dirty="0">
                          <a:solidFill>
                            <a:schemeClr val="dk1"/>
                          </a:solidFill>
                          <a:latin typeface="+mn-lt"/>
                          <a:ea typeface="+mn-ea"/>
                          <a:cs typeface="+mn-cs"/>
                        </a:rPr>
                        <a:t>- Wie Rechtspfleger – </a:t>
                      </a:r>
                    </a:p>
                    <a:p>
                      <a:r>
                        <a:rPr lang="de-DE" sz="1200" b="0" i="0" u="none" strike="noStrike" kern="1200" baseline="0" dirty="0">
                          <a:solidFill>
                            <a:schemeClr val="dk1"/>
                          </a:solidFill>
                          <a:latin typeface="+mn-lt"/>
                          <a:ea typeface="+mn-ea"/>
                          <a:cs typeface="+mn-cs"/>
                        </a:rPr>
                        <a:t>+ 1. J. Zusatzausbildung 	</a:t>
                      </a:r>
                    </a:p>
                  </a:txBody>
                  <a:tcPr>
                    <a:solidFill>
                      <a:schemeClr val="accent2">
                        <a:lumMod val="40000"/>
                        <a:lumOff val="60000"/>
                      </a:schemeClr>
                    </a:solidFill>
                  </a:tcPr>
                </a:tc>
                <a:tc>
                  <a:txBody>
                    <a:bodyPr/>
                    <a:lstStyle/>
                    <a:p>
                      <a:r>
                        <a:rPr lang="de-DE" sz="1200" b="0" i="0" u="none" strike="noStrike" kern="1200" baseline="0" dirty="0">
                          <a:solidFill>
                            <a:schemeClr val="dk1"/>
                          </a:solidFill>
                          <a:latin typeface="+mn-lt"/>
                          <a:ea typeface="+mn-ea"/>
                          <a:cs typeface="+mn-cs"/>
                        </a:rPr>
                        <a:t>Beamte des gehobenen Dienstes = Laufbahngruppe 2 	</a:t>
                      </a:r>
                    </a:p>
                  </a:txBody>
                  <a:tcPr>
                    <a:solidFill>
                      <a:schemeClr val="accent2">
                        <a:lumMod val="40000"/>
                        <a:lumOff val="60000"/>
                      </a:schemeClr>
                    </a:solidFill>
                  </a:tcPr>
                </a:tc>
                <a:tc>
                  <a:txBody>
                    <a:bodyPr/>
                    <a:lstStyle/>
                    <a:p>
                      <a:endParaRPr lang="de-DE" sz="1200" dirty="0"/>
                    </a:p>
                  </a:txBody>
                  <a:tcPr>
                    <a:solidFill>
                      <a:schemeClr val="accent2">
                        <a:lumMod val="40000"/>
                        <a:lumOff val="60000"/>
                      </a:schemeClr>
                    </a:solidFill>
                  </a:tcPr>
                </a:tc>
                <a:extLst>
                  <a:ext uri="{0D108BD9-81ED-4DB2-BD59-A6C34878D82A}">
                    <a16:rowId xmlns:a16="http://schemas.microsoft.com/office/drawing/2014/main" val="1196486158"/>
                  </a:ext>
                </a:extLst>
              </a:tr>
              <a:tr h="16942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Urkundsbeamter der Geschäftsstelle – </a:t>
                      </a:r>
                      <a:r>
                        <a:rPr lang="de-DE" sz="1400" b="1" i="0" u="none" strike="noStrike" kern="1200" baseline="0" dirty="0" err="1">
                          <a:solidFill>
                            <a:schemeClr val="dk1"/>
                          </a:solidFill>
                          <a:latin typeface="+mn-lt"/>
                          <a:ea typeface="+mn-ea"/>
                          <a:cs typeface="+mn-cs"/>
                        </a:rPr>
                        <a:t>UdG</a:t>
                      </a:r>
                      <a:r>
                        <a:rPr lang="de-DE" sz="1400" b="1" i="0" u="none" strike="noStrike" kern="1200" baseline="0" dirty="0">
                          <a:solidFill>
                            <a:schemeClr val="dk1"/>
                          </a:solidFill>
                          <a:latin typeface="+mn-lt"/>
                          <a:ea typeface="+mn-ea"/>
                          <a:cs typeface="+mn-cs"/>
                        </a:rPr>
                        <a:t>. Justizfachangestellte/ Allgemeiner Justizdienst </a:t>
                      </a:r>
                      <a:r>
                        <a:rPr lang="de-DE" sz="1400" b="0" i="0" u="none" strike="noStrike" kern="1200" baseline="0" dirty="0">
                          <a:solidFill>
                            <a:schemeClr val="dk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i="0" u="none" strike="noStrike" kern="1200" baseline="0" dirty="0">
                          <a:solidFill>
                            <a:schemeClr val="dk1"/>
                          </a:solidFill>
                          <a:latin typeface="+mn-lt"/>
                          <a:ea typeface="+mn-ea"/>
                          <a:cs typeface="+mn-cs"/>
                        </a:rPr>
                        <a:t>	</a:t>
                      </a:r>
                    </a:p>
                    <a:p>
                      <a:endParaRPr lang="de-DE" sz="1400" dirty="0"/>
                    </a:p>
                  </a:txBody>
                  <a:tcPr>
                    <a:solidFill>
                      <a:schemeClr val="accent2">
                        <a:lumMod val="20000"/>
                        <a:lumOff val="80000"/>
                      </a:schemeClr>
                    </a:solidFill>
                  </a:tcPr>
                </a:tc>
                <a:tc>
                  <a:txBody>
                    <a:bodyPr/>
                    <a:lstStyle/>
                    <a:p>
                      <a:r>
                        <a:rPr lang="de-DE" sz="1200" b="0" i="0" u="none" strike="noStrike" kern="1200" baseline="0" dirty="0">
                          <a:solidFill>
                            <a:schemeClr val="dk1"/>
                          </a:solidFill>
                          <a:latin typeface="+mn-lt"/>
                          <a:ea typeface="+mn-ea"/>
                          <a:cs typeface="+mn-cs"/>
                        </a:rPr>
                        <a:t>Mittlerer Schulabschluss bzw. Abitur</a:t>
                      </a:r>
                    </a:p>
                    <a:p>
                      <a:r>
                        <a:rPr lang="de-DE" sz="1200" b="0" i="0" u="none" strike="noStrike" kern="1200" baseline="0" dirty="0">
                          <a:solidFill>
                            <a:schemeClr val="dk1"/>
                          </a:solidFill>
                          <a:latin typeface="+mn-lt"/>
                          <a:ea typeface="+mn-ea"/>
                          <a:cs typeface="+mn-cs"/>
                        </a:rPr>
                        <a:t>+ 3 J. Ausbildung als Justizfachangestellte/r (</a:t>
                      </a:r>
                      <a:r>
                        <a:rPr lang="de-DE" sz="1200" b="0" i="0" u="none" strike="noStrike" kern="1200" baseline="0" dirty="0" err="1">
                          <a:solidFill>
                            <a:schemeClr val="dk1"/>
                          </a:solidFill>
                          <a:latin typeface="+mn-lt"/>
                          <a:ea typeface="+mn-ea"/>
                          <a:cs typeface="+mn-cs"/>
                        </a:rPr>
                        <a:t>JFAng</a:t>
                      </a:r>
                      <a:r>
                        <a:rPr lang="de-DE" sz="1200" b="0" i="0" u="none" strike="noStrike" kern="1200" baseline="0" dirty="0">
                          <a:solidFill>
                            <a:schemeClr val="dk1"/>
                          </a:solidFill>
                          <a:latin typeface="+mn-lt"/>
                          <a:ea typeface="+mn-ea"/>
                          <a:cs typeface="+mn-cs"/>
                        </a:rPr>
                        <a:t>); Verkürzung möglich</a:t>
                      </a:r>
                    </a:p>
                    <a:p>
                      <a:r>
                        <a:rPr lang="de-DE" sz="1200" b="0" i="0" u="none" strike="noStrike" kern="1200" baseline="0" dirty="0">
                          <a:solidFill>
                            <a:schemeClr val="dk1"/>
                          </a:solidFill>
                          <a:latin typeface="+mn-lt"/>
                          <a:ea typeface="+mn-ea"/>
                          <a:cs typeface="+mn-cs"/>
                        </a:rPr>
                        <a:t>Ab Sept. 2019: 2 J. Ausbildung Allgemeiner Justizdienst(</a:t>
                      </a:r>
                      <a:r>
                        <a:rPr lang="de-DE" sz="1200" b="0" i="0" u="none" strike="noStrike" kern="1200" baseline="0" dirty="0" err="1">
                          <a:solidFill>
                            <a:schemeClr val="dk1"/>
                          </a:solidFill>
                          <a:latin typeface="+mn-lt"/>
                          <a:ea typeface="+mn-ea"/>
                          <a:cs typeface="+mn-cs"/>
                        </a:rPr>
                        <a:t>aJD</a:t>
                      </a:r>
                      <a:r>
                        <a:rPr lang="de-DE" sz="1200" b="0" i="0" u="none" strike="noStrike" kern="1200" baseline="0" dirty="0">
                          <a:solidFill>
                            <a:schemeClr val="dk1"/>
                          </a:solidFill>
                          <a:latin typeface="+mn-lt"/>
                          <a:ea typeface="+mn-ea"/>
                          <a:cs typeface="+mn-cs"/>
                        </a:rPr>
                        <a:t>)/ehem. Mittlerer Justizdienst/Justizsekretär</a:t>
                      </a:r>
                      <a:endParaRPr lang="de-DE" sz="1200" dirty="0"/>
                    </a:p>
                  </a:txBody>
                  <a:tcPr>
                    <a:solidFill>
                      <a:schemeClr val="accent2">
                        <a:lumMod val="20000"/>
                        <a:lumOff val="80000"/>
                      </a:schemeClr>
                    </a:solidFill>
                  </a:tcPr>
                </a:tc>
                <a:tc>
                  <a:txBody>
                    <a:bodyPr/>
                    <a:lstStyle/>
                    <a:p>
                      <a:r>
                        <a:rPr lang="de-DE" sz="1200" b="0" i="0" u="none" strike="noStrike" kern="1200" baseline="0" dirty="0" err="1">
                          <a:solidFill>
                            <a:schemeClr val="dk1"/>
                          </a:solidFill>
                          <a:latin typeface="+mn-lt"/>
                          <a:ea typeface="+mn-ea"/>
                          <a:cs typeface="+mn-cs"/>
                        </a:rPr>
                        <a:t>JFAng</a:t>
                      </a:r>
                      <a:r>
                        <a:rPr lang="de-DE" sz="1200" b="0" i="0" u="none" strike="noStrike" kern="1200" baseline="0" dirty="0">
                          <a:solidFill>
                            <a:schemeClr val="dk1"/>
                          </a:solidFill>
                          <a:latin typeface="+mn-lt"/>
                          <a:ea typeface="+mn-ea"/>
                          <a:cs typeface="+mn-cs"/>
                        </a:rPr>
                        <a:t>.: Justizbeschäftigte, Vergütung nach Tarifvertrag – Entgeltstufen E 6/E8</a:t>
                      </a:r>
                    </a:p>
                    <a:p>
                      <a:r>
                        <a:rPr lang="de-DE" sz="1200" b="0" i="0" u="none" strike="noStrike" kern="1200" baseline="0" dirty="0">
                          <a:solidFill>
                            <a:schemeClr val="dk1"/>
                          </a:solidFill>
                          <a:latin typeface="+mn-lt"/>
                          <a:ea typeface="+mn-ea"/>
                          <a:cs typeface="+mn-cs"/>
                        </a:rPr>
                        <a:t>TV-L, </a:t>
                      </a:r>
                      <a:r>
                        <a:rPr lang="de-DE" sz="1200" b="0" i="0" u="none" strike="noStrike" kern="1200" baseline="0" dirty="0" err="1">
                          <a:solidFill>
                            <a:schemeClr val="dk1"/>
                          </a:solidFill>
                          <a:latin typeface="+mn-lt"/>
                          <a:ea typeface="+mn-ea"/>
                          <a:cs typeface="+mn-cs"/>
                        </a:rPr>
                        <a:t>TVöL</a:t>
                      </a:r>
                      <a:r>
                        <a:rPr lang="de-DE" sz="1200" b="0" i="0" u="none" strike="noStrike" kern="1200" baseline="0" dirty="0">
                          <a:solidFill>
                            <a:schemeClr val="dk1"/>
                          </a:solidFill>
                          <a:latin typeface="+mn-lt"/>
                          <a:ea typeface="+mn-ea"/>
                          <a:cs typeface="+mn-cs"/>
                        </a:rPr>
                        <a:t>; § 153 GVG</a:t>
                      </a:r>
                    </a:p>
                    <a:p>
                      <a:r>
                        <a:rPr lang="de-DE" sz="1200" b="0" i="0" u="none" strike="noStrike" kern="1200" baseline="0" dirty="0">
                          <a:solidFill>
                            <a:schemeClr val="dk1"/>
                          </a:solidFill>
                          <a:latin typeface="+mn-lt"/>
                          <a:ea typeface="+mn-ea"/>
                          <a:cs typeface="+mn-cs"/>
                        </a:rPr>
                        <a:t>Beamte des ehem. mittleren Dienstes = Laufbahngruppe 1, Beamtenbesoldung A 6 – A 9S</a:t>
                      </a:r>
                    </a:p>
                    <a:p>
                      <a:r>
                        <a:rPr lang="de-DE" sz="1200" b="0" i="0" u="none" strike="noStrike" kern="1200" baseline="0" dirty="0">
                          <a:solidFill>
                            <a:schemeClr val="dk1"/>
                          </a:solidFill>
                          <a:latin typeface="+mn-lt"/>
                          <a:ea typeface="+mn-ea"/>
                          <a:cs typeface="+mn-cs"/>
                        </a:rPr>
                        <a:t>Landesbeamtengesetz (LBG)</a:t>
                      </a:r>
                    </a:p>
                    <a:p>
                      <a:r>
                        <a:rPr lang="de-DE" sz="1200" b="0" i="0" u="none" strike="noStrike" kern="1200" baseline="0" dirty="0">
                          <a:solidFill>
                            <a:schemeClr val="dk1"/>
                          </a:solidFill>
                          <a:latin typeface="+mn-lt"/>
                          <a:ea typeface="+mn-ea"/>
                          <a:cs typeface="+mn-cs"/>
                        </a:rPr>
                        <a:t>Beamtenstatusgesetz (</a:t>
                      </a:r>
                      <a:r>
                        <a:rPr lang="de-DE" sz="1200" b="0" i="0" u="none" strike="noStrike" kern="1200" baseline="0" dirty="0" err="1">
                          <a:solidFill>
                            <a:schemeClr val="dk1"/>
                          </a:solidFill>
                          <a:latin typeface="+mn-lt"/>
                          <a:ea typeface="+mn-ea"/>
                          <a:cs typeface="+mn-cs"/>
                        </a:rPr>
                        <a:t>BeamtStG</a:t>
                      </a:r>
                      <a:r>
                        <a:rPr lang="de-DE" sz="1200" b="0" i="0" u="none" strike="noStrike" kern="1200" baseline="0" dirty="0">
                          <a:solidFill>
                            <a:schemeClr val="dk1"/>
                          </a:solidFill>
                          <a:latin typeface="+mn-lt"/>
                          <a:ea typeface="+mn-ea"/>
                          <a:cs typeface="+mn-cs"/>
                        </a:rPr>
                        <a:t>)</a:t>
                      </a:r>
                      <a:endParaRPr lang="de-DE" sz="1200" dirty="0"/>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a:solidFill>
                            <a:schemeClr val="dk1"/>
                          </a:solidFill>
                          <a:latin typeface="+mn-lt"/>
                          <a:ea typeface="+mn-ea"/>
                          <a:cs typeface="+mn-cs"/>
                        </a:rPr>
                        <a:t>Organ der Rechtspflege, weisungsgebunden, nicht unabhängig wie Richter 	</a:t>
                      </a:r>
                    </a:p>
                    <a:p>
                      <a:endParaRPr lang="de-DE" sz="1200" dirty="0"/>
                    </a:p>
                  </a:txBody>
                  <a:tcPr>
                    <a:solidFill>
                      <a:schemeClr val="accent2">
                        <a:lumMod val="20000"/>
                        <a:lumOff val="80000"/>
                      </a:schemeClr>
                    </a:solidFill>
                  </a:tcPr>
                </a:tc>
                <a:extLst>
                  <a:ext uri="{0D108BD9-81ED-4DB2-BD59-A6C34878D82A}">
                    <a16:rowId xmlns:a16="http://schemas.microsoft.com/office/drawing/2014/main" val="1792975210"/>
                  </a:ext>
                </a:extLst>
              </a:tr>
              <a:tr h="13348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Gerichtsvollzieher </a:t>
                      </a:r>
                      <a:r>
                        <a:rPr lang="de-DE" sz="1400" b="0" i="0" u="none" strike="noStrike" kern="1200" baseline="0" dirty="0">
                          <a:solidFill>
                            <a:schemeClr val="dk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 </a:t>
                      </a:r>
                      <a:r>
                        <a:rPr lang="de-DE" sz="1400" b="0" i="0" u="none" strike="noStrike" kern="1200" baseline="0" dirty="0">
                          <a:solidFill>
                            <a:schemeClr val="dk1"/>
                          </a:solidFill>
                          <a:latin typeface="+mn-lt"/>
                          <a:ea typeface="+mn-ea"/>
                          <a:cs typeface="+mn-cs"/>
                        </a:rPr>
                        <a:t>	</a:t>
                      </a:r>
                    </a:p>
                    <a:p>
                      <a:endParaRPr lang="de-DE" sz="1400" dirty="0"/>
                    </a:p>
                  </a:txBody>
                  <a:tcPr>
                    <a:solidFill>
                      <a:schemeClr val="accent2">
                        <a:lumMod val="40000"/>
                        <a:lumOff val="60000"/>
                      </a:schemeClr>
                    </a:solidFill>
                  </a:tcPr>
                </a:tc>
                <a:tc>
                  <a:txBody>
                    <a:bodyPr/>
                    <a:lstStyle/>
                    <a:p>
                      <a:r>
                        <a:rPr lang="de-DE" sz="1200" b="0" i="0" u="none" strike="noStrike" kern="1200" baseline="0" dirty="0">
                          <a:solidFill>
                            <a:schemeClr val="dk1"/>
                          </a:solidFill>
                          <a:latin typeface="+mn-lt"/>
                          <a:ea typeface="+mn-ea"/>
                          <a:cs typeface="+mn-cs"/>
                        </a:rPr>
                        <a:t>Ausbildung wie </a:t>
                      </a:r>
                      <a:r>
                        <a:rPr lang="de-DE" sz="1200" b="0" i="0" u="none" strike="noStrike" kern="1200" baseline="0" dirty="0" err="1">
                          <a:solidFill>
                            <a:schemeClr val="dk1"/>
                          </a:solidFill>
                          <a:latin typeface="+mn-lt"/>
                          <a:ea typeface="+mn-ea"/>
                          <a:cs typeface="+mn-cs"/>
                        </a:rPr>
                        <a:t>JFAng</a:t>
                      </a:r>
                      <a:r>
                        <a:rPr lang="de-DE" sz="1200" b="0" i="0" u="none" strike="noStrike" kern="1200" baseline="0" dirty="0">
                          <a:solidFill>
                            <a:schemeClr val="dk1"/>
                          </a:solidFill>
                          <a:latin typeface="+mn-lt"/>
                          <a:ea typeface="+mn-ea"/>
                          <a:cs typeface="+mn-cs"/>
                        </a:rPr>
                        <a:t>./</a:t>
                      </a:r>
                      <a:r>
                        <a:rPr lang="de-DE" sz="1200" b="0" i="0" u="none" strike="noStrike" kern="1200" baseline="0" dirty="0" err="1">
                          <a:solidFill>
                            <a:schemeClr val="dk1"/>
                          </a:solidFill>
                          <a:latin typeface="+mn-lt"/>
                          <a:ea typeface="+mn-ea"/>
                          <a:cs typeface="+mn-cs"/>
                        </a:rPr>
                        <a:t>aJD</a:t>
                      </a:r>
                      <a:endParaRPr lang="de-DE" sz="1200" b="0" i="0" u="none" strike="noStrike" kern="1200" baseline="0" dirty="0">
                        <a:solidFill>
                          <a:schemeClr val="dk1"/>
                        </a:solidFill>
                        <a:latin typeface="+mn-lt"/>
                        <a:ea typeface="+mn-ea"/>
                        <a:cs typeface="+mn-cs"/>
                      </a:endParaRPr>
                    </a:p>
                    <a:p>
                      <a:r>
                        <a:rPr lang="de-DE" sz="1200" b="0" i="0" u="none" strike="noStrike" kern="1200" baseline="0" dirty="0">
                          <a:solidFill>
                            <a:schemeClr val="dk1"/>
                          </a:solidFill>
                          <a:latin typeface="+mn-lt"/>
                          <a:ea typeface="+mn-ea"/>
                          <a:cs typeface="+mn-cs"/>
                        </a:rPr>
                        <a:t>+ 1,5 J. Zusatzausbildung	</a:t>
                      </a:r>
                    </a:p>
                    <a:p>
                      <a:endParaRPr lang="de-DE" sz="1200" dirty="0"/>
                    </a:p>
                  </a:txBody>
                  <a:tcPr>
                    <a:solidFill>
                      <a:schemeClr val="accent2">
                        <a:lumMod val="40000"/>
                        <a:lumOff val="60000"/>
                      </a:schemeClr>
                    </a:solidFill>
                  </a:tcPr>
                </a:tc>
                <a:tc>
                  <a:txBody>
                    <a:bodyPr/>
                    <a:lstStyle/>
                    <a:p>
                      <a:r>
                        <a:rPr lang="de-DE" sz="1200" b="0" i="0" u="none" strike="noStrike" kern="1200" baseline="0" dirty="0">
                          <a:solidFill>
                            <a:schemeClr val="dk1"/>
                          </a:solidFill>
                          <a:latin typeface="+mn-lt"/>
                          <a:ea typeface="+mn-ea"/>
                          <a:cs typeface="+mn-cs"/>
                        </a:rPr>
                        <a:t>Beamte des ehem. mittleren Dienstes = Laufbahngruppe 1, Beamtenbesoldung A 8;</a:t>
                      </a:r>
                    </a:p>
                    <a:p>
                      <a:r>
                        <a:rPr lang="de-DE" sz="1200" b="0" i="0" u="none" strike="noStrike" kern="1200" baseline="0" dirty="0">
                          <a:solidFill>
                            <a:schemeClr val="dk1"/>
                          </a:solidFill>
                          <a:latin typeface="+mn-lt"/>
                          <a:ea typeface="+mn-ea"/>
                          <a:cs typeface="+mn-cs"/>
                        </a:rPr>
                        <a:t>§§ 154, 155 GVG und § 12 AGGVG</a:t>
                      </a:r>
                    </a:p>
                    <a:p>
                      <a:r>
                        <a:rPr lang="de-DE" sz="1200" b="0" i="0" u="none" strike="noStrike" kern="1200" baseline="0" dirty="0">
                          <a:solidFill>
                            <a:schemeClr val="dk1"/>
                          </a:solidFill>
                          <a:latin typeface="+mn-lt"/>
                          <a:ea typeface="+mn-ea"/>
                          <a:cs typeface="+mn-cs"/>
                        </a:rPr>
                        <a:t>Gerichtsvollzieherordnung Berlin</a:t>
                      </a:r>
                    </a:p>
                    <a:p>
                      <a:r>
                        <a:rPr lang="de-DE" sz="1200" b="0" i="0" u="none" strike="noStrike" kern="1200" baseline="0" dirty="0">
                          <a:solidFill>
                            <a:schemeClr val="dk1"/>
                          </a:solidFill>
                          <a:latin typeface="+mn-lt"/>
                          <a:ea typeface="+mn-ea"/>
                          <a:cs typeface="+mn-cs"/>
                        </a:rPr>
                        <a:t>Geschäftsanweisung für Gerichtsvollzieher</a:t>
                      </a:r>
                      <a:endParaRPr lang="de-DE" sz="1200" dirty="0"/>
                    </a:p>
                  </a:txBody>
                  <a:tcP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a:solidFill>
                            <a:schemeClr val="dk1"/>
                          </a:solidFill>
                          <a:latin typeface="+mn-lt"/>
                          <a:ea typeface="+mn-ea"/>
                          <a:cs typeface="+mn-cs"/>
                        </a:rPr>
                        <a:t>Organ der Rechtspflege, sachlich unabhängig, aber als Beamter „persönlich“ weisungsgebunden 	</a:t>
                      </a:r>
                    </a:p>
                    <a:p>
                      <a:endParaRPr lang="de-DE" sz="1200" dirty="0"/>
                    </a:p>
                  </a:txBody>
                  <a:tcPr>
                    <a:solidFill>
                      <a:schemeClr val="accent2">
                        <a:lumMod val="40000"/>
                        <a:lumOff val="60000"/>
                      </a:schemeClr>
                    </a:solidFill>
                  </a:tcPr>
                </a:tc>
                <a:extLst>
                  <a:ext uri="{0D108BD9-81ED-4DB2-BD59-A6C34878D82A}">
                    <a16:rowId xmlns:a16="http://schemas.microsoft.com/office/drawing/2014/main" val="2806325376"/>
                  </a:ext>
                </a:extLst>
              </a:tr>
              <a:tr h="20536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Justizhauptwachtmeister </a:t>
                      </a:r>
                      <a:r>
                        <a:rPr lang="de-DE" sz="1400" b="0" i="0" u="none" strike="noStrike" kern="1200" baseline="0" dirty="0">
                          <a:solidFill>
                            <a:schemeClr val="dk1"/>
                          </a:solidFill>
                          <a:latin typeface="+mn-lt"/>
                          <a:ea typeface="+mn-ea"/>
                          <a:cs typeface="+mn-cs"/>
                        </a:rPr>
                        <a:t>	</a:t>
                      </a:r>
                    </a:p>
                    <a:p>
                      <a:endParaRPr lang="de-DE" sz="1400" dirty="0"/>
                    </a:p>
                  </a:txBody>
                  <a:tcPr>
                    <a:solidFill>
                      <a:schemeClr val="accent2">
                        <a:lumMod val="20000"/>
                        <a:lumOff val="80000"/>
                      </a:schemeClr>
                    </a:solidFill>
                  </a:tcPr>
                </a:tc>
                <a:tc>
                  <a:txBody>
                    <a:bodyPr/>
                    <a:lstStyle/>
                    <a:p>
                      <a:r>
                        <a:rPr lang="de-DE" sz="1200" dirty="0"/>
                        <a:t>Ausbildungsdauer von mindestens 6 Monaten, der Vorbereitungsdienst umfasst einen Fachlehrgang und eine praktische Unterweisung an einem Gericht</a:t>
                      </a:r>
                    </a:p>
                  </a:txBody>
                  <a:tcPr>
                    <a:solidFill>
                      <a:schemeClr val="accent2">
                        <a:lumMod val="20000"/>
                        <a:lumOff val="80000"/>
                      </a:schemeClr>
                    </a:solidFill>
                  </a:tcPr>
                </a:tc>
                <a:tc>
                  <a:txBody>
                    <a:bodyPr/>
                    <a:lstStyle/>
                    <a:p>
                      <a:r>
                        <a:rPr lang="de-DE" sz="1200" b="0" i="0" u="none" strike="noStrike" kern="1200" baseline="0" dirty="0">
                          <a:solidFill>
                            <a:schemeClr val="dk1"/>
                          </a:solidFill>
                          <a:latin typeface="+mn-lt"/>
                          <a:ea typeface="+mn-ea"/>
                          <a:cs typeface="+mn-cs"/>
                        </a:rPr>
                        <a:t>Beamte des ehem. Einfachen Justizdienstes = Einstiegsamt A 4, Beförderung zum 1. Justizhauptwachtmeister </a:t>
                      </a:r>
                    </a:p>
                    <a:p>
                      <a:r>
                        <a:rPr lang="de-DE" sz="1200" b="0" i="0" u="none" strike="noStrike" kern="1200" baseline="0" dirty="0">
                          <a:solidFill>
                            <a:schemeClr val="dk1"/>
                          </a:solidFill>
                          <a:latin typeface="+mn-lt"/>
                          <a:ea typeface="+mn-ea"/>
                          <a:cs typeface="+mn-cs"/>
                        </a:rPr>
                        <a:t>möglich; </a:t>
                      </a:r>
                    </a:p>
                    <a:p>
                      <a:r>
                        <a:rPr lang="de-DE" sz="1200" b="0" i="0" u="none" strike="noStrike" kern="1200" baseline="0" dirty="0">
                          <a:solidFill>
                            <a:schemeClr val="dk1"/>
                          </a:solidFill>
                          <a:latin typeface="+mn-lt"/>
                          <a:ea typeface="+mn-ea"/>
                          <a:cs typeface="+mn-cs"/>
                        </a:rPr>
                        <a:t>Dienstordnung für den Justizwachtmeisterdienst </a:t>
                      </a:r>
                    </a:p>
                    <a:p>
                      <a:r>
                        <a:rPr lang="de-DE" sz="1200" b="0" i="0" u="none" strike="noStrike" kern="1200" baseline="0" dirty="0">
                          <a:solidFill>
                            <a:schemeClr val="dk1"/>
                          </a:solidFill>
                          <a:latin typeface="+mn-lt"/>
                          <a:ea typeface="+mn-ea"/>
                          <a:cs typeface="+mn-cs"/>
                        </a:rPr>
                        <a:t>Landesbeamtengesetz (LBG) </a:t>
                      </a:r>
                    </a:p>
                    <a:p>
                      <a:r>
                        <a:rPr lang="de-DE" sz="1200" b="0" i="0" u="none" strike="noStrike" kern="1200" baseline="0" dirty="0" err="1">
                          <a:solidFill>
                            <a:schemeClr val="dk1"/>
                          </a:solidFill>
                          <a:latin typeface="+mn-lt"/>
                          <a:ea typeface="+mn-ea"/>
                          <a:cs typeface="+mn-cs"/>
                        </a:rPr>
                        <a:t>Beamtennstatusgesetz</a:t>
                      </a:r>
                      <a:r>
                        <a:rPr lang="de-DE" sz="1200" b="0" i="0" u="none" strike="noStrike" kern="1200" baseline="0" dirty="0">
                          <a:solidFill>
                            <a:schemeClr val="dk1"/>
                          </a:solidFill>
                          <a:latin typeface="+mn-lt"/>
                          <a:ea typeface="+mn-ea"/>
                          <a:cs typeface="+mn-cs"/>
                        </a:rPr>
                        <a:t> (</a:t>
                      </a:r>
                      <a:r>
                        <a:rPr lang="de-DE" sz="1200" b="0" i="0" u="none" strike="noStrike" kern="1200" baseline="0" dirty="0" err="1">
                          <a:solidFill>
                            <a:schemeClr val="dk1"/>
                          </a:solidFill>
                          <a:latin typeface="+mn-lt"/>
                          <a:ea typeface="+mn-ea"/>
                          <a:cs typeface="+mn-cs"/>
                        </a:rPr>
                        <a:t>BeamtStG</a:t>
                      </a:r>
                      <a:r>
                        <a:rPr lang="de-DE" sz="1200" b="0" i="0" u="none" strike="noStrike" kern="1200" baseline="0" dirty="0">
                          <a:solidFill>
                            <a:schemeClr val="dk1"/>
                          </a:solidFill>
                          <a:latin typeface="+mn-lt"/>
                          <a:ea typeface="+mn-ea"/>
                          <a:cs typeface="+mn-cs"/>
                        </a:rPr>
                        <a:t>) 	</a:t>
                      </a:r>
                    </a:p>
                    <a:p>
                      <a:endParaRPr lang="de-DE" sz="1200" dirty="0"/>
                    </a:p>
                  </a:txBody>
                  <a:tcPr>
                    <a:solidFill>
                      <a:schemeClr val="accent2">
                        <a:lumMod val="20000"/>
                        <a:lumOff val="80000"/>
                      </a:schemeClr>
                    </a:solidFill>
                  </a:tcPr>
                </a:tc>
                <a:tc>
                  <a:txBody>
                    <a:bodyPr/>
                    <a:lstStyle/>
                    <a:p>
                      <a:endParaRPr lang="de-DE" sz="1200" dirty="0"/>
                    </a:p>
                  </a:txBody>
                  <a:tcPr>
                    <a:solidFill>
                      <a:schemeClr val="accent2">
                        <a:lumMod val="20000"/>
                        <a:lumOff val="80000"/>
                      </a:schemeClr>
                    </a:solidFill>
                  </a:tcPr>
                </a:tc>
                <a:extLst>
                  <a:ext uri="{0D108BD9-81ED-4DB2-BD59-A6C34878D82A}">
                    <a16:rowId xmlns:a16="http://schemas.microsoft.com/office/drawing/2014/main" val="3931419495"/>
                  </a:ext>
                </a:extLst>
              </a:tr>
            </a:tbl>
          </a:graphicData>
        </a:graphic>
      </p:graphicFrame>
      <p:sp>
        <p:nvSpPr>
          <p:cNvPr id="17" name="Gefaltete Ecke 16"/>
          <p:cNvSpPr/>
          <p:nvPr/>
        </p:nvSpPr>
        <p:spPr>
          <a:xfrm rot="190160">
            <a:off x="9884861" y="2035091"/>
            <a:ext cx="1140083" cy="1073043"/>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Das ist Ihre Laufbahn!</a:t>
            </a:r>
          </a:p>
        </p:txBody>
      </p:sp>
      <p:sp>
        <p:nvSpPr>
          <p:cNvPr id="4" name="Rechteck 3">
            <a:extLst>
              <a:ext uri="{FF2B5EF4-FFF2-40B4-BE49-F238E27FC236}">
                <a16:creationId xmlns:a16="http://schemas.microsoft.com/office/drawing/2014/main" id="{2DBC6A8A-660A-221E-6F38-A210E6BB35B9}"/>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82BFEB4A-A68B-C71E-48AE-3E60B3CCD074}"/>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Tree>
    <p:extLst>
      <p:ext uri="{BB962C8B-B14F-4D97-AF65-F5344CB8AC3E}">
        <p14:creationId xmlns:p14="http://schemas.microsoft.com/office/powerpoint/2010/main" val="127637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7102CE8B-68B5-0520-FF54-26AA6CCE2FE6}"/>
              </a:ext>
            </a:extLst>
          </p:cNvPr>
          <p:cNvPicPr>
            <a:picLocks noChangeAspect="1"/>
          </p:cNvPicPr>
          <p:nvPr/>
        </p:nvPicPr>
        <p:blipFill>
          <a:blip r:embed="rId2"/>
          <a:stretch>
            <a:fillRect/>
          </a:stretch>
        </p:blipFill>
        <p:spPr>
          <a:xfrm>
            <a:off x="0" y="0"/>
            <a:ext cx="12192000" cy="6857999"/>
          </a:xfrm>
          <a:prstGeom prst="rect">
            <a:avLst/>
          </a:prstGeom>
        </p:spPr>
      </p:pic>
      <p:sp>
        <p:nvSpPr>
          <p:cNvPr id="5" name="Abgerundetes Rechteck 4"/>
          <p:cNvSpPr/>
          <p:nvPr/>
        </p:nvSpPr>
        <p:spPr>
          <a:xfrm>
            <a:off x="772932" y="81857"/>
            <a:ext cx="10523621"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weitere Organe der Rechtspflege</a:t>
            </a:r>
            <a:endParaRPr lang="de-DE" sz="2400" dirty="0"/>
          </a:p>
        </p:txBody>
      </p:sp>
      <p:graphicFrame>
        <p:nvGraphicFramePr>
          <p:cNvPr id="2" name="Tabelle 1"/>
          <p:cNvGraphicFramePr>
            <a:graphicFrameLocks noGrp="1"/>
          </p:cNvGraphicFramePr>
          <p:nvPr>
            <p:extLst>
              <p:ext uri="{D42A27DB-BD31-4B8C-83A1-F6EECF244321}">
                <p14:modId xmlns:p14="http://schemas.microsoft.com/office/powerpoint/2010/main" val="3297456561"/>
              </p:ext>
            </p:extLst>
          </p:nvPr>
        </p:nvGraphicFramePr>
        <p:xfrm>
          <a:off x="588446" y="577084"/>
          <a:ext cx="10892592" cy="5814630"/>
        </p:xfrm>
        <a:graphic>
          <a:graphicData uri="http://schemas.openxmlformats.org/drawingml/2006/table">
            <a:tbl>
              <a:tblPr firstRow="1" bandRow="1">
                <a:tableStyleId>{F5AB1C69-6EDB-4FF4-983F-18BD219EF322}</a:tableStyleId>
              </a:tblPr>
              <a:tblGrid>
                <a:gridCol w="2723148">
                  <a:extLst>
                    <a:ext uri="{9D8B030D-6E8A-4147-A177-3AD203B41FA5}">
                      <a16:colId xmlns:a16="http://schemas.microsoft.com/office/drawing/2014/main" val="2848637822"/>
                    </a:ext>
                  </a:extLst>
                </a:gridCol>
                <a:gridCol w="2723148">
                  <a:extLst>
                    <a:ext uri="{9D8B030D-6E8A-4147-A177-3AD203B41FA5}">
                      <a16:colId xmlns:a16="http://schemas.microsoft.com/office/drawing/2014/main" val="905256265"/>
                    </a:ext>
                  </a:extLst>
                </a:gridCol>
                <a:gridCol w="2723148">
                  <a:extLst>
                    <a:ext uri="{9D8B030D-6E8A-4147-A177-3AD203B41FA5}">
                      <a16:colId xmlns:a16="http://schemas.microsoft.com/office/drawing/2014/main" val="1924167231"/>
                    </a:ext>
                  </a:extLst>
                </a:gridCol>
                <a:gridCol w="2723148">
                  <a:extLst>
                    <a:ext uri="{9D8B030D-6E8A-4147-A177-3AD203B41FA5}">
                      <a16:colId xmlns:a16="http://schemas.microsoft.com/office/drawing/2014/main" val="431145869"/>
                    </a:ext>
                  </a:extLst>
                </a:gridCol>
              </a:tblGrid>
              <a:tr h="477696">
                <a:tc>
                  <a:txBody>
                    <a:bodyPr/>
                    <a:lstStyle/>
                    <a:p>
                      <a:r>
                        <a:rPr lang="de-DE" sz="1400" dirty="0"/>
                        <a:t>Bedienstete</a:t>
                      </a:r>
                    </a:p>
                  </a:txBody>
                  <a:tcPr>
                    <a:solidFill>
                      <a:schemeClr val="accent2">
                        <a:lumMod val="75000"/>
                      </a:schemeClr>
                    </a:solidFill>
                  </a:tcPr>
                </a:tc>
                <a:tc>
                  <a:txBody>
                    <a:bodyPr/>
                    <a:lstStyle/>
                    <a:p>
                      <a:r>
                        <a:rPr lang="de-DE" sz="1400" dirty="0"/>
                        <a:t>Vorbildung/Ausbildung/</a:t>
                      </a:r>
                    </a:p>
                    <a:p>
                      <a:r>
                        <a:rPr lang="de-DE" sz="1400" dirty="0"/>
                        <a:t>Vorbereitungsdienst</a:t>
                      </a:r>
                    </a:p>
                  </a:txBody>
                  <a:tcPr>
                    <a:solidFill>
                      <a:schemeClr val="accent2">
                        <a:lumMod val="75000"/>
                      </a:schemeClr>
                    </a:solidFill>
                  </a:tcPr>
                </a:tc>
                <a:tc>
                  <a:txBody>
                    <a:bodyPr/>
                    <a:lstStyle/>
                    <a:p>
                      <a:r>
                        <a:rPr lang="de-DE" sz="1400" dirty="0"/>
                        <a:t>Status/Laufbahn/</a:t>
                      </a:r>
                    </a:p>
                    <a:p>
                      <a:r>
                        <a:rPr lang="de-DE" sz="1400" dirty="0"/>
                        <a:t>Besoldung/Vergütung</a:t>
                      </a:r>
                    </a:p>
                  </a:txBody>
                  <a:tcPr>
                    <a:solidFill>
                      <a:schemeClr val="accent2">
                        <a:lumMod val="75000"/>
                      </a:schemeClr>
                    </a:solidFill>
                  </a:tcPr>
                </a:tc>
                <a:tc>
                  <a:txBody>
                    <a:bodyPr/>
                    <a:lstStyle/>
                    <a:p>
                      <a:r>
                        <a:rPr lang="de-DE" sz="1400" dirty="0"/>
                        <a:t>Anmerkung</a:t>
                      </a:r>
                    </a:p>
                  </a:txBody>
                  <a:tcPr>
                    <a:solidFill>
                      <a:schemeClr val="accent2">
                        <a:lumMod val="75000"/>
                      </a:schemeClr>
                    </a:solidFill>
                  </a:tcPr>
                </a:tc>
                <a:extLst>
                  <a:ext uri="{0D108BD9-81ED-4DB2-BD59-A6C34878D82A}">
                    <a16:rowId xmlns:a16="http://schemas.microsoft.com/office/drawing/2014/main" val="2748087456"/>
                  </a:ext>
                </a:extLst>
              </a:tr>
              <a:tr h="7022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Schöffen, ehrenamtliche Richter </a:t>
                      </a:r>
                      <a:r>
                        <a:rPr lang="de-DE" sz="1800" b="0" i="0" u="none" strike="noStrike" kern="1200" baseline="0" dirty="0">
                          <a:solidFill>
                            <a:schemeClr val="dk1"/>
                          </a:solidFill>
                          <a:latin typeface="+mn-lt"/>
                          <a:ea typeface="+mn-ea"/>
                          <a:cs typeface="+mn-cs"/>
                        </a:rPr>
                        <a:t>	</a:t>
                      </a:r>
                    </a:p>
                    <a:p>
                      <a:r>
                        <a:rPr lang="de-DE" sz="1400" b="0" i="0" u="none" strike="noStrike" kern="1200" baseline="0" dirty="0">
                          <a:solidFill>
                            <a:schemeClr val="dk1"/>
                          </a:solidFill>
                          <a:latin typeface="+mn-lt"/>
                          <a:ea typeface="+mn-ea"/>
                          <a:cs typeface="+mn-cs"/>
                        </a:rPr>
                        <a:t>	</a:t>
                      </a:r>
                    </a:p>
                  </a:txBody>
                  <a:tcPr>
                    <a:solidFill>
                      <a:schemeClr val="accent2">
                        <a:lumMod val="40000"/>
                        <a:lumOff val="60000"/>
                      </a:schemeClr>
                    </a:solidFill>
                  </a:tcPr>
                </a:tc>
                <a:tc>
                  <a:txBody>
                    <a:bodyPr/>
                    <a:lstStyle/>
                    <a:p>
                      <a:r>
                        <a:rPr lang="de-DE" sz="1200" b="0" i="0" u="none" strike="noStrike" kern="1200" baseline="0" dirty="0">
                          <a:solidFill>
                            <a:schemeClr val="dk1"/>
                          </a:solidFill>
                          <a:latin typeface="+mn-lt"/>
                          <a:ea typeface="+mn-ea"/>
                          <a:cs typeface="+mn-cs"/>
                        </a:rPr>
                        <a:t>Jeder Staatsbürger kann zur Übernahme des Amtes</a:t>
                      </a:r>
                    </a:p>
                    <a:p>
                      <a:r>
                        <a:rPr lang="de-DE" sz="1200" b="0" i="0" u="none" strike="noStrike" kern="1200" baseline="0" dirty="0">
                          <a:solidFill>
                            <a:schemeClr val="dk1"/>
                          </a:solidFill>
                          <a:latin typeface="+mn-lt"/>
                          <a:ea typeface="+mn-ea"/>
                          <a:cs typeface="+mn-cs"/>
                        </a:rPr>
                        <a:t>verpflichtet werden	</a:t>
                      </a:r>
                    </a:p>
                  </a:txBody>
                  <a:tcPr>
                    <a:solidFill>
                      <a:schemeClr val="accent2">
                        <a:lumMod val="40000"/>
                        <a:lumOff val="60000"/>
                      </a:schemeClr>
                    </a:solidFill>
                  </a:tcPr>
                </a:tc>
                <a:tc>
                  <a:txBody>
                    <a:bodyPr/>
                    <a:lstStyle/>
                    <a:p>
                      <a:r>
                        <a:rPr lang="de-DE" sz="1200" b="0" i="0" u="none" strike="noStrike" kern="1200" baseline="0" dirty="0">
                          <a:solidFill>
                            <a:schemeClr val="dk1"/>
                          </a:solidFill>
                          <a:latin typeface="+mn-lt"/>
                          <a:ea typeface="+mn-ea"/>
                          <a:cs typeface="+mn-cs"/>
                        </a:rPr>
                        <a:t>§ 28 ff GVG; E. Ri. §§ 105,107 ff GVG, § 6 AGGVG	</a:t>
                      </a:r>
                    </a:p>
                  </a:txBody>
                  <a:tcPr>
                    <a:solidFill>
                      <a:schemeClr val="accent2">
                        <a:lumMod val="40000"/>
                        <a:lumOff val="60000"/>
                      </a:schemeClr>
                    </a:solidFill>
                  </a:tcPr>
                </a:tc>
                <a:tc>
                  <a:txBody>
                    <a:bodyPr/>
                    <a:lstStyle/>
                    <a:p>
                      <a:endParaRPr lang="de-DE" sz="1200" dirty="0"/>
                    </a:p>
                  </a:txBody>
                  <a:tcPr>
                    <a:solidFill>
                      <a:schemeClr val="accent2">
                        <a:lumMod val="40000"/>
                        <a:lumOff val="60000"/>
                      </a:schemeClr>
                    </a:solidFill>
                  </a:tcPr>
                </a:tc>
                <a:extLst>
                  <a:ext uri="{0D108BD9-81ED-4DB2-BD59-A6C34878D82A}">
                    <a16:rowId xmlns:a16="http://schemas.microsoft.com/office/drawing/2014/main" val="1196486158"/>
                  </a:ext>
                </a:extLst>
              </a:tr>
              <a:tr h="15013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Mediatoren/Güterichter</a:t>
                      </a:r>
                      <a:r>
                        <a:rPr lang="de-DE" sz="1400" b="0" i="0" u="none" strike="noStrike" kern="1200" baseline="0" dirty="0">
                          <a:solidFill>
                            <a:schemeClr val="dk1"/>
                          </a:solidFill>
                          <a:latin typeface="+mn-lt"/>
                          <a:ea typeface="+mn-ea"/>
                          <a:cs typeface="+mn-cs"/>
                        </a:rPr>
                        <a:t>	</a:t>
                      </a:r>
                    </a:p>
                    <a:p>
                      <a:endParaRPr lang="de-DE" sz="1400" dirty="0"/>
                    </a:p>
                  </a:txBody>
                  <a:tcPr>
                    <a:solidFill>
                      <a:schemeClr val="accent2">
                        <a:lumMod val="20000"/>
                        <a:lumOff val="80000"/>
                      </a:schemeClr>
                    </a:solidFill>
                  </a:tcPr>
                </a:tc>
                <a:tc>
                  <a:txBody>
                    <a:bodyPr/>
                    <a:lstStyle/>
                    <a:p>
                      <a:r>
                        <a:rPr lang="de-DE" sz="1200" b="0" i="0" u="none" strike="noStrike" kern="1200" baseline="0" dirty="0">
                          <a:solidFill>
                            <a:schemeClr val="dk1"/>
                          </a:solidFill>
                          <a:latin typeface="+mn-lt"/>
                          <a:ea typeface="+mn-ea"/>
                          <a:cs typeface="+mn-cs"/>
                        </a:rPr>
                        <a:t>- Wie Richter/Staatsanwälte -</a:t>
                      </a:r>
                      <a:endParaRPr lang="de-DE" sz="1200" dirty="0"/>
                    </a:p>
                  </a:txBody>
                  <a:tcPr>
                    <a:solidFill>
                      <a:schemeClr val="accent2">
                        <a:lumMod val="20000"/>
                        <a:lumOff val="80000"/>
                      </a:schemeClr>
                    </a:solidFill>
                  </a:tcPr>
                </a:tc>
                <a:tc>
                  <a:txBody>
                    <a:bodyPr/>
                    <a:lstStyle/>
                    <a:p>
                      <a:r>
                        <a:rPr lang="de-DE" sz="1200" b="0" i="0" u="none" strike="noStrike" kern="1200" baseline="0" dirty="0">
                          <a:solidFill>
                            <a:schemeClr val="dk1"/>
                          </a:solidFill>
                          <a:latin typeface="+mn-lt"/>
                          <a:ea typeface="+mn-ea"/>
                          <a:cs typeface="+mn-cs"/>
                        </a:rPr>
                        <a:t>Sind Berufsrichter und gehören zu den unabhängigen Organen der Rechtspflege </a:t>
                      </a:r>
                      <a:r>
                        <a:rPr lang="de-DE" sz="1800" b="0" i="0" u="none" strike="noStrike" kern="1200" baseline="0" dirty="0">
                          <a:solidFill>
                            <a:schemeClr val="dk1"/>
                          </a:solidFill>
                          <a:latin typeface="+mn-lt"/>
                          <a:ea typeface="+mn-ea"/>
                          <a:cs typeface="+mn-cs"/>
                        </a:rPr>
                        <a:t>	</a:t>
                      </a:r>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a:solidFill>
                            <a:schemeClr val="dk1"/>
                          </a:solidFill>
                          <a:latin typeface="+mn-lt"/>
                          <a:ea typeface="+mn-ea"/>
                          <a:cs typeface="+mn-cs"/>
                        </a:rPr>
                        <a:t>als Güterichterinnen und Güterichter werden besonders ausgebildete Richterinnen und Richter tätig, die in ihrer Hauptfunktion nichts mit dem anhängigen Prozess zu tun haben.	</a:t>
                      </a:r>
                    </a:p>
                    <a:p>
                      <a:endParaRPr lang="de-DE" sz="1200" dirty="0"/>
                    </a:p>
                  </a:txBody>
                  <a:tcPr>
                    <a:solidFill>
                      <a:schemeClr val="accent2">
                        <a:lumMod val="20000"/>
                        <a:lumOff val="80000"/>
                      </a:schemeClr>
                    </a:solidFill>
                  </a:tcPr>
                </a:tc>
                <a:extLst>
                  <a:ext uri="{0D108BD9-81ED-4DB2-BD59-A6C34878D82A}">
                    <a16:rowId xmlns:a16="http://schemas.microsoft.com/office/drawing/2014/main" val="1792975210"/>
                  </a:ext>
                </a:extLst>
              </a:tr>
              <a:tr h="11828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Rechtsanwälte</a:t>
                      </a:r>
                      <a:r>
                        <a:rPr lang="de-DE" sz="1400" b="0" i="0" u="none" strike="noStrike" kern="1200" baseline="0" dirty="0">
                          <a:solidFill>
                            <a:schemeClr val="dk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 </a:t>
                      </a:r>
                      <a:r>
                        <a:rPr lang="de-DE" sz="1400" b="0" i="0" u="none" strike="noStrike" kern="1200" baseline="0" dirty="0">
                          <a:solidFill>
                            <a:schemeClr val="dk1"/>
                          </a:solidFill>
                          <a:latin typeface="+mn-lt"/>
                          <a:ea typeface="+mn-ea"/>
                          <a:cs typeface="+mn-cs"/>
                        </a:rPr>
                        <a:t>	</a:t>
                      </a:r>
                    </a:p>
                    <a:p>
                      <a:endParaRPr lang="de-DE" sz="1400" dirty="0"/>
                    </a:p>
                  </a:txBody>
                  <a:tcPr>
                    <a:solidFill>
                      <a:schemeClr val="accent2">
                        <a:lumMod val="40000"/>
                        <a:lumOff val="60000"/>
                      </a:schemeClr>
                    </a:solidFill>
                  </a:tcPr>
                </a:tc>
                <a:tc>
                  <a:txBody>
                    <a:bodyPr/>
                    <a:lstStyle/>
                    <a:p>
                      <a:r>
                        <a:rPr lang="de-DE" sz="1200" b="0" i="0" u="none" strike="noStrike" kern="1200" baseline="0" dirty="0">
                          <a:solidFill>
                            <a:schemeClr val="dk1"/>
                          </a:solidFill>
                          <a:latin typeface="+mn-lt"/>
                          <a:ea typeface="+mn-ea"/>
                          <a:cs typeface="+mn-cs"/>
                        </a:rPr>
                        <a:t>- Wie Richter/Staatsanwälte; Rechtsanwalt mit Berufserfahrung</a:t>
                      </a:r>
                      <a:endParaRPr lang="de-DE" sz="1200" dirty="0"/>
                    </a:p>
                  </a:txBody>
                  <a:tcPr>
                    <a:solidFill>
                      <a:schemeClr val="accent2">
                        <a:lumMod val="40000"/>
                        <a:lumOff val="60000"/>
                      </a:schemeClr>
                    </a:solidFill>
                  </a:tcPr>
                </a:tc>
                <a:tc>
                  <a:txBody>
                    <a:bodyPr/>
                    <a:lstStyle/>
                    <a:p>
                      <a:r>
                        <a:rPr lang="de-DE" sz="1200" b="0" i="0" u="none" strike="noStrike" kern="1200" baseline="0" dirty="0">
                          <a:solidFill>
                            <a:schemeClr val="dk1"/>
                          </a:solidFill>
                          <a:latin typeface="+mn-lt"/>
                          <a:ea typeface="+mn-ea"/>
                          <a:cs typeface="+mn-cs"/>
                        </a:rPr>
                        <a:t>Freier Berufsstand, Zulassung durch die Rechtsanwaltskammer (RAK);</a:t>
                      </a:r>
                    </a:p>
                    <a:p>
                      <a:r>
                        <a:rPr lang="de-DE" sz="1200" b="0" i="0" u="none" strike="noStrike" kern="1200" baseline="0" dirty="0">
                          <a:solidFill>
                            <a:schemeClr val="dk1"/>
                          </a:solidFill>
                          <a:latin typeface="+mn-lt"/>
                          <a:ea typeface="+mn-ea"/>
                          <a:cs typeface="+mn-cs"/>
                        </a:rPr>
                        <a:t>Bundesrechtsanwaltsordnung</a:t>
                      </a:r>
                      <a:endParaRPr lang="de-DE" sz="1200" dirty="0"/>
                    </a:p>
                  </a:txBody>
                  <a:tcP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a:solidFill>
                            <a:schemeClr val="dk1"/>
                          </a:solidFill>
                          <a:latin typeface="+mn-lt"/>
                          <a:ea typeface="+mn-ea"/>
                          <a:cs typeface="+mn-cs"/>
                        </a:rPr>
                        <a:t>Organ der Rechtspflege, sachlich unabhängig, aber als Beamter „persönlich“ weisungsgebunden 	</a:t>
                      </a:r>
                    </a:p>
                    <a:p>
                      <a:endParaRPr lang="de-DE" sz="1200" dirty="0"/>
                    </a:p>
                  </a:txBody>
                  <a:tcPr>
                    <a:solidFill>
                      <a:schemeClr val="accent2">
                        <a:lumMod val="40000"/>
                        <a:lumOff val="60000"/>
                      </a:schemeClr>
                    </a:solidFill>
                  </a:tcPr>
                </a:tc>
                <a:extLst>
                  <a:ext uri="{0D108BD9-81ED-4DB2-BD59-A6C34878D82A}">
                    <a16:rowId xmlns:a16="http://schemas.microsoft.com/office/drawing/2014/main" val="2806325376"/>
                  </a:ext>
                </a:extLst>
              </a:tr>
              <a:tr h="18197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Notare</a:t>
                      </a:r>
                      <a:r>
                        <a:rPr lang="de-DE" sz="1400" b="0" i="0" u="none" strike="noStrike" kern="1200" baseline="0" dirty="0">
                          <a:solidFill>
                            <a:schemeClr val="dk1"/>
                          </a:solidFill>
                          <a:latin typeface="+mn-lt"/>
                          <a:ea typeface="+mn-ea"/>
                          <a:cs typeface="+mn-cs"/>
                        </a:rPr>
                        <a:t>	</a:t>
                      </a:r>
                    </a:p>
                    <a:p>
                      <a:endParaRPr lang="de-DE" sz="1400" dirty="0"/>
                    </a:p>
                  </a:txBody>
                  <a:tcPr>
                    <a:solidFill>
                      <a:schemeClr val="accent2">
                        <a:lumMod val="20000"/>
                        <a:lumOff val="80000"/>
                      </a:schemeClr>
                    </a:solidFill>
                  </a:tcPr>
                </a:tc>
                <a:tc>
                  <a:txBody>
                    <a:bodyPr/>
                    <a:lstStyle/>
                    <a:p>
                      <a:r>
                        <a:rPr lang="de-DE" sz="1200" dirty="0"/>
                        <a:t>- Wie Richter und Rechtsanwälte -</a:t>
                      </a:r>
                    </a:p>
                  </a:txBody>
                  <a:tcPr>
                    <a:solidFill>
                      <a:schemeClr val="accent2">
                        <a:lumMod val="20000"/>
                        <a:lumOff val="80000"/>
                      </a:schemeClr>
                    </a:solidFill>
                  </a:tcPr>
                </a:tc>
                <a:tc>
                  <a:txBody>
                    <a:bodyPr/>
                    <a:lstStyle/>
                    <a:p>
                      <a:r>
                        <a:rPr lang="de-DE" sz="1200" b="0" i="0" u="none" strike="noStrike" kern="1200" baseline="0" dirty="0">
                          <a:solidFill>
                            <a:schemeClr val="dk1"/>
                          </a:solidFill>
                          <a:latin typeface="+mn-lt"/>
                          <a:ea typeface="+mn-ea"/>
                          <a:cs typeface="+mn-cs"/>
                        </a:rPr>
                        <a:t>- Wie Rechtsanwalt –</a:t>
                      </a:r>
                    </a:p>
                    <a:p>
                      <a:r>
                        <a:rPr lang="de-DE" sz="1200" b="0" i="0" u="none" strike="noStrike" kern="1200" baseline="0" dirty="0">
                          <a:solidFill>
                            <a:schemeClr val="dk1"/>
                          </a:solidFill>
                          <a:latin typeface="+mn-lt"/>
                          <a:ea typeface="+mn-ea"/>
                          <a:cs typeface="+mn-cs"/>
                        </a:rPr>
                        <a:t>+ Notarkammer bei dem Kammergericht;</a:t>
                      </a:r>
                    </a:p>
                    <a:p>
                      <a:r>
                        <a:rPr lang="de-DE" sz="1200" b="0" i="0" u="none" strike="noStrike" kern="1200" baseline="0" dirty="0">
                          <a:solidFill>
                            <a:schemeClr val="dk1"/>
                          </a:solidFill>
                          <a:latin typeface="+mn-lt"/>
                          <a:ea typeface="+mn-ea"/>
                          <a:cs typeface="+mn-cs"/>
                        </a:rPr>
                        <a:t>Bundesnotarordnung	</a:t>
                      </a:r>
                    </a:p>
                    <a:p>
                      <a:endParaRPr lang="de-DE" sz="1200" dirty="0"/>
                    </a:p>
                  </a:txBody>
                  <a:tcPr>
                    <a:solidFill>
                      <a:schemeClr val="accent2">
                        <a:lumMod val="20000"/>
                        <a:lumOff val="80000"/>
                      </a:schemeClr>
                    </a:solidFill>
                  </a:tcPr>
                </a:tc>
                <a:tc>
                  <a:txBody>
                    <a:bodyPr/>
                    <a:lstStyle/>
                    <a:p>
                      <a:endParaRPr lang="de-DE" sz="1200" dirty="0"/>
                    </a:p>
                  </a:txBody>
                  <a:tcPr>
                    <a:solidFill>
                      <a:schemeClr val="accent2">
                        <a:lumMod val="20000"/>
                        <a:lumOff val="80000"/>
                      </a:schemeClr>
                    </a:solidFill>
                  </a:tcPr>
                </a:tc>
                <a:extLst>
                  <a:ext uri="{0D108BD9-81ED-4DB2-BD59-A6C34878D82A}">
                    <a16:rowId xmlns:a16="http://schemas.microsoft.com/office/drawing/2014/main" val="3931419495"/>
                  </a:ext>
                </a:extLst>
              </a:tr>
            </a:tbl>
          </a:graphicData>
        </a:graphic>
      </p:graphicFrame>
      <p:sp>
        <p:nvSpPr>
          <p:cNvPr id="4" name="Rechteck 3">
            <a:extLst>
              <a:ext uri="{FF2B5EF4-FFF2-40B4-BE49-F238E27FC236}">
                <a16:creationId xmlns:a16="http://schemas.microsoft.com/office/drawing/2014/main" id="{226DE715-30C2-1E77-D2B1-F754563151E3}"/>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8449A3CC-A83D-C8EF-EE19-3A5447E29526}"/>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Tree>
    <p:extLst>
      <p:ext uri="{BB962C8B-B14F-4D97-AF65-F5344CB8AC3E}">
        <p14:creationId xmlns:p14="http://schemas.microsoft.com/office/powerpoint/2010/main" val="195052110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1161</Words>
  <Application>Microsoft Office PowerPoint</Application>
  <PresentationFormat>Breitbild</PresentationFormat>
  <Paragraphs>195</Paragraphs>
  <Slides>9</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9</vt:i4>
      </vt:variant>
    </vt:vector>
  </HeadingPairs>
  <TitlesOfParts>
    <vt:vector size="14" baseType="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Carus, Natascha</cp:lastModifiedBy>
  <cp:revision>27</cp:revision>
  <dcterms:created xsi:type="dcterms:W3CDTF">2023-08-01T11:32:32Z</dcterms:created>
  <dcterms:modified xsi:type="dcterms:W3CDTF">2026-09-22T11:42:56Z</dcterms:modified>
</cp:coreProperties>
</file>