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320" r:id="rId3"/>
    <p:sldId id="321" r:id="rId4"/>
    <p:sldId id="322" r:id="rId5"/>
    <p:sldId id="325" r:id="rId6"/>
    <p:sldId id="332" r:id="rId7"/>
    <p:sldId id="327" r:id="rId8"/>
    <p:sldId id="330" r:id="rId9"/>
    <p:sldId id="334" r:id="rId10"/>
    <p:sldId id="335" r:id="rId11"/>
    <p:sldId id="323" r:id="rId12"/>
    <p:sldId id="32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4891" autoAdjust="0"/>
  </p:normalViewPr>
  <p:slideViewPr>
    <p:cSldViewPr snapToGrid="0">
      <p:cViewPr varScale="1">
        <p:scale>
          <a:sx n="72" d="100"/>
          <a:sy n="72" d="100"/>
        </p:scale>
        <p:origin x="20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33B8E-3A04-40B1-B5E5-DA1528036745}" type="datetimeFigureOut">
              <a:rPr lang="de-DE" smtClean="0"/>
              <a:t>30.07.2026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96D31-1A68-49EC-AB76-B44EBD389B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Leistungskontrollen: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08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22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Bildschirmposition: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Min. 50 cm Abstand. Die oberste Bildschirmzeile sollte sich auf Augenhöhe befinden, damit Sie nicht hochschauen müssen.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Regelmäßige Pausen: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Stehen Sie regelmäßig auf, bewegen Sie sich und machen Sie Dehnübungen, um Muskeln und Augen zu entlasten.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Entlastung der Schultern: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Wenn Sie die Schultern hochziehen müssen, ist die Tastatur zu nah oder der Tisch zu niedrig.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Handauflage: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Eine Handauflage kann helfen, die Handgelenke gerade zu halten und die Gelenke nicht zu überlasten. 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97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07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E360-C026-4160-8ECD-4D12A6B2185A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292E5-BFE5-4026-9929-57044B005C5A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E7D3-7A04-4EE7-9AE5-D0AE1D1824F6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91-02DD-4EEB-A25E-6AEBA9A3B066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4F39-FB3E-45F4-A4BE-962CECA7C0E6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914-8F70-412D-8DC8-4771B5BF7E79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A939E-E861-4146-B65B-53780AB47302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7EA6C-A79D-4C7B-BF1C-C5D439FE55F6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8A6E-798D-4EE1-9F21-A14CAE9C8E5F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FAD4-758C-427E-B638-DAEF89E90159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E82-14D5-4949-B22E-F76B5F4CD632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437C2-5429-462A-B917-BE42CEB44881}" type="datetime1">
              <a:rPr lang="en-US" smtClean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DAC0E-2BD8-4FF2-9F78-BE087DADD5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Tastschreiben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B82C67-94D4-49F4-AE98-2B84B20E3F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Dozentin: Frau </a:t>
            </a:r>
            <a:r>
              <a:rPr lang="de-DE" dirty="0" err="1"/>
              <a:t>Adelhoefer</a:t>
            </a:r>
            <a:endParaRPr lang="de-DE" dirty="0"/>
          </a:p>
        </p:txBody>
      </p:sp>
      <p:pic>
        <p:nvPicPr>
          <p:cNvPr id="4" name="Grafik 1" descr="image001">
            <a:extLst>
              <a:ext uri="{FF2B5EF4-FFF2-40B4-BE49-F238E27FC236}">
                <a16:creationId xmlns:a16="http://schemas.microsoft.com/office/drawing/2014/main" id="{676BEEFF-5EA8-4B53-B06F-789E32542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9B6AD8-4DB5-4AE7-8647-7BEDD3085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03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2757F8-6750-466C-B5E0-359063B4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165CE9-CC77-4EA5-A4F4-B20882CA6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Erlernen des 10-Finger-Schreiben durch „Tipp 10“</a:t>
            </a:r>
          </a:p>
          <a:p>
            <a:pPr lvl="1"/>
            <a:r>
              <a:rPr lang="de-DE" dirty="0"/>
              <a:t>Blindes Schreiben + verbesserte Schreibgeschwindigkeit, richtige Sitzhaltung</a:t>
            </a:r>
          </a:p>
          <a:p>
            <a:r>
              <a:rPr lang="de-DE" dirty="0"/>
              <a:t>30 Unterrichtseinheiten à 45 Min. + Heimarbeit</a:t>
            </a:r>
          </a:p>
          <a:p>
            <a:r>
              <a:rPr lang="de-DE" dirty="0"/>
              <a:t>Pro LG eine Leistungskontrolle</a:t>
            </a:r>
          </a:p>
          <a:p>
            <a:pPr lvl="1"/>
            <a:r>
              <a:rPr lang="de-DE" dirty="0"/>
              <a:t>Bewertung nach IHK-Notenschlüssel</a:t>
            </a:r>
          </a:p>
          <a:p>
            <a:pPr lvl="1"/>
            <a:r>
              <a:rPr lang="de-DE" dirty="0"/>
              <a:t>Einzelnote wird bei Nichterfüllung des 10-Finger-Schreibens oder Blindschreibens um eine ganze Note herabgesetzt</a:t>
            </a:r>
          </a:p>
          <a:p>
            <a:pPr lvl="1"/>
            <a:r>
              <a:rPr lang="de-DE" dirty="0"/>
              <a:t>Einmalige Verbesserung einer Einzelnote möglich</a:t>
            </a:r>
          </a:p>
        </p:txBody>
      </p:sp>
      <p:pic>
        <p:nvPicPr>
          <p:cNvPr id="4" name="Grafik 1" descr="image001">
            <a:extLst>
              <a:ext uri="{FF2B5EF4-FFF2-40B4-BE49-F238E27FC236}">
                <a16:creationId xmlns:a16="http://schemas.microsoft.com/office/drawing/2014/main" id="{8F728E5A-EA09-4799-9455-0FD33D414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E1F6D4-5319-40C0-8667-E0C8140E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12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5CF426-5420-4707-8788-71C0CD85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Leistungskontrollen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CC4557-B46D-4AF6-B5D9-F6658F4CB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Leitungskontrolle über 10 Min. am Ende des Lehrgangs I</a:t>
            </a:r>
          </a:p>
          <a:p>
            <a:pPr lvl="1"/>
            <a:r>
              <a:rPr lang="de-DE" dirty="0"/>
              <a:t>80 A/Min. (achtzig Anschläge pro Minute)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Leistungskontrolle über 10 Min. am Ende des Lehrgangs II bzw. III</a:t>
            </a:r>
          </a:p>
          <a:p>
            <a:pPr lvl="1"/>
            <a:r>
              <a:rPr lang="de-DE" dirty="0"/>
              <a:t>120 A/Min. (einhundertzwanzig Anschläge pro Minute)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Leistungskontrolle über 10 Min. am Ende des Lehrgangs III bzw. II</a:t>
            </a:r>
          </a:p>
          <a:p>
            <a:pPr lvl="1"/>
            <a:r>
              <a:rPr lang="de-DE" dirty="0"/>
              <a:t>180 A/Min. (einhundertachtzig Anschläge pro Minute)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ED79A34-81E8-4518-B4CB-98A8896FE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FD823CF8-9BE1-48E4-89D0-0798755CC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94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D26B6-0C96-47A5-8036-8018C1AA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Notenschlüssel IHK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13506E-CE79-4676-85C8-2224648E3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Durch die Formel „(Fehler x 100) : Gesamtanschläge“ (prozentualer Anteil der fehlerhaften Anschläge von allen Anschlägen) wird der Fehlerquotient und somit die erreichte Note errechnet.</a:t>
            </a:r>
          </a:p>
          <a:p>
            <a:r>
              <a:rPr lang="de-DE" dirty="0"/>
              <a:t>Fehlerquotient (% falsche Anschläge): </a:t>
            </a:r>
          </a:p>
          <a:p>
            <a:pPr marL="457200" lvl="1" indent="0">
              <a:buNone/>
            </a:pPr>
            <a:r>
              <a:rPr lang="de-DE" dirty="0"/>
              <a:t>0,00  % - 0,130 %	 = sehr gut</a:t>
            </a:r>
          </a:p>
          <a:p>
            <a:pPr marL="457200" lvl="1" indent="0">
              <a:buNone/>
            </a:pPr>
            <a:r>
              <a:rPr lang="de-DE" dirty="0"/>
              <a:t>0,131 % - 0,250 %	 = gut</a:t>
            </a:r>
          </a:p>
          <a:p>
            <a:pPr marL="457200" lvl="1" indent="0">
              <a:buNone/>
            </a:pPr>
            <a:r>
              <a:rPr lang="de-DE" dirty="0"/>
              <a:t>0,251 % - 0,380 %     = befriedigend</a:t>
            </a:r>
          </a:p>
          <a:p>
            <a:pPr marL="457200" lvl="1" indent="0">
              <a:buNone/>
            </a:pPr>
            <a:r>
              <a:rPr lang="de-DE" dirty="0"/>
              <a:t>0,381 % - 0,500 %     = ausreichend</a:t>
            </a:r>
          </a:p>
          <a:p>
            <a:pPr marL="457200" lvl="1" indent="0">
              <a:buNone/>
            </a:pPr>
            <a:r>
              <a:rPr lang="de-DE" dirty="0"/>
              <a:t>0,501 % - 1,000 %	 = mangelhaft</a:t>
            </a:r>
          </a:p>
          <a:p>
            <a:pPr marL="457200" lvl="1" indent="0">
              <a:buNone/>
            </a:pPr>
            <a:r>
              <a:rPr lang="de-DE" dirty="0"/>
              <a:t>über 1,000 % 	 = ungenügend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Beispiel: 1560 Anschläge, 3 Fehler: (3 x 100) : 1560 = 0,192 % = gut (Note 2)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BABAFD-1AEC-4224-B644-AB1B3C8F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C1C9C4E1-0A95-49A6-B29C-A91D09E01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4C100-1BB7-4107-83F7-C34FB9776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F72253-C45C-4C9C-8540-BDF66C87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4E65B6AD-9AE1-40FE-B75B-152191DBC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6ADED9C-51C0-4537-8828-AF0E067BE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8899"/>
            <a:ext cx="10388252" cy="5182576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68D4505F-35AA-4010-B1DB-DE9799A14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21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3A690-49C7-4DF7-93B9-0E9EA165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273AA7-0E4D-415E-BA8E-7363D212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u="sng" dirty="0"/>
              <a:t>Körperhaltung: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Stuhlhöhe: Stellen Sie den Stuhl so ein, dass Ihre Füße flach auf dem Boden stehen und Ihre Knie einen rechten Winkel (ca. 90°) bilden. Die Oberschenkel liegen dabei parallel zum Boden, bzw. leicht nach unten. 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Rücken: Sitzen Sie aufrecht und nutzen Sie die gesamte Sitzfläche des Stuhls. Die Rückenlehne sollte Ihren Rücken unterstützen. 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Beine: Sorgen Sie für genügend Beinfreiheit, um die Beine auch mal auszustrecken oder übereinander zu legen. Eine Fußstütze kann sinnvoll sein, wenn die Füße den Boden nicht vollständig erreichen. 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4B04F2C-0440-48AB-B561-91ECD9927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7AACC993-2C9B-4616-B7D7-F3F02246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71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2A678-A887-4C49-AB45-557D01DC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EFE9D3-7A4C-4CB7-B89F-9D53416F9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u="sng" dirty="0"/>
              <a:t>Position der Tastatur und Maus:</a:t>
            </a:r>
            <a:endParaRPr lang="de-DE" altLang="de-DE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Platzieren Sie die Tastatur etwa 5-10 cm von der Tischkante entfernt.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Tastatur und Maus liegen in einer Ebene mit Handfläche und Ellenbogen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Legen Sie die Tastatur flach auf den Tisch oder neigen Sie sie leicht von sich weg, sodass die Handgelenke in einer neutralen Position bleiben können. 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marL="0" indent="0">
              <a:buNone/>
            </a:pPr>
            <a:r>
              <a:rPr lang="de-DE" u="sng" dirty="0"/>
              <a:t>Hand und Handgelenkshaltung: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Gerade Handgelenke: Handgelenke gerade halten, nicht nach oben oder unten beugen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Handgelenke nicht ablegen: Handgelenke nicht auf dem Tisch ablegen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Entspannte Hände: Halten Sie die Hände locker und entspannt. </a:t>
            </a:r>
          </a:p>
          <a:p>
            <a:pPr lvl="1"/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BD75C8-1430-463C-8284-7BEA08DC5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C6B89E50-CFF9-47CD-8219-041AB2D6A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606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9986C-D6F3-49FA-B9E2-0ABA8DD5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2B27C6-80CD-4C47-A31F-03DF11145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/>
              <a:t>Zusätzliche Tipps:</a:t>
            </a:r>
          </a:p>
          <a:p>
            <a:r>
              <a:rPr lang="de-DE" altLang="de-DE" dirty="0"/>
              <a:t>Bildschirmposition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Regelmäßige Pausen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Fingerübungen/Koordinationsübungen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Entlastung der Schultern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Handauflage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/>
              <a:t>  + ergonomische Maus/Tastatur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57C4A3-57D7-47D4-892B-1C6BBE27B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AAF4C702-3F47-4E16-8684-CB82A273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736" y="3594524"/>
            <a:ext cx="5629405" cy="2717376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465235E9-A7CE-4A20-B4AF-BC6E71333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84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48371-724E-4898-BBD5-F05DEA4A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alphanumerische Tastenfeld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4FC65C-1EB7-4E4E-8DD7-F08CC286A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Die Finger liegen in der Grundstellung auf den Tasten A, S, D, F         und J, K, L, Ö. Die Daumen liegen auf der Leertaste.                               Die Tasten F und J haben eine strichartige Erhöhung.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F6E6E0-68A7-40BC-8F96-BD687B82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69EFE3-B1D9-47EA-91D6-C5CE04E6B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523" y="3171559"/>
            <a:ext cx="5846954" cy="3321316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84B6EF32-FBA3-4DCA-9DB8-EEA7959B0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178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64FD24-F28E-406F-829A-A767BD450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Ziffernblock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587242-9E54-4F19-AC5B-997D01A13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9942" cy="4351338"/>
          </a:xfrm>
        </p:spPr>
        <p:txBody>
          <a:bodyPr/>
          <a:lstStyle/>
          <a:p>
            <a:r>
              <a:rPr lang="de-DE" dirty="0"/>
              <a:t>Die Finger der rechten Hand liegen in der Grundstellung auf 4, 5, 6, Enter/Re-turn und der Daumen auf der 0. Es gibt eine strichartige Erhöhung auf der Ziffer 5, die vom rechten Mittelfinger besetzt wird.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294926-853C-499A-8660-BA0D8F120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6DD774-0DB3-4F3F-A48B-4F7B4648A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142" y="1305132"/>
            <a:ext cx="3720468" cy="5392324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513FB51B-B2F7-44C1-9F17-0EB09ED6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4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674A6-42DD-44C2-9F38-2E7894E0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335"/>
          </a:xfrm>
        </p:spPr>
        <p:txBody>
          <a:bodyPr/>
          <a:lstStyle/>
          <a:p>
            <a:r>
              <a:rPr lang="de-DE" dirty="0"/>
              <a:t>Benutzung von Tipp 10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EDA49C6-6135-4B99-AC8C-8717F56A5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1401199"/>
            <a:ext cx="7890455" cy="5091676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658F29-63D6-4177-A5DC-56594AF3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7AB99E31-5232-4053-8752-B199490DE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412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C96FB-E12C-43B5-82B9-B894E4EF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1361"/>
          </a:xfrm>
        </p:spPr>
        <p:txBody>
          <a:bodyPr/>
          <a:lstStyle/>
          <a:p>
            <a:r>
              <a:rPr lang="de-DE" dirty="0"/>
              <a:t>Benutzung von Tipp 10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B228D6-2E30-43A0-B1BF-E3DEB785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076"/>
            <a:ext cx="10515600" cy="4737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Einführung: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Schreibtraining: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Lernstatistik zeigt Ihre Ergebnisse an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00D3C91-C703-4E87-B843-C2A9D26F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60A73A-1DC8-48C6-9030-29A4273E5B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59" y="1708149"/>
            <a:ext cx="2298700" cy="12382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E3298F-323A-45C5-B2D9-DFE3352889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288" y="3228989"/>
            <a:ext cx="1860550" cy="2108200"/>
          </a:xfrm>
          <a:prstGeom prst="rect">
            <a:avLst/>
          </a:prstGeom>
        </p:spPr>
      </p:pic>
      <p:pic>
        <p:nvPicPr>
          <p:cNvPr id="7" name="Grafik 1" descr="image001">
            <a:extLst>
              <a:ext uri="{FF2B5EF4-FFF2-40B4-BE49-F238E27FC236}">
                <a16:creationId xmlns:a16="http://schemas.microsoft.com/office/drawing/2014/main" id="{A04D1E72-94ED-4570-8418-F8AB7F6BB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71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722</Words>
  <Application>Microsoft Office PowerPoint</Application>
  <PresentationFormat>Breitbild</PresentationFormat>
  <Paragraphs>96</Paragraphs>
  <Slides>12</Slides>
  <Notes>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Tastschreiben</vt:lpstr>
      <vt:lpstr>Organisatorisches</vt:lpstr>
      <vt:lpstr>Leistungskontrollen</vt:lpstr>
      <vt:lpstr>Notenschlüssel IHK</vt:lpstr>
      <vt:lpstr>Ergonomie am Arbeitsplatz</vt:lpstr>
      <vt:lpstr>Ergonomie am Arbeitsplatz</vt:lpstr>
      <vt:lpstr>Ergonomie am Arbeitsplatz</vt:lpstr>
      <vt:lpstr>Ergonomie am Arbeitsplatz</vt:lpstr>
      <vt:lpstr>Das alphanumerische Tastenfeld</vt:lpstr>
      <vt:lpstr>Der Ziffernblock</vt:lpstr>
      <vt:lpstr>Benutzung von Tipp 10</vt:lpstr>
      <vt:lpstr>Benutzung von Tipp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Tastschreieben</dc:title>
  <dc:creator>Adelhoefer, Katharina</dc:creator>
  <cp:lastModifiedBy>Sarabinski-Klepel, Ilka</cp:lastModifiedBy>
  <cp:revision>26</cp:revision>
  <dcterms:created xsi:type="dcterms:W3CDTF">2025-09-11T04:50:14Z</dcterms:created>
  <dcterms:modified xsi:type="dcterms:W3CDTF">2026-07-30T09:30:09Z</dcterms:modified>
</cp:coreProperties>
</file>