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9E6F"/>
    <a:srgbClr val="DF7BA1"/>
    <a:srgbClr val="CE32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67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0491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0144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3850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384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6154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397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774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624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468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55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4253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7092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2</a:t>
            </a: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7" name="Ovale Legende 6"/>
          <p:cNvSpPr/>
          <p:nvPr/>
        </p:nvSpPr>
        <p:spPr>
          <a:xfrm>
            <a:off x="1365885" y="1157209"/>
            <a:ext cx="6660515" cy="3487362"/>
          </a:xfrm>
          <a:prstGeom prst="wedgeEllipseCallout">
            <a:avLst>
              <a:gd name="adj1" fmla="val 54263"/>
              <a:gd name="adj2" fmla="val 54855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…jetzt geht’s los…</a:t>
            </a:r>
          </a:p>
        </p:txBody>
      </p:sp>
    </p:spTree>
    <p:extLst>
      <p:ext uri="{BB962C8B-B14F-4D97-AF65-F5344CB8AC3E}">
        <p14:creationId xmlns:p14="http://schemas.microsoft.com/office/powerpoint/2010/main" val="139481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2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bg1"/>
                  </a:solidFill>
                </a:rPr>
                <a:t>Es gibt 11 Berliner Amtsgerichte. Können Sie alle </a:t>
              </a:r>
              <a:r>
                <a:rPr lang="de-DE" sz="2400" b="1" dirty="0" err="1">
                  <a:solidFill>
                    <a:schemeClr val="bg1"/>
                  </a:solidFill>
                </a:rPr>
                <a:t>bennen</a:t>
              </a:r>
              <a:r>
                <a:rPr lang="de-DE" sz="2400" b="1" dirty="0">
                  <a:solidFill>
                    <a:schemeClr val="bg1"/>
                  </a:solidFill>
                </a:rPr>
                <a:t>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b="1" dirty="0"/>
                <a:t>1.</a:t>
              </a:r>
            </a:p>
          </p:txBody>
        </p:sp>
      </p:grpSp>
      <p:sp>
        <p:nvSpPr>
          <p:cNvPr id="22" name="Gefaltete Ecke 21"/>
          <p:cNvSpPr/>
          <p:nvPr/>
        </p:nvSpPr>
        <p:spPr>
          <a:xfrm rot="264660">
            <a:off x="9000190" y="1501738"/>
            <a:ext cx="2105996" cy="195060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Spandau</a:t>
            </a: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1" name="Gefaltete Ecke 10"/>
          <p:cNvSpPr/>
          <p:nvPr/>
        </p:nvSpPr>
        <p:spPr>
          <a:xfrm>
            <a:off x="2519826" y="2046762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Köpenick</a:t>
            </a:r>
          </a:p>
        </p:txBody>
      </p:sp>
      <p:sp>
        <p:nvSpPr>
          <p:cNvPr id="12" name="Ellipse 11"/>
          <p:cNvSpPr/>
          <p:nvPr/>
        </p:nvSpPr>
        <p:spPr>
          <a:xfrm>
            <a:off x="162755" y="143601"/>
            <a:ext cx="681480" cy="7017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Q02</a:t>
            </a:r>
          </a:p>
        </p:txBody>
      </p:sp>
      <p:sp>
        <p:nvSpPr>
          <p:cNvPr id="13" name="Gefaltete Ecke 12"/>
          <p:cNvSpPr/>
          <p:nvPr/>
        </p:nvSpPr>
        <p:spPr>
          <a:xfrm rot="21260758">
            <a:off x="2489287" y="4313056"/>
            <a:ext cx="2105996" cy="1950603"/>
          </a:xfrm>
          <a:prstGeom prst="foldedCorner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Mitte</a:t>
            </a:r>
          </a:p>
        </p:txBody>
      </p:sp>
      <p:sp>
        <p:nvSpPr>
          <p:cNvPr id="14" name="Gefaltete Ecke 13"/>
          <p:cNvSpPr/>
          <p:nvPr/>
        </p:nvSpPr>
        <p:spPr>
          <a:xfrm rot="21260758">
            <a:off x="9363766" y="3152349"/>
            <a:ext cx="2105996" cy="1950603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Schöneberg</a:t>
            </a:r>
          </a:p>
        </p:txBody>
      </p:sp>
      <p:sp>
        <p:nvSpPr>
          <p:cNvPr id="15" name="Gefaltete Ecke 14"/>
          <p:cNvSpPr/>
          <p:nvPr/>
        </p:nvSpPr>
        <p:spPr>
          <a:xfrm rot="21260758">
            <a:off x="4630532" y="2001096"/>
            <a:ext cx="2105996" cy="1950603"/>
          </a:xfrm>
          <a:prstGeom prst="foldedCorne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Neukölln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8823457" y="4759498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Pankow</a:t>
            </a:r>
          </a:p>
        </p:txBody>
      </p:sp>
      <p:sp>
        <p:nvSpPr>
          <p:cNvPr id="17" name="Gefaltete Ecke 16"/>
          <p:cNvSpPr/>
          <p:nvPr/>
        </p:nvSpPr>
        <p:spPr>
          <a:xfrm>
            <a:off x="6865081" y="1945800"/>
            <a:ext cx="2105996" cy="1950603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Lichtenberg </a:t>
            </a:r>
          </a:p>
        </p:txBody>
      </p:sp>
      <p:sp>
        <p:nvSpPr>
          <p:cNvPr id="18" name="Gefaltete Ecke 17"/>
          <p:cNvSpPr/>
          <p:nvPr/>
        </p:nvSpPr>
        <p:spPr>
          <a:xfrm>
            <a:off x="413830" y="4313057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Charlotten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-burg</a:t>
            </a:r>
          </a:p>
        </p:txBody>
      </p:sp>
      <p:sp>
        <p:nvSpPr>
          <p:cNvPr id="19" name="Gefaltete Ecke 18"/>
          <p:cNvSpPr/>
          <p:nvPr/>
        </p:nvSpPr>
        <p:spPr>
          <a:xfrm>
            <a:off x="275740" y="1913916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Tiergarten</a:t>
            </a:r>
          </a:p>
        </p:txBody>
      </p:sp>
      <p:sp>
        <p:nvSpPr>
          <p:cNvPr id="20" name="Gefaltete Ecke 19"/>
          <p:cNvSpPr/>
          <p:nvPr/>
        </p:nvSpPr>
        <p:spPr>
          <a:xfrm rot="21260758">
            <a:off x="6627667" y="4143300"/>
            <a:ext cx="2105996" cy="1950603"/>
          </a:xfrm>
          <a:prstGeom prst="foldedCorner">
            <a:avLst/>
          </a:pr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Wedding</a:t>
            </a:r>
          </a:p>
        </p:txBody>
      </p:sp>
      <p:sp>
        <p:nvSpPr>
          <p:cNvPr id="21" name="Gefaltete Ecke 20"/>
          <p:cNvSpPr/>
          <p:nvPr/>
        </p:nvSpPr>
        <p:spPr>
          <a:xfrm>
            <a:off x="4581222" y="4242298"/>
            <a:ext cx="2105996" cy="1950603"/>
          </a:xfrm>
          <a:prstGeom prst="foldedCorner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Kreuzberg</a:t>
            </a:r>
          </a:p>
        </p:txBody>
      </p:sp>
    </p:spTree>
    <p:extLst>
      <p:ext uri="{BB962C8B-B14F-4D97-AF65-F5344CB8AC3E}">
        <p14:creationId xmlns:p14="http://schemas.microsoft.com/office/powerpoint/2010/main" val="240418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2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396188"/>
            <a:chOff x="871538" y="1405759"/>
            <a:chExt cx="8853668" cy="1396188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4"/>
              <a:ext cx="8003562" cy="1197413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In welchem Gesetz werden die Grundlagen des Prozessrechts geregelt?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2.</a:t>
              </a:r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2" name="Gefaltete Ecke 11"/>
          <p:cNvSpPr/>
          <p:nvPr/>
        </p:nvSpPr>
        <p:spPr>
          <a:xfrm rot="21293279">
            <a:off x="4380243" y="2876287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GVG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5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2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Nennen Sie 2 Gerichte der Fachgerichtsbarkeiten.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3.</a:t>
              </a:r>
            </a:p>
          </p:txBody>
        </p:sp>
      </p:grpSp>
      <p:sp>
        <p:nvSpPr>
          <p:cNvPr id="22" name="Gefaltete Ecke 21"/>
          <p:cNvSpPr/>
          <p:nvPr/>
        </p:nvSpPr>
        <p:spPr>
          <a:xfrm rot="21260758">
            <a:off x="1419703" y="3022183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Ver</a:t>
            </a:r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</a:p>
          <a:p>
            <a:pPr algn="ctr"/>
            <a:r>
              <a:rPr lang="de-DE" sz="28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waltungs</a:t>
            </a:r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-gericht</a:t>
            </a: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1" name="Gefaltete Ecke 10"/>
          <p:cNvSpPr/>
          <p:nvPr/>
        </p:nvSpPr>
        <p:spPr>
          <a:xfrm>
            <a:off x="4008294" y="3022183"/>
            <a:ext cx="2105996" cy="1950603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Sozial-</a:t>
            </a:r>
          </a:p>
          <a:p>
            <a:pPr algn="ctr"/>
            <a:r>
              <a:rPr lang="de-DE" sz="28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gericht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Gefaltete Ecke 11"/>
          <p:cNvSpPr/>
          <p:nvPr/>
        </p:nvSpPr>
        <p:spPr>
          <a:xfrm>
            <a:off x="6556640" y="2923185"/>
            <a:ext cx="2105996" cy="1950603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Arbeits-</a:t>
            </a:r>
          </a:p>
          <a:p>
            <a:pPr algn="ctr"/>
            <a:r>
              <a:rPr lang="de-DE" sz="28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gericht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3" name="Gefaltete Ecke 12"/>
          <p:cNvSpPr/>
          <p:nvPr/>
        </p:nvSpPr>
        <p:spPr>
          <a:xfrm rot="346904">
            <a:off x="8996224" y="3227616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Finanz-gericht</a:t>
            </a:r>
            <a:endParaRPr lang="de-DE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82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2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Wie nennt man die Beteiligten in den folgenden Verfahren?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4.</a:t>
              </a:r>
            </a:p>
          </p:txBody>
        </p:sp>
      </p:grpSp>
      <p:sp>
        <p:nvSpPr>
          <p:cNvPr id="22" name="Gefaltete Ecke 21"/>
          <p:cNvSpPr/>
          <p:nvPr/>
        </p:nvSpPr>
        <p:spPr>
          <a:xfrm rot="21260758">
            <a:off x="526734" y="1877412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Zivilprozeß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1" name="Gefaltete Ecke 10"/>
          <p:cNvSpPr/>
          <p:nvPr/>
        </p:nvSpPr>
        <p:spPr>
          <a:xfrm>
            <a:off x="6031454" y="2094334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Familien-sachen</a:t>
            </a:r>
          </a:p>
        </p:txBody>
      </p:sp>
      <p:sp>
        <p:nvSpPr>
          <p:cNvPr id="12" name="Gefaltete Ecke 11"/>
          <p:cNvSpPr/>
          <p:nvPr/>
        </p:nvSpPr>
        <p:spPr>
          <a:xfrm>
            <a:off x="2606956" y="1854953"/>
            <a:ext cx="1659306" cy="1695198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Kläger</a:t>
            </a:r>
          </a:p>
        </p:txBody>
      </p:sp>
      <p:sp>
        <p:nvSpPr>
          <p:cNvPr id="13" name="Gefaltete Ecke 12"/>
          <p:cNvSpPr/>
          <p:nvPr/>
        </p:nvSpPr>
        <p:spPr>
          <a:xfrm rot="21440123">
            <a:off x="3962954" y="1875728"/>
            <a:ext cx="1728580" cy="166453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Beklagter</a:t>
            </a:r>
          </a:p>
        </p:txBody>
      </p:sp>
      <p:sp>
        <p:nvSpPr>
          <p:cNvPr id="14" name="Gefaltete Ecke 13"/>
          <p:cNvSpPr/>
          <p:nvPr/>
        </p:nvSpPr>
        <p:spPr>
          <a:xfrm>
            <a:off x="7880366" y="3006874"/>
            <a:ext cx="1838619" cy="1695196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Antragsteller</a:t>
            </a:r>
          </a:p>
        </p:txBody>
      </p:sp>
      <p:sp>
        <p:nvSpPr>
          <p:cNvPr id="15" name="Gefaltete Ecke 14"/>
          <p:cNvSpPr/>
          <p:nvPr/>
        </p:nvSpPr>
        <p:spPr>
          <a:xfrm rot="21232434">
            <a:off x="9551228" y="2878269"/>
            <a:ext cx="1715295" cy="1765894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Antragsgegner</a:t>
            </a:r>
          </a:p>
        </p:txBody>
      </p:sp>
      <p:sp>
        <p:nvSpPr>
          <p:cNvPr id="18" name="Gefaltete Ecke 17"/>
          <p:cNvSpPr/>
          <p:nvPr/>
        </p:nvSpPr>
        <p:spPr>
          <a:xfrm>
            <a:off x="1245272" y="4569822"/>
            <a:ext cx="2105996" cy="1950603"/>
          </a:xfrm>
          <a:prstGeom prst="foldedCorner">
            <a:avLst/>
          </a:prstGeom>
          <a:solidFill>
            <a:srgbClr val="EB9E6F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Zwangs-voll-streckungs-sachen</a:t>
            </a:r>
          </a:p>
        </p:txBody>
      </p:sp>
      <p:sp>
        <p:nvSpPr>
          <p:cNvPr id="19" name="Gefaltete Ecke 18"/>
          <p:cNvSpPr/>
          <p:nvPr/>
        </p:nvSpPr>
        <p:spPr>
          <a:xfrm rot="642126">
            <a:off x="3346952" y="4655845"/>
            <a:ext cx="1838619" cy="1695196"/>
          </a:xfrm>
          <a:prstGeom prst="foldedCorner">
            <a:avLst/>
          </a:prstGeom>
          <a:solidFill>
            <a:srgbClr val="EB9E6F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Gläubiger</a:t>
            </a:r>
          </a:p>
        </p:txBody>
      </p:sp>
      <p:sp>
        <p:nvSpPr>
          <p:cNvPr id="20" name="Gefaltete Ecke 19"/>
          <p:cNvSpPr/>
          <p:nvPr/>
        </p:nvSpPr>
        <p:spPr>
          <a:xfrm>
            <a:off x="5040830" y="4697525"/>
            <a:ext cx="1838619" cy="1695196"/>
          </a:xfrm>
          <a:prstGeom prst="foldedCorner">
            <a:avLst/>
          </a:prstGeom>
          <a:solidFill>
            <a:srgbClr val="EB9E6F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Schuldner</a:t>
            </a:r>
          </a:p>
        </p:txBody>
      </p:sp>
    </p:spTree>
    <p:extLst>
      <p:ext uri="{BB962C8B-B14F-4D97-AF65-F5344CB8AC3E}">
        <p14:creationId xmlns:p14="http://schemas.microsoft.com/office/powerpoint/2010/main" val="415930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2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Was heißt BGB und was bedeutet GOV?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5.</a:t>
              </a:r>
            </a:p>
          </p:txBody>
        </p:sp>
      </p:grpSp>
      <p:sp>
        <p:nvSpPr>
          <p:cNvPr id="22" name="Gefaltete Ecke 21"/>
          <p:cNvSpPr/>
          <p:nvPr/>
        </p:nvSpPr>
        <p:spPr>
          <a:xfrm>
            <a:off x="1226823" y="2068496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BGB=</a:t>
            </a: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20" name="Gefaltete Ecke 19"/>
          <p:cNvSpPr/>
          <p:nvPr/>
        </p:nvSpPr>
        <p:spPr>
          <a:xfrm rot="21152564">
            <a:off x="6331349" y="1974545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GOV=</a:t>
            </a:r>
          </a:p>
        </p:txBody>
      </p:sp>
      <p:sp>
        <p:nvSpPr>
          <p:cNvPr id="21" name="Gefaltete Ecke 20"/>
          <p:cNvSpPr/>
          <p:nvPr/>
        </p:nvSpPr>
        <p:spPr>
          <a:xfrm>
            <a:off x="6849074" y="3145978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Geschäfts-ordnungsvor-schriften für die…</a:t>
            </a:r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3" name="Gefaltete Ecke 22"/>
          <p:cNvSpPr/>
          <p:nvPr/>
        </p:nvSpPr>
        <p:spPr>
          <a:xfrm>
            <a:off x="6559950" y="4498181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…Gerichte der ordentlichen Gerichtsbarkeit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6" name="Gefaltete Ecke 15"/>
          <p:cNvSpPr/>
          <p:nvPr/>
        </p:nvSpPr>
        <p:spPr>
          <a:xfrm>
            <a:off x="1226823" y="3653332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bürgerliches</a:t>
            </a:r>
          </a:p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Gesetzbuch</a:t>
            </a:r>
          </a:p>
        </p:txBody>
      </p:sp>
    </p:spTree>
    <p:extLst>
      <p:ext uri="{BB962C8B-B14F-4D97-AF65-F5344CB8AC3E}">
        <p14:creationId xmlns:p14="http://schemas.microsoft.com/office/powerpoint/2010/main" val="68276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0" grpId="0" animBg="1"/>
      <p:bldP spid="21" grpId="0" animBg="1"/>
      <p:bldP spid="23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2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Wozu dient ein Geschäftsverteilungsplan und was regelt er?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6.</a:t>
              </a:r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7" name="Gefaltete Ecke 16"/>
          <p:cNvSpPr/>
          <p:nvPr/>
        </p:nvSpPr>
        <p:spPr>
          <a:xfrm>
            <a:off x="1721644" y="2289490"/>
            <a:ext cx="2359024" cy="224688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Sorgt für ein faires Verfahren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0" name="Gefaltete Ecke 19"/>
          <p:cNvSpPr/>
          <p:nvPr/>
        </p:nvSpPr>
        <p:spPr>
          <a:xfrm rot="21239691">
            <a:off x="4020695" y="2289488"/>
            <a:ext cx="2359024" cy="224688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schützt den Bürger vor Manipulationen und Willkür</a:t>
            </a:r>
            <a:endParaRPr lang="de-DE" sz="17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1" name="Gefaltete Ecke 20"/>
          <p:cNvSpPr/>
          <p:nvPr/>
        </p:nvSpPr>
        <p:spPr>
          <a:xfrm>
            <a:off x="7058597" y="3740391"/>
            <a:ext cx="2359024" cy="2246889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Regelt die Zuständigkeit der Richter innerhalb des Gerichts.</a:t>
            </a:r>
          </a:p>
        </p:txBody>
      </p:sp>
    </p:spTree>
    <p:extLst>
      <p:ext uri="{BB962C8B-B14F-4D97-AF65-F5344CB8AC3E}">
        <p14:creationId xmlns:p14="http://schemas.microsoft.com/office/powerpoint/2010/main" val="340926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2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0283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Wer verabschiedet Bundesgesetze?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7.</a:t>
              </a:r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7" name="Gefaltete Ecke 16"/>
          <p:cNvSpPr/>
          <p:nvPr/>
        </p:nvSpPr>
        <p:spPr>
          <a:xfrm>
            <a:off x="4546116" y="2571750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der deutsche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Bundestag</a:t>
            </a:r>
          </a:p>
        </p:txBody>
      </p:sp>
    </p:spTree>
    <p:extLst>
      <p:ext uri="{BB962C8B-B14F-4D97-AF65-F5344CB8AC3E}">
        <p14:creationId xmlns:p14="http://schemas.microsoft.com/office/powerpoint/2010/main" val="174708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247</Words>
  <Application>Microsoft Office PowerPoint</Application>
  <PresentationFormat>Breitbild</PresentationFormat>
  <Paragraphs>108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4" baseType="lpstr">
      <vt:lpstr>Arial</vt:lpstr>
      <vt:lpstr>Bradley Hand ITC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19</cp:revision>
  <dcterms:created xsi:type="dcterms:W3CDTF">2023-07-31T11:36:16Z</dcterms:created>
  <dcterms:modified xsi:type="dcterms:W3CDTF">2025-08-29T06:28:22Z</dcterms:modified>
</cp:coreProperties>
</file>