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0" r:id="rId6"/>
    <p:sldId id="267" r:id="rId7"/>
    <p:sldId id="268" r:id="rId8"/>
    <p:sldId id="269" r:id="rId9"/>
    <p:sldId id="278" r:id="rId10"/>
    <p:sldId id="271" r:id="rId11"/>
    <p:sldId id="272" r:id="rId12"/>
    <p:sldId id="273" r:id="rId13"/>
    <p:sldId id="275" r:id="rId14"/>
    <p:sldId id="276" r:id="rId15"/>
    <p:sldId id="274" r:id="rId16"/>
    <p:sldId id="270" r:id="rId17"/>
    <p:sldId id="279" r:id="rId18"/>
    <p:sldId id="280" r:id="rId19"/>
    <p:sldId id="264" r:id="rId20"/>
    <p:sldId id="281" r:id="rId21"/>
    <p:sldId id="282" r:id="rId22"/>
    <p:sldId id="265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737"/>
    <a:srgbClr val="FA826A"/>
    <a:srgbClr val="F85534"/>
    <a:srgbClr val="FA32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332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46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483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2814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822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160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27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2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8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8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775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08F68-B68F-40F5-BA40-A94A542E3DE4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16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/>
        </p:nvSpPr>
        <p:spPr>
          <a:xfrm>
            <a:off x="2384055" y="1960323"/>
            <a:ext cx="6772720" cy="43381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Geschäftsvorgänge werden in verschiedene Register eingetragen und erhalten dadurch ein auf das Verfahren hinweisendes Registerzeichen. </a:t>
            </a:r>
          </a:p>
          <a:p>
            <a:r>
              <a:rPr lang="de-DE" dirty="0"/>
              <a:t>Ein das Verfahren einleitendes Schriftstück ist grundsätzlich unter einer Registernummer/Aktenzeichen zu erfassen. </a:t>
            </a:r>
          </a:p>
          <a:p>
            <a:endParaRPr lang="de-DE" dirty="0"/>
          </a:p>
          <a:p>
            <a:r>
              <a:rPr lang="de-DE" i="1" dirty="0"/>
              <a:t>Für das Grundbuch und öffentliche Register gilt eine spezielle Ordnung, vgl. §§ 1 und 4 </a:t>
            </a:r>
            <a:r>
              <a:rPr lang="de-DE" i="1" dirty="0" err="1"/>
              <a:t>AktO</a:t>
            </a:r>
            <a:r>
              <a:rPr lang="de-DE" i="1" dirty="0"/>
              <a:t>. Ebenso gelten für Mahnsachen Sonderregelungen, die im besonderen Teil der </a:t>
            </a:r>
            <a:r>
              <a:rPr lang="de-DE" i="1" dirty="0" err="1"/>
              <a:t>AktO</a:t>
            </a:r>
            <a:r>
              <a:rPr lang="de-DE" i="1" dirty="0"/>
              <a:t> angegeben sind. </a:t>
            </a:r>
            <a:endParaRPr lang="de-DE" sz="1600" i="1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104735" y="174724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Register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307735" y="758380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1228410">
            <a:off x="9113315" y="3650346"/>
            <a:ext cx="1594539" cy="162767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Anlage I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1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/>
        </p:nvSpPr>
        <p:spPr>
          <a:xfrm>
            <a:off x="689675" y="2223062"/>
            <a:ext cx="10841064" cy="164376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Jeder registrierte Vorgang erhält ein Aktenzeichen. Alle dazugehörigen Schriftstücke werden darunter geführt. Das Aktenzeichen ist zugleich die Geschäftsnummer. Je nach Sachgebiet wird dem Registerzeichen die entsprechende Abteilungsnummer (Kammer,- oder Senatsnummer) in arabischen Zahlen vorangestellt, zusätzlich eine laufende Nummer sowie die Jahreszahl hintenangestellt. </a:t>
            </a:r>
            <a:endParaRPr lang="de-DE" sz="1600" i="1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091526" y="1960323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/>
              <a:t>Aktenzeichen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155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C 155/23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Gefaltete Ecke 22"/>
          <p:cNvSpPr/>
          <p:nvPr/>
        </p:nvSpPr>
        <p:spPr>
          <a:xfrm rot="21228410">
            <a:off x="10218839" y="1337818"/>
            <a:ext cx="1108805" cy="1093464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 II </a:t>
            </a:r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40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AR 15/23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4" name="Abgerundetes Rechteck 23"/>
          <p:cNvSpPr/>
          <p:nvPr/>
        </p:nvSpPr>
        <p:spPr>
          <a:xfrm>
            <a:off x="535984" y="2615979"/>
            <a:ext cx="10841064" cy="133115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allgemeinen Register werden Schriftstücke erfasst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Eingänge, bei denen zweifelhaft ist, ob sie zu bereits bestehenden oder noch anzulegenden Akten gehört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Eingänge</a:t>
            </a:r>
            <a:r>
              <a:rPr lang="de-DE" i="1" dirty="0"/>
              <a:t>, </a:t>
            </a:r>
            <a:r>
              <a:rPr lang="de-DE" dirty="0"/>
              <a:t>die ohne Verfügung in der Sache an ein anderes Gericht oder Behörde abzugeben 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Kann es in jedem Sachgebiet geben</a:t>
            </a:r>
          </a:p>
        </p:txBody>
      </p:sp>
      <p:sp>
        <p:nvSpPr>
          <p:cNvPr id="25" name="Ellipse 24"/>
          <p:cNvSpPr/>
          <p:nvPr/>
        </p:nvSpPr>
        <p:spPr>
          <a:xfrm>
            <a:off x="188473" y="1628393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Allgemeines Register</a:t>
            </a:r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11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60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/>
        </p:nvSpPr>
        <p:spPr>
          <a:xfrm>
            <a:off x="689675" y="2223062"/>
            <a:ext cx="10841064" cy="164376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Für Grundakten dient als Aktenzeichen die Bezeichnung des Grundbuchs (Bezirk = Gemarkung und Blattnummer) (Abteilung + Bezirk + laufende Blattnummer) </a:t>
            </a:r>
          </a:p>
          <a:p>
            <a:r>
              <a:rPr lang="de-DE" dirty="0"/>
              <a:t>Für die einzelnen Vorgänge werden Ordnungsnummern vergeben. Sie bilden zusammen mit dem Aktenzeichen das Geschäftszeichen. </a:t>
            </a:r>
            <a:endParaRPr lang="de-DE" sz="1600" i="1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091526" y="1960323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Aktenzeichen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378595" y="895773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3" name="Abgerundetes Rechteck 12"/>
          <p:cNvSpPr/>
          <p:nvPr/>
        </p:nvSpPr>
        <p:spPr>
          <a:xfrm>
            <a:off x="1749816" y="427605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Gemarkung/Bezirk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4452195" y="4266836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Blattnummer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7154574" y="4996002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/5</a:t>
            </a:r>
          </a:p>
        </p:txBody>
      </p:sp>
      <p:sp>
        <p:nvSpPr>
          <p:cNvPr id="21" name="Kreuz 20"/>
          <p:cNvSpPr/>
          <p:nvPr/>
        </p:nvSpPr>
        <p:spPr>
          <a:xfrm>
            <a:off x="4009962" y="4438241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6684826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1749816" y="5003006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Marienfelde</a:t>
            </a:r>
          </a:p>
        </p:txBody>
      </p:sp>
      <p:sp>
        <p:nvSpPr>
          <p:cNvPr id="24" name="Abgerundetes Rechteck 23"/>
          <p:cNvSpPr/>
          <p:nvPr/>
        </p:nvSpPr>
        <p:spPr>
          <a:xfrm>
            <a:off x="4452195" y="4984560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1245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7127059" y="4272557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Ordnungsnummer</a:t>
            </a:r>
          </a:p>
        </p:txBody>
      </p:sp>
      <p:sp>
        <p:nvSpPr>
          <p:cNvPr id="9" name="Ellipse 8"/>
          <p:cNvSpPr/>
          <p:nvPr/>
        </p:nvSpPr>
        <p:spPr>
          <a:xfrm>
            <a:off x="356461" y="1823053"/>
            <a:ext cx="1786663" cy="6819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Grundbuch</a:t>
            </a:r>
          </a:p>
        </p:txBody>
      </p:sp>
    </p:spTree>
    <p:extLst>
      <p:ext uri="{BB962C8B-B14F-4D97-AF65-F5344CB8AC3E}">
        <p14:creationId xmlns:p14="http://schemas.microsoft.com/office/powerpoint/2010/main" val="3030430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/>
        </p:nvSpPr>
        <p:spPr>
          <a:xfrm>
            <a:off x="715304" y="2058918"/>
            <a:ext cx="10841064" cy="104052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 + Registerzeichen = vor dem AZ der </a:t>
            </a:r>
            <a:r>
              <a:rPr lang="de-DE" dirty="0" err="1"/>
              <a:t>StA</a:t>
            </a:r>
            <a:r>
              <a:rPr lang="de-DE" dirty="0"/>
              <a:t> </a:t>
            </a:r>
          </a:p>
          <a:p>
            <a:pPr algn="ctr"/>
            <a:r>
              <a:rPr lang="de-DE" dirty="0"/>
              <a:t>(laufende Nummer + Jahreszahl werden dem </a:t>
            </a:r>
            <a:r>
              <a:rPr lang="de-DE" dirty="0" err="1"/>
              <a:t>StA</a:t>
            </a:r>
            <a:r>
              <a:rPr lang="de-DE" dirty="0"/>
              <a:t>-AZ entweder in Klammern oder durch einen Bindestrich getrennt – am Ende angefügt) </a:t>
            </a:r>
            <a:endParaRPr lang="de-DE" sz="1600" i="1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104735" y="1724599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Aktenzeichen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370846" y="859199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grpSp>
        <p:nvGrpSpPr>
          <p:cNvPr id="18" name="Gruppieren 17"/>
          <p:cNvGrpSpPr/>
          <p:nvPr/>
        </p:nvGrpSpPr>
        <p:grpSpPr>
          <a:xfrm>
            <a:off x="681926" y="3221379"/>
            <a:ext cx="10848813" cy="1585624"/>
            <a:chOff x="681926" y="3314454"/>
            <a:chExt cx="10848813" cy="1585624"/>
          </a:xfrm>
        </p:grpSpPr>
        <p:sp>
          <p:nvSpPr>
            <p:cNvPr id="14" name="Abgerundetes Rechteck 13"/>
            <p:cNvSpPr/>
            <p:nvPr/>
          </p:nvSpPr>
          <p:spPr>
            <a:xfrm>
              <a:off x="715305" y="3569629"/>
              <a:ext cx="10815434" cy="133044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dirty="0"/>
                <a:t>Bei der Staatsanwaltschaft wird seit dem Jahr 2015 ein Ermittlungsverfahren gegen Bodo Brause in der Abteilung 12 geführt: </a:t>
              </a:r>
              <a:r>
                <a:rPr lang="de-DE" sz="1400" b="1" i="1" dirty="0"/>
                <a:t>AZ: „12 </a:t>
              </a:r>
              <a:r>
                <a:rPr lang="de-DE" sz="1400" b="1" i="1" dirty="0" err="1"/>
                <a:t>Js</a:t>
              </a:r>
              <a:r>
                <a:rPr lang="de-DE" sz="1400" b="1" i="1" dirty="0"/>
                <a:t> 123/15“. </a:t>
              </a:r>
              <a:r>
                <a:rPr lang="de-DE" sz="1400" dirty="0"/>
                <a:t>Im Jahr 2016 erhebt die Staatsanwalt gegen Bodo Brause Anklage vor dem Einzelrichter beim Amtsgericht, Abteilung 520, AZ</a:t>
              </a:r>
              <a:r>
                <a:rPr lang="de-DE" sz="1400" b="1" i="1" dirty="0"/>
                <a:t>: „520 </a:t>
              </a:r>
              <a:r>
                <a:rPr lang="de-DE" sz="1400" b="1" i="1" dirty="0" err="1"/>
                <a:t>Ds</a:t>
              </a:r>
              <a:r>
                <a:rPr lang="de-DE" sz="1400" b="1" i="1" dirty="0"/>
                <a:t> 345/16“ </a:t>
              </a:r>
              <a:endParaRPr lang="de-DE" sz="1400" dirty="0"/>
            </a:p>
            <a:p>
              <a:r>
                <a:rPr lang="de-DE" sz="1400" dirty="0"/>
                <a:t>Und so wird in unserem Beispielfall aus dem </a:t>
              </a:r>
              <a:r>
                <a:rPr lang="de-DE" sz="1400" b="1" dirty="0"/>
                <a:t>„520 </a:t>
              </a:r>
              <a:r>
                <a:rPr lang="de-DE" sz="1400" b="1" dirty="0" err="1"/>
                <a:t>Ds</a:t>
              </a:r>
              <a:r>
                <a:rPr lang="de-DE" sz="1400" b="1" dirty="0"/>
                <a:t> 345/16“ ein „520 </a:t>
              </a:r>
              <a:r>
                <a:rPr lang="de-DE" sz="1400" b="1" dirty="0" err="1"/>
                <a:t>Ds</a:t>
              </a:r>
              <a:r>
                <a:rPr lang="de-DE" sz="1400" b="1" dirty="0"/>
                <a:t> 12 </a:t>
              </a:r>
              <a:r>
                <a:rPr lang="de-DE" sz="1400" b="1" dirty="0" err="1"/>
                <a:t>Js</a:t>
              </a:r>
              <a:r>
                <a:rPr lang="de-DE" sz="1400" b="1" dirty="0"/>
                <a:t> 123/15 – 345/16“         oder „520 </a:t>
              </a:r>
              <a:r>
                <a:rPr lang="de-DE" sz="1400" b="1" dirty="0" err="1"/>
                <a:t>Ds</a:t>
              </a:r>
              <a:r>
                <a:rPr lang="de-DE" sz="1400" b="1" dirty="0"/>
                <a:t> 12 </a:t>
              </a:r>
              <a:r>
                <a:rPr lang="de-DE" sz="1400" b="1" dirty="0" err="1"/>
                <a:t>Js</a:t>
              </a:r>
              <a:r>
                <a:rPr lang="de-DE" sz="1400" b="1" dirty="0"/>
                <a:t> 123/15 (345/16)“ </a:t>
              </a:r>
              <a:endParaRPr lang="de-DE" sz="1400" dirty="0"/>
            </a:p>
            <a:p>
              <a:r>
                <a:rPr lang="de-DE" sz="1400" dirty="0"/>
                <a:t>Hat der Staatsanwalt also in unserem Beispielfall zu Beginn des Ermittlungsverfahrens beim Amtsgericht (Abteilung 501) einen Durchsuchungsbefehl erwirkt, </a:t>
              </a:r>
              <a:r>
                <a:rPr lang="de-DE" sz="1400" b="1" i="1" dirty="0"/>
                <a:t>AZ: „501 </a:t>
              </a:r>
              <a:r>
                <a:rPr lang="de-DE" sz="1400" b="1" i="1" dirty="0" err="1"/>
                <a:t>Gs</a:t>
              </a:r>
              <a:r>
                <a:rPr lang="de-DE" sz="1400" b="1" i="1" dirty="0"/>
                <a:t> 12 </a:t>
              </a:r>
              <a:r>
                <a:rPr lang="de-DE" sz="1400" b="1" i="1" dirty="0" err="1"/>
                <a:t>Js</a:t>
              </a:r>
              <a:r>
                <a:rPr lang="de-DE" sz="1400" b="1" i="1" dirty="0"/>
                <a:t> 123/15“ </a:t>
              </a:r>
              <a:endParaRPr lang="de-DE" sz="1400" dirty="0"/>
            </a:p>
          </p:txBody>
        </p:sp>
        <p:sp>
          <p:nvSpPr>
            <p:cNvPr id="13" name="Abgerundetes Rechteck 12"/>
            <p:cNvSpPr/>
            <p:nvPr/>
          </p:nvSpPr>
          <p:spPr>
            <a:xfrm>
              <a:off x="681926" y="3314454"/>
              <a:ext cx="2069023" cy="314198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Beispiel</a:t>
              </a:r>
            </a:p>
          </p:txBody>
        </p:sp>
      </p:grpSp>
      <p:sp>
        <p:nvSpPr>
          <p:cNvPr id="25" name="Abgerundetes Rechteck 24"/>
          <p:cNvSpPr/>
          <p:nvPr/>
        </p:nvSpPr>
        <p:spPr>
          <a:xfrm>
            <a:off x="715304" y="5532586"/>
            <a:ext cx="10815435" cy="105111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Die Staatsanwaltschaft und das Amtsgericht nutzen die gleiche physische Hauptakte, die nach rechtskräftigem Abschluss des Verfahrens bei der Staatsanwaltschaft aufbewahrt wird. Die Mitbenutzung des staatsanwaltlichen </a:t>
            </a:r>
            <a:r>
              <a:rPr lang="de-DE" sz="1400" dirty="0" err="1"/>
              <a:t>Js</a:t>
            </a:r>
            <a:r>
              <a:rPr lang="de-DE" sz="1400" dirty="0"/>
              <a:t>-AZ durch das Strafgericht erleichtert so sowohl die Handhabung der Akte während des laufenden Verfahrens wie auch ihr späteres Auffinden bei der Staatsanwaltschaft. </a:t>
            </a:r>
          </a:p>
        </p:txBody>
      </p:sp>
      <p:sp>
        <p:nvSpPr>
          <p:cNvPr id="17" name="Ellipse 16"/>
          <p:cNvSpPr/>
          <p:nvPr/>
        </p:nvSpPr>
        <p:spPr>
          <a:xfrm>
            <a:off x="413087" y="1706285"/>
            <a:ext cx="1957759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11258113" y="3575675"/>
            <a:ext cx="272626" cy="247973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</a:t>
            </a:r>
          </a:p>
        </p:txBody>
      </p:sp>
      <p:sp>
        <p:nvSpPr>
          <p:cNvPr id="28" name="Flussdiagramm: Verbinder 27"/>
          <p:cNvSpPr/>
          <p:nvPr/>
        </p:nvSpPr>
        <p:spPr>
          <a:xfrm>
            <a:off x="11165712" y="3875793"/>
            <a:ext cx="228714" cy="247973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</a:t>
            </a:r>
          </a:p>
        </p:txBody>
      </p:sp>
      <p:sp>
        <p:nvSpPr>
          <p:cNvPr id="29" name="Flussdiagramm: Verbinder 28"/>
          <p:cNvSpPr/>
          <p:nvPr/>
        </p:nvSpPr>
        <p:spPr>
          <a:xfrm>
            <a:off x="7979685" y="4014247"/>
            <a:ext cx="272626" cy="247973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sp>
        <p:nvSpPr>
          <p:cNvPr id="30" name="Flussdiagramm: Verbinder 29"/>
          <p:cNvSpPr/>
          <p:nvPr/>
        </p:nvSpPr>
        <p:spPr>
          <a:xfrm>
            <a:off x="10893086" y="4173145"/>
            <a:ext cx="272626" cy="247973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</a:t>
            </a:r>
          </a:p>
        </p:txBody>
      </p:sp>
      <p:grpSp>
        <p:nvGrpSpPr>
          <p:cNvPr id="16" name="Gruppieren 15"/>
          <p:cNvGrpSpPr/>
          <p:nvPr/>
        </p:nvGrpSpPr>
        <p:grpSpPr>
          <a:xfrm>
            <a:off x="294858" y="4963919"/>
            <a:ext cx="2342643" cy="464735"/>
            <a:chOff x="635414" y="4972813"/>
            <a:chExt cx="2342643" cy="464735"/>
          </a:xfrm>
        </p:grpSpPr>
        <p:sp>
          <p:nvSpPr>
            <p:cNvPr id="4" name="Abgerundetes Rechteck 3"/>
            <p:cNvSpPr/>
            <p:nvPr/>
          </p:nvSpPr>
          <p:spPr>
            <a:xfrm>
              <a:off x="715304" y="4996155"/>
              <a:ext cx="2262753" cy="44139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i="1" dirty="0"/>
                <a:t>12 </a:t>
              </a:r>
              <a:r>
                <a:rPr lang="de-DE" b="1" i="1" dirty="0" err="1"/>
                <a:t>Js</a:t>
              </a:r>
              <a:r>
                <a:rPr lang="de-DE" b="1" i="1" dirty="0"/>
                <a:t> 123/15</a:t>
              </a:r>
              <a:endParaRPr lang="de-DE" dirty="0"/>
            </a:p>
          </p:txBody>
        </p:sp>
        <p:sp>
          <p:nvSpPr>
            <p:cNvPr id="31" name="Flussdiagramm: Verbinder 30"/>
            <p:cNvSpPr/>
            <p:nvPr/>
          </p:nvSpPr>
          <p:spPr>
            <a:xfrm>
              <a:off x="635414" y="4972813"/>
              <a:ext cx="272626" cy="247973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a</a:t>
              </a: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2769001" y="4987261"/>
            <a:ext cx="2287149" cy="459777"/>
            <a:chOff x="3033551" y="4968877"/>
            <a:chExt cx="2287149" cy="459777"/>
          </a:xfrm>
        </p:grpSpPr>
        <p:sp>
          <p:nvSpPr>
            <p:cNvPr id="19" name="Abgerundetes Rechteck 18"/>
            <p:cNvSpPr/>
            <p:nvPr/>
          </p:nvSpPr>
          <p:spPr>
            <a:xfrm>
              <a:off x="3057947" y="4987261"/>
              <a:ext cx="2262753" cy="44139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i="1"/>
                <a:t>520 Ds 345/16</a:t>
              </a:r>
              <a:endParaRPr lang="de-DE"/>
            </a:p>
          </p:txBody>
        </p:sp>
        <p:sp>
          <p:nvSpPr>
            <p:cNvPr id="32" name="Flussdiagramm: Verbinder 31"/>
            <p:cNvSpPr/>
            <p:nvPr/>
          </p:nvSpPr>
          <p:spPr>
            <a:xfrm>
              <a:off x="3033551" y="4968877"/>
              <a:ext cx="228714" cy="247973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b</a:t>
              </a: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5137952" y="4987262"/>
            <a:ext cx="3367213" cy="441393"/>
            <a:chOff x="5137952" y="4987262"/>
            <a:chExt cx="3367213" cy="441393"/>
          </a:xfrm>
        </p:grpSpPr>
        <p:sp>
          <p:nvSpPr>
            <p:cNvPr id="26" name="Abgerundetes Rechteck 25"/>
            <p:cNvSpPr/>
            <p:nvPr/>
          </p:nvSpPr>
          <p:spPr>
            <a:xfrm>
              <a:off x="5212047" y="4987262"/>
              <a:ext cx="3293118" cy="44139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/>
                <a:t>520 </a:t>
              </a:r>
              <a:r>
                <a:rPr lang="de-DE" b="1" dirty="0" err="1"/>
                <a:t>Ds</a:t>
              </a:r>
              <a:r>
                <a:rPr lang="de-DE" b="1" dirty="0"/>
                <a:t> 12 </a:t>
              </a:r>
              <a:r>
                <a:rPr lang="de-DE" b="1" dirty="0" err="1"/>
                <a:t>Js</a:t>
              </a:r>
              <a:r>
                <a:rPr lang="de-DE" b="1" dirty="0"/>
                <a:t> 123/15 – 345/16</a:t>
              </a:r>
              <a:endParaRPr lang="de-DE" dirty="0"/>
            </a:p>
          </p:txBody>
        </p:sp>
        <p:sp>
          <p:nvSpPr>
            <p:cNvPr id="33" name="Flussdiagramm: Verbinder 32"/>
            <p:cNvSpPr/>
            <p:nvPr/>
          </p:nvSpPr>
          <p:spPr>
            <a:xfrm>
              <a:off x="5137952" y="5044849"/>
              <a:ext cx="272626" cy="213433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c</a:t>
              </a: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8543870" y="4952720"/>
            <a:ext cx="3357617" cy="481741"/>
            <a:chOff x="8543870" y="4952720"/>
            <a:chExt cx="3357617" cy="481741"/>
          </a:xfrm>
        </p:grpSpPr>
        <p:sp>
          <p:nvSpPr>
            <p:cNvPr id="27" name="Abgerundetes Rechteck 26"/>
            <p:cNvSpPr/>
            <p:nvPr/>
          </p:nvSpPr>
          <p:spPr>
            <a:xfrm>
              <a:off x="8665872" y="4993068"/>
              <a:ext cx="3235615" cy="44139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/>
                <a:t>520 </a:t>
              </a:r>
              <a:r>
                <a:rPr lang="de-DE" b="1" dirty="0" err="1"/>
                <a:t>Ds</a:t>
              </a:r>
              <a:r>
                <a:rPr lang="de-DE" b="1" dirty="0"/>
                <a:t> 12 </a:t>
              </a:r>
              <a:r>
                <a:rPr lang="de-DE" b="1" dirty="0" err="1"/>
                <a:t>Js</a:t>
              </a:r>
              <a:r>
                <a:rPr lang="de-DE" b="1" dirty="0"/>
                <a:t> 123/15 (345/16)</a:t>
              </a:r>
              <a:endParaRPr lang="de-DE" dirty="0"/>
            </a:p>
          </p:txBody>
        </p:sp>
        <p:sp>
          <p:nvSpPr>
            <p:cNvPr id="34" name="Flussdiagramm: Verbinder 33"/>
            <p:cNvSpPr/>
            <p:nvPr/>
          </p:nvSpPr>
          <p:spPr>
            <a:xfrm>
              <a:off x="8543870" y="4952720"/>
              <a:ext cx="272626" cy="247973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615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llipse 23"/>
          <p:cNvSpPr/>
          <p:nvPr/>
        </p:nvSpPr>
        <p:spPr>
          <a:xfrm>
            <a:off x="1459193" y="2824502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Verfügungen von Todes wegen</a:t>
            </a:r>
          </a:p>
          <a:p>
            <a:pPr algn="ctr"/>
            <a:r>
              <a:rPr lang="de-DE" b="1" dirty="0"/>
              <a:t>(Testament)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61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IV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61 IV 65/23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88569" y="1946532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Nachlass</a:t>
            </a:r>
          </a:p>
        </p:txBody>
      </p:sp>
    </p:spTree>
    <p:extLst>
      <p:ext uri="{BB962C8B-B14F-4D97-AF65-F5344CB8AC3E}">
        <p14:creationId xmlns:p14="http://schemas.microsoft.com/office/powerpoint/2010/main" val="221800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62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VI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178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62 VI 178/23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62619" y="2824502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Nachlass</a:t>
            </a:r>
          </a:p>
        </p:txBody>
      </p:sp>
    </p:spTree>
    <p:extLst>
      <p:ext uri="{BB962C8B-B14F-4D97-AF65-F5344CB8AC3E}">
        <p14:creationId xmlns:p14="http://schemas.microsoft.com/office/powerpoint/2010/main" val="303098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52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XVII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26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52 XVII 26/23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62619" y="2946521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Betreuungssachen</a:t>
            </a:r>
          </a:p>
        </p:txBody>
      </p:sp>
    </p:spTree>
    <p:extLst>
      <p:ext uri="{BB962C8B-B14F-4D97-AF65-F5344CB8AC3E}">
        <p14:creationId xmlns:p14="http://schemas.microsoft.com/office/powerpoint/2010/main" val="157743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54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XIV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54 XIV 6/23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62198" y="2742915"/>
            <a:ext cx="3378530" cy="123224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Unterbringungssachen</a:t>
            </a:r>
          </a:p>
        </p:txBody>
      </p:sp>
    </p:spTree>
    <p:extLst>
      <p:ext uri="{BB962C8B-B14F-4D97-AF65-F5344CB8AC3E}">
        <p14:creationId xmlns:p14="http://schemas.microsoft.com/office/powerpoint/2010/main" val="152655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656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 F 656/23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263868" y="2712100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Familiensachen</a:t>
            </a:r>
          </a:p>
        </p:txBody>
      </p:sp>
    </p:spTree>
    <p:extLst>
      <p:ext uri="{BB962C8B-B14F-4D97-AF65-F5344CB8AC3E}">
        <p14:creationId xmlns:p14="http://schemas.microsoft.com/office/powerpoint/2010/main" val="357539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llipse 23"/>
          <p:cNvSpPr/>
          <p:nvPr/>
        </p:nvSpPr>
        <p:spPr>
          <a:xfrm>
            <a:off x="2239933" y="2961537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I. </a:t>
            </a:r>
            <a:r>
              <a:rPr lang="de-DE" b="1" dirty="0" err="1"/>
              <a:t>Inst</a:t>
            </a:r>
            <a:r>
              <a:rPr lang="de-DE" b="1" dirty="0"/>
              <a:t>./AG 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597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C 597/23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89736" y="2304358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</p:spTree>
    <p:extLst>
      <p:ext uri="{BB962C8B-B14F-4D97-AF65-F5344CB8AC3E}">
        <p14:creationId xmlns:p14="http://schemas.microsoft.com/office/powerpoint/2010/main" val="229150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llipse 23"/>
          <p:cNvSpPr/>
          <p:nvPr/>
        </p:nvSpPr>
        <p:spPr>
          <a:xfrm>
            <a:off x="2239933" y="2925591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II. </a:t>
            </a:r>
            <a:r>
              <a:rPr lang="de-DE" b="1" dirty="0" err="1"/>
              <a:t>Inst</a:t>
            </a:r>
            <a:r>
              <a:rPr lang="de-DE" b="1" dirty="0"/>
              <a:t>./LG</a:t>
            </a:r>
          </a:p>
          <a:p>
            <a:pPr algn="ctr"/>
            <a:r>
              <a:rPr lang="de-DE" sz="1600" b="1" i="1" dirty="0"/>
              <a:t>Rechtsmittelinstanz</a:t>
            </a:r>
            <a:r>
              <a:rPr lang="de-DE" b="1" i="1" dirty="0"/>
              <a:t> 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33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 S 33/23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94175" y="2286227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  <p:sp>
        <p:nvSpPr>
          <p:cNvPr id="5" name="Ovale Legende 4"/>
          <p:cNvSpPr/>
          <p:nvPr/>
        </p:nvSpPr>
        <p:spPr>
          <a:xfrm>
            <a:off x="7708134" y="2250060"/>
            <a:ext cx="3993085" cy="1710222"/>
          </a:xfrm>
          <a:prstGeom prst="wedgeEllipseCallou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Die Akte der I. </a:t>
            </a:r>
            <a:r>
              <a:rPr lang="de-DE" dirty="0" err="1"/>
              <a:t>Inst</a:t>
            </a:r>
            <a:r>
              <a:rPr lang="de-DE" dirty="0"/>
              <a:t>. wird in der II. </a:t>
            </a:r>
            <a:r>
              <a:rPr lang="de-DE" dirty="0" err="1"/>
              <a:t>Inst</a:t>
            </a:r>
            <a:r>
              <a:rPr lang="de-DE" dirty="0"/>
              <a:t>. Weitergeführt und erhält zusätzlich das Berufungsaktenzeichen</a:t>
            </a:r>
          </a:p>
        </p:txBody>
      </p:sp>
    </p:spTree>
    <p:extLst>
      <p:ext uri="{BB962C8B-B14F-4D97-AF65-F5344CB8AC3E}">
        <p14:creationId xmlns:p14="http://schemas.microsoft.com/office/powerpoint/2010/main" val="13644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llipse 23"/>
          <p:cNvSpPr/>
          <p:nvPr/>
        </p:nvSpPr>
        <p:spPr>
          <a:xfrm>
            <a:off x="2238197" y="2979162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I. </a:t>
            </a:r>
            <a:r>
              <a:rPr lang="de-DE" b="1" dirty="0" err="1"/>
              <a:t>Inst</a:t>
            </a:r>
            <a:r>
              <a:rPr lang="de-DE" b="1" dirty="0"/>
              <a:t>./LG</a:t>
            </a:r>
          </a:p>
          <a:p>
            <a:pPr algn="ctr"/>
            <a:endParaRPr lang="de-DE" b="1" i="1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23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O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253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23 O 253/23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27094" y="2286227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</p:spTree>
    <p:extLst>
      <p:ext uri="{BB962C8B-B14F-4D97-AF65-F5344CB8AC3E}">
        <p14:creationId xmlns:p14="http://schemas.microsoft.com/office/powerpoint/2010/main" val="223283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llipse 23"/>
          <p:cNvSpPr/>
          <p:nvPr/>
        </p:nvSpPr>
        <p:spPr>
          <a:xfrm>
            <a:off x="2239933" y="2993580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II. </a:t>
            </a:r>
            <a:r>
              <a:rPr lang="de-DE" b="1" dirty="0" err="1"/>
              <a:t>Inst</a:t>
            </a:r>
            <a:r>
              <a:rPr lang="de-DE" b="1" dirty="0"/>
              <a:t>./KG</a:t>
            </a:r>
          </a:p>
          <a:p>
            <a:pPr algn="ctr"/>
            <a:r>
              <a:rPr lang="de-DE" sz="1600" b="1" i="1" dirty="0"/>
              <a:t>Rechtsmittelinstanz</a:t>
            </a:r>
            <a:r>
              <a:rPr lang="de-DE" b="1" i="1" dirty="0"/>
              <a:t> 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U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 U 4/23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04066" y="2304358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  <p:sp>
        <p:nvSpPr>
          <p:cNvPr id="5" name="Ovale Legende 4"/>
          <p:cNvSpPr/>
          <p:nvPr/>
        </p:nvSpPr>
        <p:spPr>
          <a:xfrm>
            <a:off x="7708134" y="2250060"/>
            <a:ext cx="3993085" cy="1710222"/>
          </a:xfrm>
          <a:prstGeom prst="wedgeEllipseCallou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Die Akte der I. </a:t>
            </a:r>
            <a:r>
              <a:rPr lang="de-DE" dirty="0" err="1"/>
              <a:t>Inst</a:t>
            </a:r>
            <a:r>
              <a:rPr lang="de-DE" dirty="0"/>
              <a:t>. wird in der II. </a:t>
            </a:r>
            <a:r>
              <a:rPr lang="de-DE" dirty="0" err="1"/>
              <a:t>Inst</a:t>
            </a:r>
            <a:r>
              <a:rPr lang="de-DE" dirty="0"/>
              <a:t>. Weitergeführt und erhält zusätzlich das Berufungsaktenzeichen</a:t>
            </a:r>
          </a:p>
        </p:txBody>
      </p:sp>
    </p:spTree>
    <p:extLst>
      <p:ext uri="{BB962C8B-B14F-4D97-AF65-F5344CB8AC3E}">
        <p14:creationId xmlns:p14="http://schemas.microsoft.com/office/powerpoint/2010/main" val="284670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33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489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33 M 489/23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11750" y="2791425"/>
            <a:ext cx="4116475" cy="11558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Zwangsvollstreckungssachen</a:t>
            </a:r>
          </a:p>
        </p:txBody>
      </p:sp>
    </p:spTree>
    <p:extLst>
      <p:ext uri="{BB962C8B-B14F-4D97-AF65-F5344CB8AC3E}">
        <p14:creationId xmlns:p14="http://schemas.microsoft.com/office/powerpoint/2010/main" val="265036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  <a:r>
              <a:rPr lang="de-DE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0 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117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K  117/23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48357" y="2790166"/>
            <a:ext cx="3379580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Zwangsversteigerung</a:t>
            </a:r>
          </a:p>
        </p:txBody>
      </p:sp>
    </p:spTree>
    <p:extLst>
      <p:ext uri="{BB962C8B-B14F-4D97-AF65-F5344CB8AC3E}">
        <p14:creationId xmlns:p14="http://schemas.microsoft.com/office/powerpoint/2010/main" val="177413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38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IN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120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38 IN  120/23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271155" y="2824502"/>
            <a:ext cx="3379580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Insolvenzsachen</a:t>
            </a:r>
          </a:p>
        </p:txBody>
      </p:sp>
    </p:spTree>
    <p:extLst>
      <p:ext uri="{BB962C8B-B14F-4D97-AF65-F5344CB8AC3E}">
        <p14:creationId xmlns:p14="http://schemas.microsoft.com/office/powerpoint/2010/main" val="3195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AR   15/23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91369" y="1724996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180AE0A-8AA6-3D51-F686-48924D34B56B}"/>
              </a:ext>
            </a:extLst>
          </p:cNvPr>
          <p:cNvSpPr/>
          <p:nvPr/>
        </p:nvSpPr>
        <p:spPr>
          <a:xfrm>
            <a:off x="285438" y="2946521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Allgemeines Register</a:t>
            </a:r>
          </a:p>
        </p:txBody>
      </p:sp>
    </p:spTree>
    <p:extLst>
      <p:ext uri="{BB962C8B-B14F-4D97-AF65-F5344CB8AC3E}">
        <p14:creationId xmlns:p14="http://schemas.microsoft.com/office/powerpoint/2010/main" val="233096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Js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300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</a:t>
            </a:r>
            <a:r>
              <a:rPr lang="de-DE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Js</a:t>
            </a: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300/23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08462" y="2808926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Staatsanwaltschaft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</p:spTree>
    <p:extLst>
      <p:ext uri="{BB962C8B-B14F-4D97-AF65-F5344CB8AC3E}">
        <p14:creationId xmlns:p14="http://schemas.microsoft.com/office/powerpoint/2010/main" val="305544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245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Ds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600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245 </a:t>
            </a:r>
            <a:r>
              <a:rPr lang="de-DE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Ds</a:t>
            </a: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600/23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08462" y="2808926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Amtsgericht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</p:spTree>
    <p:extLst>
      <p:ext uri="{BB962C8B-B14F-4D97-AF65-F5344CB8AC3E}">
        <p14:creationId xmlns:p14="http://schemas.microsoft.com/office/powerpoint/2010/main" val="394928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507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Ks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507 </a:t>
            </a:r>
            <a:r>
              <a:rPr lang="de-DE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Ks</a:t>
            </a: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10/23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08462" y="2808926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Landgericht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</p:spTree>
    <p:extLst>
      <p:ext uri="{BB962C8B-B14F-4D97-AF65-F5344CB8AC3E}">
        <p14:creationId xmlns:p14="http://schemas.microsoft.com/office/powerpoint/2010/main" val="402050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94369" y="934005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Cs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401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Cs 401/23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40964" y="2728482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Amtsgericht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</p:spTree>
    <p:extLst>
      <p:ext uri="{BB962C8B-B14F-4D97-AF65-F5344CB8AC3E}">
        <p14:creationId xmlns:p14="http://schemas.microsoft.com/office/powerpoint/2010/main" val="168231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19" grpId="0" animBg="1"/>
      <p:bldP spid="26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1315</Words>
  <Application>Microsoft Office PowerPoint</Application>
  <PresentationFormat>Breitbild</PresentationFormat>
  <Paragraphs>465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Sarabinski-Klepel, Ilka</cp:lastModifiedBy>
  <cp:revision>32</cp:revision>
  <dcterms:created xsi:type="dcterms:W3CDTF">2023-08-02T09:22:51Z</dcterms:created>
  <dcterms:modified xsi:type="dcterms:W3CDTF">2026-02-23T08:29:02Z</dcterms:modified>
</cp:coreProperties>
</file>