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273" r:id="rId3"/>
    <p:sldId id="272" r:id="rId4"/>
    <p:sldId id="259" r:id="rId5"/>
    <p:sldId id="260" r:id="rId6"/>
    <p:sldId id="274" r:id="rId7"/>
    <p:sldId id="275" r:id="rId8"/>
    <p:sldId id="276" r:id="rId9"/>
    <p:sldId id="261" r:id="rId10"/>
    <p:sldId id="262" r:id="rId11"/>
    <p:sldId id="277" r:id="rId12"/>
    <p:sldId id="263" r:id="rId13"/>
    <p:sldId id="264" r:id="rId14"/>
    <p:sldId id="265" r:id="rId15"/>
    <p:sldId id="266" r:id="rId16"/>
    <p:sldId id="267" r:id="rId17"/>
    <p:sldId id="268" r:id="rId18"/>
    <p:sldId id="270" r:id="rId19"/>
    <p:sldId id="269" r:id="rId20"/>
    <p:sldId id="280" r:id="rId21"/>
    <p:sldId id="271" r:id="rId22"/>
    <p:sldId id="281" r:id="rId23"/>
    <p:sldId id="282"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8B9F"/>
    <a:srgbClr val="ECAC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showGuides="1">
      <p:cViewPr varScale="1">
        <p:scale>
          <a:sx n="111" d="100"/>
          <a:sy n="111" d="100"/>
        </p:scale>
        <p:origin x="594" y="96"/>
      </p:cViewPr>
      <p:guideLst>
        <p:guide orient="horz" pos="2137"/>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97D3900B-5BE2-4511-BAA4-76098247DA4A}" type="datetimeFigureOut">
              <a:rPr lang="de-DE" smtClean="0"/>
              <a:t>22.09.2026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1732789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7D3900B-5BE2-4511-BAA4-76098247DA4A}" type="datetimeFigureOut">
              <a:rPr lang="de-DE" smtClean="0"/>
              <a:t>22.09.2026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698077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97D3900B-5BE2-4511-BAA4-76098247DA4A}" type="datetimeFigureOut">
              <a:rPr lang="de-DE" smtClean="0"/>
              <a:t>22.09.2026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2799020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97D3900B-5BE2-4511-BAA4-76098247DA4A}" type="datetimeFigureOut">
              <a:rPr lang="de-DE" smtClean="0"/>
              <a:t>22.09.2026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363425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97D3900B-5BE2-4511-BAA4-76098247DA4A}" type="datetimeFigureOut">
              <a:rPr lang="de-DE" smtClean="0"/>
              <a:t>22.09.2026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417290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97D3900B-5BE2-4511-BAA4-76098247DA4A}" type="datetimeFigureOut">
              <a:rPr lang="de-DE" smtClean="0"/>
              <a:t>22.09.2026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1947176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7D3900B-5BE2-4511-BAA4-76098247DA4A}" type="datetimeFigureOut">
              <a:rPr lang="de-DE" smtClean="0"/>
              <a:t>22.09.2026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3760766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97D3900B-5BE2-4511-BAA4-76098247DA4A}" type="datetimeFigureOut">
              <a:rPr lang="de-DE" smtClean="0"/>
              <a:t>22.09.2026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3845914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97D3900B-5BE2-4511-BAA4-76098247DA4A}" type="datetimeFigureOut">
              <a:rPr lang="de-DE" smtClean="0"/>
              <a:t>22.09.2026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1298667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7D3900B-5BE2-4511-BAA4-76098247DA4A}" type="datetimeFigureOut">
              <a:rPr lang="de-DE" smtClean="0"/>
              <a:t>22.09.2026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96571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97D3900B-5BE2-4511-BAA4-76098247DA4A}" type="datetimeFigureOut">
              <a:rPr lang="de-DE" smtClean="0"/>
              <a:t>22.09.2026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BDE546D2-E1D2-4C79-90A8-86439AEBE093}" type="slidenum">
              <a:rPr lang="de-DE" smtClean="0"/>
              <a:t>‹Nr.›</a:t>
            </a:fld>
            <a:endParaRPr lang="de-DE"/>
          </a:p>
        </p:txBody>
      </p:sp>
    </p:spTree>
    <p:extLst>
      <p:ext uri="{BB962C8B-B14F-4D97-AF65-F5344CB8AC3E}">
        <p14:creationId xmlns:p14="http://schemas.microsoft.com/office/powerpoint/2010/main" val="4124072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D3900B-5BE2-4511-BAA4-76098247DA4A}" type="datetimeFigureOut">
              <a:rPr lang="de-DE" smtClean="0"/>
              <a:t>22.09.2026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E546D2-E1D2-4C79-90A8-86439AEBE093}" type="slidenum">
              <a:rPr lang="de-DE" smtClean="0"/>
              <a:t>‹Nr.›</a:t>
            </a:fld>
            <a:endParaRPr lang="de-DE"/>
          </a:p>
        </p:txBody>
      </p:sp>
    </p:spTree>
    <p:extLst>
      <p:ext uri="{BB962C8B-B14F-4D97-AF65-F5344CB8AC3E}">
        <p14:creationId xmlns:p14="http://schemas.microsoft.com/office/powerpoint/2010/main" val="443326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8D0F75C0-39B1-6102-8B08-53EEB196C5A3}"/>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281361" y="791030"/>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12" name="Gefaltete Ecke 11"/>
          <p:cNvSpPr/>
          <p:nvPr/>
        </p:nvSpPr>
        <p:spPr>
          <a:xfrm rot="157458">
            <a:off x="9701518" y="4003659"/>
            <a:ext cx="1499291" cy="140724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GOV</a:t>
            </a:r>
          </a:p>
        </p:txBody>
      </p:sp>
      <p:sp>
        <p:nvSpPr>
          <p:cNvPr id="3" name="Rechteck 2">
            <a:extLst>
              <a:ext uri="{FF2B5EF4-FFF2-40B4-BE49-F238E27FC236}">
                <a16:creationId xmlns:a16="http://schemas.microsoft.com/office/drawing/2014/main" id="{1162E6B8-2EB9-6255-07DA-0C3AEA98BD67}"/>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B431F982-E3E5-254B-7121-BA469537EB3D}"/>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Abgerundetes Rechteck 28">
            <a:extLst>
              <a:ext uri="{FF2B5EF4-FFF2-40B4-BE49-F238E27FC236}">
                <a16:creationId xmlns:a16="http://schemas.microsoft.com/office/drawing/2014/main" id="{5E9E0EDB-8E61-0ADC-2620-95E9D8461473}"/>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33D052F8-3A2A-14D7-4A86-5E00A033F521}"/>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bgerundetes Rechteck 3"/>
          <p:cNvSpPr/>
          <p:nvPr/>
        </p:nvSpPr>
        <p:spPr>
          <a:xfrm>
            <a:off x="959761" y="2137742"/>
            <a:ext cx="8188433" cy="4074296"/>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solidFill>
                  <a:schemeClr val="accent2">
                    <a:lumMod val="50000"/>
                  </a:schemeClr>
                </a:solidFill>
              </a:rPr>
              <a:t>§ 1 Grundsätze</a:t>
            </a:r>
          </a:p>
          <a:p>
            <a:r>
              <a:rPr lang="de-DE" sz="2000" dirty="0">
                <a:solidFill>
                  <a:schemeClr val="accent2">
                    <a:lumMod val="50000"/>
                  </a:schemeClr>
                </a:solidFill>
              </a:rPr>
              <a:t>§ 2 Leitung und Organisation</a:t>
            </a:r>
          </a:p>
          <a:p>
            <a:r>
              <a:rPr lang="de-DE" sz="2000" dirty="0">
                <a:solidFill>
                  <a:schemeClr val="accent2">
                    <a:lumMod val="50000"/>
                  </a:schemeClr>
                </a:solidFill>
              </a:rPr>
              <a:t>§ 3 Zusammenarbeit</a:t>
            </a:r>
          </a:p>
          <a:p>
            <a:r>
              <a:rPr lang="de-DE" sz="2000" dirty="0">
                <a:solidFill>
                  <a:schemeClr val="accent2">
                    <a:lumMod val="50000"/>
                  </a:schemeClr>
                </a:solidFill>
              </a:rPr>
              <a:t>§ 4 Briefannahme, Gerichtstafel</a:t>
            </a:r>
          </a:p>
          <a:p>
            <a:r>
              <a:rPr lang="de-DE" sz="2000" dirty="0">
                <a:solidFill>
                  <a:schemeClr val="accent2">
                    <a:lumMod val="50000"/>
                  </a:schemeClr>
                </a:solidFill>
              </a:rPr>
              <a:t>§ 5 Einsicht in öffentliche Register und Akten, Auskunft SchuV etc.</a:t>
            </a:r>
          </a:p>
          <a:p>
            <a:r>
              <a:rPr lang="de-DE" sz="2000" dirty="0">
                <a:solidFill>
                  <a:schemeClr val="accent2">
                    <a:lumMod val="50000"/>
                  </a:schemeClr>
                </a:solidFill>
              </a:rPr>
              <a:t>§ 6 Eingänge</a:t>
            </a:r>
          </a:p>
          <a:p>
            <a:r>
              <a:rPr lang="de-DE" sz="2000" dirty="0">
                <a:solidFill>
                  <a:schemeClr val="accent2">
                    <a:lumMod val="50000"/>
                  </a:schemeClr>
                </a:solidFill>
              </a:rPr>
              <a:t>§ 7 Behandlung der in amtliche Gewahrsam 	gelangte Gegenstände</a:t>
            </a:r>
          </a:p>
          <a:p>
            <a:r>
              <a:rPr lang="de-DE" sz="2000" dirty="0">
                <a:solidFill>
                  <a:schemeClr val="accent2">
                    <a:lumMod val="50000"/>
                  </a:schemeClr>
                </a:solidFill>
              </a:rPr>
              <a:t>§ 8 Vorlage von Schriften </a:t>
            </a:r>
          </a:p>
          <a:p>
            <a:r>
              <a:rPr lang="de-DE" sz="2000" dirty="0">
                <a:solidFill>
                  <a:schemeClr val="accent2">
                    <a:lumMod val="50000"/>
                  </a:schemeClr>
                </a:solidFill>
              </a:rPr>
              <a:t>§ 9 </a:t>
            </a:r>
            <a:r>
              <a:rPr lang="de-DE" sz="2000" dirty="0" err="1">
                <a:solidFill>
                  <a:schemeClr val="accent2">
                    <a:lumMod val="50000"/>
                  </a:schemeClr>
                </a:solidFill>
              </a:rPr>
              <a:t>Terminsnachrichten</a:t>
            </a:r>
            <a:r>
              <a:rPr lang="de-DE" sz="2000" dirty="0">
                <a:solidFill>
                  <a:schemeClr val="accent2">
                    <a:lumMod val="50000"/>
                  </a:schemeClr>
                </a:solidFill>
              </a:rPr>
              <a:t> und Ladungen</a:t>
            </a:r>
          </a:p>
          <a:p>
            <a:r>
              <a:rPr lang="de-DE" sz="2000" dirty="0">
                <a:solidFill>
                  <a:schemeClr val="accent2">
                    <a:lumMod val="50000"/>
                  </a:schemeClr>
                </a:solidFill>
              </a:rPr>
              <a:t>§ 10 Ausführung von Verfügungen</a:t>
            </a:r>
          </a:p>
        </p:txBody>
      </p:sp>
      <p:sp>
        <p:nvSpPr>
          <p:cNvPr id="11" name="Abgerundetes Rechteck 10"/>
          <p:cNvSpPr/>
          <p:nvPr/>
        </p:nvSpPr>
        <p:spPr>
          <a:xfrm>
            <a:off x="914400" y="1413511"/>
            <a:ext cx="9767887" cy="1073415"/>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t>Wird durch die </a:t>
            </a:r>
            <a:r>
              <a:rPr lang="de-DE" sz="2800" b="1" dirty="0">
                <a:solidFill>
                  <a:schemeClr val="accent4">
                    <a:lumMod val="60000"/>
                    <a:lumOff val="40000"/>
                  </a:schemeClr>
                </a:solidFill>
                <a:effectLst>
                  <a:outerShdw blurRad="38100" dist="38100" dir="2700000" algn="tl">
                    <a:srgbClr val="000000">
                      <a:alpha val="43137"/>
                    </a:srgbClr>
                  </a:outerShdw>
                </a:effectLst>
              </a:rPr>
              <a:t>Geschäftsordnungsvorschrift für die Gerichte der ordentlichen Gerichtsbarkeit</a:t>
            </a:r>
            <a:r>
              <a:rPr lang="de-DE" sz="2800" b="1" dirty="0">
                <a:effectLst>
                  <a:outerShdw blurRad="38100" dist="38100" dir="2700000" algn="tl">
                    <a:srgbClr val="000000">
                      <a:alpha val="43137"/>
                    </a:srgbClr>
                  </a:outerShdw>
                </a:effectLst>
              </a:rPr>
              <a:t> </a:t>
            </a:r>
            <a:r>
              <a:rPr lang="de-DE" sz="2800" dirty="0"/>
              <a:t>geregelt.</a:t>
            </a:r>
          </a:p>
        </p:txBody>
      </p:sp>
    </p:spTree>
    <p:extLst>
      <p:ext uri="{BB962C8B-B14F-4D97-AF65-F5344CB8AC3E}">
        <p14:creationId xmlns:p14="http://schemas.microsoft.com/office/powerpoint/2010/main" val="438572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679F2EC-F6BA-8BE2-8206-9DB5354D66AF}"/>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165204" y="718859"/>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Organisation des Gerichts </a:t>
            </a:r>
            <a:endParaRPr lang="de-DE" sz="2400" dirty="0"/>
          </a:p>
        </p:txBody>
      </p:sp>
      <p:sp>
        <p:nvSpPr>
          <p:cNvPr id="11" name="Abgerundetes Rechteck 10"/>
          <p:cNvSpPr/>
          <p:nvPr/>
        </p:nvSpPr>
        <p:spPr>
          <a:xfrm>
            <a:off x="886471" y="1839182"/>
            <a:ext cx="9767887" cy="3361864"/>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endParaRPr lang="de-DE" sz="2000" dirty="0">
              <a:solidFill>
                <a:schemeClr val="accent2">
                  <a:lumMod val="50000"/>
                </a:schemeClr>
              </a:solidFill>
            </a:endParaRPr>
          </a:p>
          <a:p>
            <a:pPr marL="342900" indent="-342900">
              <a:buFont typeface="Arial" panose="020B0604020202020204" pitchFamily="34" charset="0"/>
              <a:buChar char="•"/>
            </a:pPr>
            <a:r>
              <a:rPr lang="de-DE" sz="2000" dirty="0">
                <a:solidFill>
                  <a:schemeClr val="accent2">
                    <a:lumMod val="50000"/>
                  </a:schemeClr>
                </a:solidFill>
              </a:rPr>
              <a:t>eine Geschäftsstelle stellt das Gericht als „Ganzes“ dar.</a:t>
            </a:r>
          </a:p>
          <a:p>
            <a:pPr marL="342900" indent="-342900">
              <a:buFont typeface="Arial" panose="020B0604020202020204" pitchFamily="34" charset="0"/>
              <a:buChar char="•"/>
            </a:pPr>
            <a:r>
              <a:rPr lang="de-DE" sz="2000" dirty="0">
                <a:solidFill>
                  <a:schemeClr val="accent2">
                    <a:lumMod val="50000"/>
                  </a:schemeClr>
                </a:solidFill>
              </a:rPr>
              <a:t>Aufgeteilt in mehrere Abteilungen entsprechend  GVP</a:t>
            </a:r>
          </a:p>
          <a:p>
            <a:pPr marL="342900" indent="-342900">
              <a:buFont typeface="Arial" panose="020B0604020202020204" pitchFamily="34" charset="0"/>
              <a:buChar char="•"/>
            </a:pPr>
            <a:r>
              <a:rPr lang="de-DE" sz="2000" dirty="0">
                <a:solidFill>
                  <a:schemeClr val="accent2">
                    <a:lumMod val="50000"/>
                  </a:schemeClr>
                </a:solidFill>
              </a:rPr>
              <a:t>der </a:t>
            </a:r>
            <a:r>
              <a:rPr lang="de-DE" sz="2000" dirty="0" err="1">
                <a:solidFill>
                  <a:schemeClr val="accent2">
                    <a:lumMod val="50000"/>
                  </a:schemeClr>
                </a:solidFill>
              </a:rPr>
              <a:t>UdG</a:t>
            </a:r>
            <a:r>
              <a:rPr lang="de-DE" sz="2000" dirty="0">
                <a:solidFill>
                  <a:schemeClr val="accent2">
                    <a:lumMod val="50000"/>
                  </a:schemeClr>
                </a:solidFill>
              </a:rPr>
              <a:t> ist die Entlastung für den Richter:</a:t>
            </a:r>
          </a:p>
          <a:p>
            <a:pPr marL="800100" lvl="1" indent="-342900">
              <a:buFont typeface="Arial" panose="020B0604020202020204" pitchFamily="34" charset="0"/>
              <a:buChar char="•"/>
            </a:pPr>
            <a:r>
              <a:rPr lang="de-DE" sz="2000" dirty="0">
                <a:solidFill>
                  <a:schemeClr val="accent2">
                    <a:lumMod val="50000"/>
                  </a:schemeClr>
                </a:solidFill>
              </a:rPr>
              <a:t>Aufgabe: alles, was nicht </a:t>
            </a:r>
            <a:r>
              <a:rPr lang="de-DE" sz="2000" dirty="0" err="1">
                <a:solidFill>
                  <a:schemeClr val="accent2">
                    <a:lumMod val="50000"/>
                  </a:schemeClr>
                </a:solidFill>
              </a:rPr>
              <a:t>Ri</a:t>
            </a:r>
            <a:r>
              <a:rPr lang="de-DE" sz="2000" dirty="0">
                <a:solidFill>
                  <a:schemeClr val="accent2">
                    <a:lumMod val="50000"/>
                  </a:schemeClr>
                </a:solidFill>
              </a:rPr>
              <a:t>, </a:t>
            </a:r>
            <a:r>
              <a:rPr lang="de-DE" sz="2000" dirty="0" err="1">
                <a:solidFill>
                  <a:schemeClr val="accent2">
                    <a:lumMod val="50000"/>
                  </a:schemeClr>
                </a:solidFill>
              </a:rPr>
              <a:t>Rpfl,STA</a:t>
            </a:r>
            <a:r>
              <a:rPr lang="de-DE" sz="2000" dirty="0">
                <a:solidFill>
                  <a:schemeClr val="accent2">
                    <a:lumMod val="50000"/>
                  </a:schemeClr>
                </a:solidFill>
              </a:rPr>
              <a:t>, AA übertragen ist</a:t>
            </a:r>
          </a:p>
          <a:p>
            <a:pPr marL="800100" lvl="1" indent="-342900">
              <a:buFont typeface="Arial" panose="020B0604020202020204" pitchFamily="34" charset="0"/>
              <a:buChar char="•"/>
            </a:pPr>
            <a:r>
              <a:rPr lang="de-DE" sz="2000" dirty="0">
                <a:solidFill>
                  <a:schemeClr val="accent2">
                    <a:lumMod val="50000"/>
                  </a:schemeClr>
                </a:solidFill>
              </a:rPr>
              <a:t>Arbeit in Serviceeinheiten = ganzheitliche Aufgabenerledigung</a:t>
            </a:r>
          </a:p>
          <a:p>
            <a:pPr marL="800100" lvl="1" indent="-342900">
              <a:buFont typeface="Arial" panose="020B0604020202020204" pitchFamily="34" charset="0"/>
              <a:buChar char="•"/>
            </a:pPr>
            <a:r>
              <a:rPr lang="de-DE" sz="2000" dirty="0">
                <a:solidFill>
                  <a:schemeClr val="accent2">
                    <a:lumMod val="50000"/>
                  </a:schemeClr>
                </a:solidFill>
              </a:rPr>
              <a:t>Ausreichend Mitarbeiter – Teamorientiertes Arbeiten, Arbeitsfähigkeit im Vertretungsfall </a:t>
            </a:r>
          </a:p>
          <a:p>
            <a:pPr marL="800100" lvl="1" indent="-342900">
              <a:buFont typeface="Arial" panose="020B0604020202020204" pitchFamily="34" charset="0"/>
              <a:buChar char="•"/>
            </a:pPr>
            <a:endParaRPr lang="de-DE" sz="2000" dirty="0">
              <a:solidFill>
                <a:schemeClr val="accent2">
                  <a:lumMod val="50000"/>
                </a:schemeClr>
              </a:solidFill>
            </a:endParaRPr>
          </a:p>
          <a:p>
            <a:pPr lvl="1"/>
            <a:r>
              <a:rPr lang="de-DE" sz="2000" dirty="0">
                <a:solidFill>
                  <a:schemeClr val="accent2">
                    <a:lumMod val="50000"/>
                  </a:schemeClr>
                </a:solidFill>
              </a:rPr>
              <a:t>Die Geschäftsstelle ist kein Teil der Justizverwaltung eines jeden Gerichts. </a:t>
            </a:r>
            <a:endParaRPr lang="de-DE" sz="2400" dirty="0">
              <a:solidFill>
                <a:schemeClr val="accent2">
                  <a:lumMod val="50000"/>
                </a:schemeClr>
              </a:solidFill>
            </a:endParaRPr>
          </a:p>
          <a:p>
            <a:pPr lvl="1"/>
            <a:endParaRPr lang="de-DE" sz="2000" dirty="0">
              <a:solidFill>
                <a:schemeClr val="accent2">
                  <a:lumMod val="50000"/>
                </a:schemeClr>
              </a:solidFill>
            </a:endParaRPr>
          </a:p>
          <a:p>
            <a:pPr marL="342900" indent="-342900">
              <a:buFont typeface="Arial" panose="020B0604020202020204" pitchFamily="34" charset="0"/>
              <a:buChar char="•"/>
            </a:pPr>
            <a:endParaRPr lang="de-DE" sz="2000" dirty="0">
              <a:solidFill>
                <a:schemeClr val="accent2">
                  <a:lumMod val="50000"/>
                </a:schemeClr>
              </a:solidFill>
            </a:endParaRPr>
          </a:p>
        </p:txBody>
      </p:sp>
      <p:sp>
        <p:nvSpPr>
          <p:cNvPr id="2" name="Abgerundetes Rechteck 1"/>
          <p:cNvSpPr/>
          <p:nvPr/>
        </p:nvSpPr>
        <p:spPr>
          <a:xfrm>
            <a:off x="647479" y="1481746"/>
            <a:ext cx="4273697" cy="457200"/>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Geschäftsstelle</a:t>
            </a:r>
          </a:p>
        </p:txBody>
      </p:sp>
      <p:sp>
        <p:nvSpPr>
          <p:cNvPr id="8" name="Gefaltete Ecke 7"/>
          <p:cNvSpPr/>
          <p:nvPr/>
        </p:nvSpPr>
        <p:spPr>
          <a:xfrm rot="171999">
            <a:off x="8842476" y="756445"/>
            <a:ext cx="1499291" cy="140724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153 GVG</a:t>
            </a:r>
          </a:p>
        </p:txBody>
      </p:sp>
      <p:sp>
        <p:nvSpPr>
          <p:cNvPr id="9" name="Gefaltete Ecke 8"/>
          <p:cNvSpPr/>
          <p:nvPr/>
        </p:nvSpPr>
        <p:spPr>
          <a:xfrm rot="157458">
            <a:off x="10009880" y="1855267"/>
            <a:ext cx="1499291" cy="140724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Kammer (LG) oder Senat (KG)</a:t>
            </a:r>
          </a:p>
        </p:txBody>
      </p:sp>
      <p:sp>
        <p:nvSpPr>
          <p:cNvPr id="10" name="Gefaltete Ecke 9"/>
          <p:cNvSpPr/>
          <p:nvPr/>
        </p:nvSpPr>
        <p:spPr>
          <a:xfrm rot="163347">
            <a:off x="10008737" y="3145893"/>
            <a:ext cx="1499291" cy="140724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 III GOV</a:t>
            </a:r>
          </a:p>
        </p:txBody>
      </p:sp>
      <p:sp>
        <p:nvSpPr>
          <p:cNvPr id="4" name="Rechteck 3">
            <a:extLst>
              <a:ext uri="{FF2B5EF4-FFF2-40B4-BE49-F238E27FC236}">
                <a16:creationId xmlns:a16="http://schemas.microsoft.com/office/drawing/2014/main" id="{D3A059FE-203F-E771-7B41-B7DA784272DF}"/>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ED98A3FF-CEC2-BC1C-BF96-C8380D2179E8}"/>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2" name="Abgerundetes Rechteck 28">
            <a:extLst>
              <a:ext uri="{FF2B5EF4-FFF2-40B4-BE49-F238E27FC236}">
                <a16:creationId xmlns:a16="http://schemas.microsoft.com/office/drawing/2014/main" id="{C9E2D7BD-699B-1637-6348-178CDF1338C9}"/>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3298A9F8-136B-9BFD-CF43-BF691807A218}"/>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341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92C46DB6-6CB5-358D-DC68-3820AD983060}"/>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171322" y="732516"/>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11" name="Abgerundetes Rechteck 10"/>
          <p:cNvSpPr/>
          <p:nvPr/>
        </p:nvSpPr>
        <p:spPr>
          <a:xfrm>
            <a:off x="1085185" y="1624473"/>
            <a:ext cx="9767887" cy="4311377"/>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200" dirty="0">
                <a:solidFill>
                  <a:schemeClr val="accent2">
                    <a:lumMod val="50000"/>
                  </a:schemeClr>
                </a:solidFill>
              </a:rPr>
              <a:t>Ein Gericht gliedert sich in mindestens eine Geschäftsstelle und mehrere Teilgeschäftsstellen. Um 1879 hatte man das Ziel den richterlichen Bereich durch die im Gerichtsverfassungsgesetz (von 1879) eingeführte Gerichtsschreiberei zu entlasten. Hierzu zählten Aufgaben, für die eine akademische Ausbildung nicht notwendig war, jedoch unterschied man bereits in den einfachen und gehobenen Dienst. 1923 wurde das erste Mal der Begriff Rechtspfleger (in der Preußischen Entlastungsverfügung) erwähnt und seit 1927 spricht man nunmehr von der Geschäftsstelle - statt der Gerichtsschreiberei - und von dem Urkundsbeamten der Geschäftsstelle - statt dem Gerichtsschreiber.</a:t>
            </a:r>
          </a:p>
        </p:txBody>
      </p:sp>
      <p:sp>
        <p:nvSpPr>
          <p:cNvPr id="3" name="Rechteck 2">
            <a:extLst>
              <a:ext uri="{FF2B5EF4-FFF2-40B4-BE49-F238E27FC236}">
                <a16:creationId xmlns:a16="http://schemas.microsoft.com/office/drawing/2014/main" id="{1A2105AA-2836-9D43-9E5A-07F12148CF35}"/>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4" name="Rechteck 3">
            <a:extLst>
              <a:ext uri="{FF2B5EF4-FFF2-40B4-BE49-F238E27FC236}">
                <a16:creationId xmlns:a16="http://schemas.microsoft.com/office/drawing/2014/main" id="{788AF4CA-97EE-E28F-98C9-BA27DDD7E063}"/>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Abgerundetes Rechteck 28">
            <a:extLst>
              <a:ext uri="{FF2B5EF4-FFF2-40B4-BE49-F238E27FC236}">
                <a16:creationId xmlns:a16="http://schemas.microsoft.com/office/drawing/2014/main" id="{EE1CC156-55C6-7FEE-9D76-D0267F1BF41B}"/>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1E726BD8-3971-A6DE-4C85-766A7C9AD332}"/>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1972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7016297F-28A0-47C4-87CF-FC24A45EF4FA}"/>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171322" y="755652"/>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Organisation des Gerichts </a:t>
            </a:r>
            <a:endParaRPr lang="de-DE" sz="2400" dirty="0"/>
          </a:p>
        </p:txBody>
      </p:sp>
      <p:sp>
        <p:nvSpPr>
          <p:cNvPr id="4" name="Rechteck 3">
            <a:extLst>
              <a:ext uri="{FF2B5EF4-FFF2-40B4-BE49-F238E27FC236}">
                <a16:creationId xmlns:a16="http://schemas.microsoft.com/office/drawing/2014/main" id="{F01BC449-136E-F894-3F14-CC163E5F986F}"/>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67AA6B26-902C-8B31-596D-69550F586C29}"/>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Abgerundetes Rechteck 28">
            <a:extLst>
              <a:ext uri="{FF2B5EF4-FFF2-40B4-BE49-F238E27FC236}">
                <a16:creationId xmlns:a16="http://schemas.microsoft.com/office/drawing/2014/main" id="{B19E079C-FAF1-E82B-B824-E8437B10276E}"/>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DEF5DA56-BFA2-73D4-1EAD-B6571EBFFC88}"/>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bgerundetes Rechteck 10"/>
          <p:cNvSpPr/>
          <p:nvPr/>
        </p:nvSpPr>
        <p:spPr>
          <a:xfrm>
            <a:off x="1212056" y="1906124"/>
            <a:ext cx="9767887" cy="4480389"/>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400" dirty="0">
                <a:solidFill>
                  <a:schemeClr val="accent2">
                    <a:lumMod val="50000"/>
                  </a:schemeClr>
                </a:solidFill>
              </a:rPr>
              <a:t>Jedes deutsche Gericht hat eine Behördenleitung</a:t>
            </a:r>
          </a:p>
          <a:p>
            <a:pPr marL="285750" indent="-285750">
              <a:buFont typeface="Arial" panose="020B0604020202020204" pitchFamily="34" charset="0"/>
              <a:buChar char="•"/>
            </a:pPr>
            <a:r>
              <a:rPr lang="de-DE" sz="2400" dirty="0">
                <a:solidFill>
                  <a:schemeClr val="accent2">
                    <a:lumMod val="50000"/>
                  </a:schemeClr>
                </a:solidFill>
              </a:rPr>
              <a:t>Die Behördenleitung setzt sich aus einer Präsidentin/einem Präsidenten und einer Vizepräsidentin/ einem Vizepräsidenten zusammen</a:t>
            </a:r>
          </a:p>
          <a:p>
            <a:pPr marL="285750" indent="-285750">
              <a:buFont typeface="Arial" panose="020B0604020202020204" pitchFamily="34" charset="0"/>
              <a:buChar char="•"/>
            </a:pPr>
            <a:r>
              <a:rPr lang="de-DE" sz="2400" dirty="0">
                <a:solidFill>
                  <a:schemeClr val="accent2">
                    <a:lumMod val="50000"/>
                  </a:schemeClr>
                </a:solidFill>
              </a:rPr>
              <a:t>Die Präsidenten und Präsidentinnen der Amtsgerichte, des Landgerichts und des Kammergerichts bestimmen Anzahl der Abteilungen, Kammern oder Senate ihres Gerichts</a:t>
            </a:r>
          </a:p>
          <a:p>
            <a:pPr marL="285750" indent="-285750">
              <a:buFont typeface="Arial" panose="020B0604020202020204" pitchFamily="34" charset="0"/>
              <a:buChar char="•"/>
            </a:pPr>
            <a:r>
              <a:rPr lang="de-DE" sz="2400" dirty="0">
                <a:solidFill>
                  <a:schemeClr val="accent2">
                    <a:lumMod val="50000"/>
                  </a:schemeClr>
                </a:solidFill>
              </a:rPr>
              <a:t>tragen Sorge, dass die Geschäftsstelle ordnungsgemäß termingerecht, vollständig und wirtschaftlich ihre Aufgaben erfüllt</a:t>
            </a:r>
          </a:p>
          <a:p>
            <a:pPr marL="285750" indent="-285750">
              <a:buFont typeface="Arial" panose="020B0604020202020204" pitchFamily="34" charset="0"/>
              <a:buChar char="•"/>
            </a:pPr>
            <a:r>
              <a:rPr lang="de-DE" sz="2400" dirty="0">
                <a:solidFill>
                  <a:schemeClr val="accent2">
                    <a:lumMod val="50000"/>
                  </a:schemeClr>
                </a:solidFill>
              </a:rPr>
              <a:t>weiteren Aufgaben gehört die Berücksichtigung moderner Geschäftsprozesse und ein modernes Personal- und Qualitätsmanagement, unterliegt die Geschäftsleitung. </a:t>
            </a:r>
          </a:p>
        </p:txBody>
      </p:sp>
      <p:sp>
        <p:nvSpPr>
          <p:cNvPr id="2" name="Abgerundetes Rechteck 1"/>
          <p:cNvSpPr/>
          <p:nvPr/>
        </p:nvSpPr>
        <p:spPr>
          <a:xfrm>
            <a:off x="438831" y="1364582"/>
            <a:ext cx="3114676"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Behördenleitung </a:t>
            </a:r>
            <a:endParaRPr lang="de-DE" sz="2400" dirty="0"/>
          </a:p>
        </p:txBody>
      </p:sp>
      <p:sp>
        <p:nvSpPr>
          <p:cNvPr id="8" name="Gefaltete Ecke 7"/>
          <p:cNvSpPr/>
          <p:nvPr/>
        </p:nvSpPr>
        <p:spPr>
          <a:xfrm rot="20929807">
            <a:off x="10145661" y="4901484"/>
            <a:ext cx="1499291" cy="140724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 GOV</a:t>
            </a:r>
          </a:p>
        </p:txBody>
      </p:sp>
    </p:spTree>
    <p:extLst>
      <p:ext uri="{BB962C8B-B14F-4D97-AF65-F5344CB8AC3E}">
        <p14:creationId xmlns:p14="http://schemas.microsoft.com/office/powerpoint/2010/main" val="324373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BCEF108-FFF2-199C-6455-57D6CD985984}"/>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171322" y="712991"/>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Organisation des Gerichts </a:t>
            </a:r>
            <a:endParaRPr lang="de-DE" sz="2400" dirty="0"/>
          </a:p>
        </p:txBody>
      </p:sp>
      <p:sp>
        <p:nvSpPr>
          <p:cNvPr id="4" name="Rechteck 3">
            <a:extLst>
              <a:ext uri="{FF2B5EF4-FFF2-40B4-BE49-F238E27FC236}">
                <a16:creationId xmlns:a16="http://schemas.microsoft.com/office/drawing/2014/main" id="{A0E54D6C-824E-D27C-F736-2DEF04531C27}"/>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753F1AC8-7AE0-48C0-A6DD-4279FBC86E55}"/>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Abgerundetes Rechteck 28">
            <a:extLst>
              <a:ext uri="{FF2B5EF4-FFF2-40B4-BE49-F238E27FC236}">
                <a16:creationId xmlns:a16="http://schemas.microsoft.com/office/drawing/2014/main" id="{6AFC4DF6-9800-29EA-67E3-492172B25D89}"/>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D15D8069-8411-CD11-9779-608EA4215DFC}"/>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bgerundetes Rechteck 10"/>
          <p:cNvSpPr/>
          <p:nvPr/>
        </p:nvSpPr>
        <p:spPr>
          <a:xfrm>
            <a:off x="1212056" y="1945083"/>
            <a:ext cx="9767887" cy="4645511"/>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200" dirty="0">
                <a:solidFill>
                  <a:schemeClr val="accent2">
                    <a:lumMod val="50000"/>
                  </a:schemeClr>
                </a:solidFill>
              </a:rPr>
              <a:t>Die Geschäftsleitung eines Gerichts wird durch einen Beamten/eine Beamtin des gehobenen oder höheren Justizdienstes oder des allgemeinen Verwaltungsdienstes besetzt und von der Behördenleitung des Kammgerichts (OLG) bestellt</a:t>
            </a:r>
          </a:p>
          <a:p>
            <a:pPr marL="285750" indent="-285750">
              <a:buFont typeface="Arial" panose="020B0604020202020204" pitchFamily="34" charset="0"/>
              <a:buChar char="•"/>
            </a:pPr>
            <a:r>
              <a:rPr lang="de-DE" sz="2200" dirty="0">
                <a:solidFill>
                  <a:schemeClr val="accent2">
                    <a:lumMod val="50000"/>
                  </a:schemeClr>
                </a:solidFill>
              </a:rPr>
              <a:t>Die Geschäftsleitung setzt sich aus einer Geschäftsleiterin/einem Geschäftsleiter und einer stellv. Geschäftsleiterin/ stellv. Geschäftsleiter zusammen</a:t>
            </a:r>
          </a:p>
          <a:p>
            <a:pPr marL="285750" indent="-285750">
              <a:buFont typeface="Arial" panose="020B0604020202020204" pitchFamily="34" charset="0"/>
              <a:buChar char="•"/>
            </a:pPr>
            <a:r>
              <a:rPr lang="de-DE" sz="2200" dirty="0">
                <a:solidFill>
                  <a:schemeClr val="accent2">
                    <a:lumMod val="50000"/>
                  </a:schemeClr>
                </a:solidFill>
              </a:rPr>
              <a:t>unterstützt die Behördenleitung in den Verwaltungsangelegenheiten</a:t>
            </a:r>
          </a:p>
          <a:p>
            <a:pPr marL="285750" indent="-285750">
              <a:buFont typeface="Arial" panose="020B0604020202020204" pitchFamily="34" charset="0"/>
              <a:buChar char="•"/>
            </a:pPr>
            <a:r>
              <a:rPr lang="de-DE" sz="2200" dirty="0">
                <a:solidFill>
                  <a:schemeClr val="accent2">
                    <a:lumMod val="50000"/>
                  </a:schemeClr>
                </a:solidFill>
              </a:rPr>
              <a:t>sorgt für die ordnungsgemäße Erledigung zentraler Aufgaben des Gerichts</a:t>
            </a:r>
          </a:p>
          <a:p>
            <a:pPr marL="285750" indent="-285750">
              <a:buFont typeface="Arial" panose="020B0604020202020204" pitchFamily="34" charset="0"/>
              <a:buChar char="•"/>
            </a:pPr>
            <a:r>
              <a:rPr lang="de-DE" sz="2200" dirty="0">
                <a:solidFill>
                  <a:schemeClr val="accent2">
                    <a:lumMod val="50000"/>
                  </a:schemeClr>
                </a:solidFill>
              </a:rPr>
              <a:t>Leitung und Kontrolle des Dienstbetriebes der Geschäftsstelle und die Kontrolle über die Einhaltung einschlägiger Vorschriften</a:t>
            </a:r>
          </a:p>
          <a:p>
            <a:pPr marL="285750" indent="-285750">
              <a:buFont typeface="Arial" panose="020B0604020202020204" pitchFamily="34" charset="0"/>
              <a:buChar char="•"/>
            </a:pPr>
            <a:r>
              <a:rPr lang="de-DE" sz="2200" dirty="0">
                <a:solidFill>
                  <a:schemeClr val="accent2">
                    <a:lumMod val="50000"/>
                  </a:schemeClr>
                </a:solidFill>
              </a:rPr>
              <a:t>obliegen insbesondere Personalführung (mit Ausnahme des richterlichen Dienstes) und das Haushaltswesen, unterliegt die Geschäftsstelle</a:t>
            </a:r>
          </a:p>
        </p:txBody>
      </p:sp>
      <p:sp>
        <p:nvSpPr>
          <p:cNvPr id="2" name="Abgerundetes Rechteck 1"/>
          <p:cNvSpPr/>
          <p:nvPr/>
        </p:nvSpPr>
        <p:spPr>
          <a:xfrm>
            <a:off x="854577" y="1423509"/>
            <a:ext cx="3114676"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Geschäftsleitung </a:t>
            </a:r>
            <a:endParaRPr lang="de-DE" sz="2400" dirty="0"/>
          </a:p>
        </p:txBody>
      </p:sp>
      <p:sp>
        <p:nvSpPr>
          <p:cNvPr id="8" name="Gefaltete Ecke 7"/>
          <p:cNvSpPr/>
          <p:nvPr/>
        </p:nvSpPr>
        <p:spPr>
          <a:xfrm rot="21318141">
            <a:off x="10343132" y="3488031"/>
            <a:ext cx="1499291" cy="140724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 GOV</a:t>
            </a:r>
          </a:p>
        </p:txBody>
      </p:sp>
    </p:spTree>
    <p:extLst>
      <p:ext uri="{BB962C8B-B14F-4D97-AF65-F5344CB8AC3E}">
        <p14:creationId xmlns:p14="http://schemas.microsoft.com/office/powerpoint/2010/main" val="2421476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5D4A227-DA10-A53B-621A-0D62B8D61011}"/>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206821" y="808700"/>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11" name="Abgerundetes Rechteck 10"/>
          <p:cNvSpPr/>
          <p:nvPr/>
        </p:nvSpPr>
        <p:spPr>
          <a:xfrm>
            <a:off x="1212056" y="2238837"/>
            <a:ext cx="9767887" cy="3810463"/>
          </a:xfrm>
          <a:prstGeom prst="round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sz="2400" dirty="0">
                <a:solidFill>
                  <a:schemeClr val="accent2">
                    <a:lumMod val="50000"/>
                  </a:schemeClr>
                </a:solidFill>
              </a:rPr>
              <a:t> organisiert die einzelnen Abteilungen- auch personelle Besetzung</a:t>
            </a:r>
          </a:p>
          <a:p>
            <a:pPr marL="342900" indent="-342900">
              <a:buFont typeface="Arial" panose="020B0604020202020204" pitchFamily="34" charset="0"/>
              <a:buChar char="•"/>
            </a:pPr>
            <a:r>
              <a:rPr lang="de-DE" sz="2400" dirty="0">
                <a:solidFill>
                  <a:schemeClr val="accent2">
                    <a:lumMod val="50000"/>
                  </a:schemeClr>
                </a:solidFill>
              </a:rPr>
              <a:t>Ausführung der Dienstaufsicht</a:t>
            </a:r>
          </a:p>
          <a:p>
            <a:pPr marL="342900" indent="-342900">
              <a:buFont typeface="Arial" panose="020B0604020202020204" pitchFamily="34" charset="0"/>
              <a:buChar char="•"/>
            </a:pPr>
            <a:r>
              <a:rPr lang="de-DE" sz="2400" dirty="0">
                <a:solidFill>
                  <a:schemeClr val="accent2">
                    <a:lumMod val="50000"/>
                  </a:schemeClr>
                </a:solidFill>
              </a:rPr>
              <a:t>regelt Einsatz der Vertretung der Servicemitarbeiter*innen und Rechtspfleger*innen</a:t>
            </a:r>
          </a:p>
          <a:p>
            <a:pPr marL="342900" indent="-342900">
              <a:buFont typeface="Arial" panose="020B0604020202020204" pitchFamily="34" charset="0"/>
              <a:buChar char="•"/>
            </a:pPr>
            <a:r>
              <a:rPr lang="de-DE" sz="2400" dirty="0">
                <a:solidFill>
                  <a:schemeClr val="accent2">
                    <a:lumMod val="50000"/>
                  </a:schemeClr>
                </a:solidFill>
              </a:rPr>
              <a:t>zuständig für Personalentwicklung (Aus- und Weiterbildung)</a:t>
            </a:r>
          </a:p>
          <a:p>
            <a:pPr marL="342900" indent="-342900">
              <a:buFont typeface="Arial" panose="020B0604020202020204" pitchFamily="34" charset="0"/>
              <a:buChar char="•"/>
            </a:pPr>
            <a:r>
              <a:rPr lang="de-DE" sz="2400" dirty="0">
                <a:solidFill>
                  <a:schemeClr val="accent2">
                    <a:lumMod val="50000"/>
                  </a:schemeClr>
                </a:solidFill>
              </a:rPr>
              <a:t>gewährt Dienstbefreiung</a:t>
            </a:r>
          </a:p>
          <a:p>
            <a:pPr marL="342900" indent="-342900">
              <a:buFont typeface="Arial" panose="020B0604020202020204" pitchFamily="34" charset="0"/>
              <a:buChar char="•"/>
            </a:pPr>
            <a:r>
              <a:rPr lang="de-DE" sz="2400" dirty="0">
                <a:solidFill>
                  <a:schemeClr val="accent2">
                    <a:lumMod val="50000"/>
                  </a:schemeClr>
                </a:solidFill>
              </a:rPr>
              <a:t>führt Geschäftsprüfungen durch</a:t>
            </a:r>
          </a:p>
          <a:p>
            <a:pPr marL="342900" indent="-342900">
              <a:buFont typeface="Arial" panose="020B0604020202020204" pitchFamily="34" charset="0"/>
              <a:buChar char="•"/>
            </a:pPr>
            <a:r>
              <a:rPr lang="de-DE" sz="2400" dirty="0">
                <a:solidFill>
                  <a:schemeClr val="accent2">
                    <a:lumMod val="50000"/>
                  </a:schemeClr>
                </a:solidFill>
              </a:rPr>
              <a:t>erstellt dienstliche Beurteilungen</a:t>
            </a:r>
          </a:p>
        </p:txBody>
      </p:sp>
      <p:sp>
        <p:nvSpPr>
          <p:cNvPr id="2" name="Abgerundetes Rechteck 1"/>
          <p:cNvSpPr/>
          <p:nvPr/>
        </p:nvSpPr>
        <p:spPr>
          <a:xfrm>
            <a:off x="700088" y="1885950"/>
            <a:ext cx="3114676"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Gruppenleitung</a:t>
            </a:r>
            <a:endParaRPr lang="de-DE" sz="2400" dirty="0"/>
          </a:p>
        </p:txBody>
      </p:sp>
      <p:sp>
        <p:nvSpPr>
          <p:cNvPr id="8" name="Gefaltete Ecke 7"/>
          <p:cNvSpPr/>
          <p:nvPr/>
        </p:nvSpPr>
        <p:spPr>
          <a:xfrm rot="21318141">
            <a:off x="9340909" y="4845378"/>
            <a:ext cx="1499291" cy="140724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2 II S.4 GOV</a:t>
            </a:r>
          </a:p>
        </p:txBody>
      </p:sp>
      <p:sp>
        <p:nvSpPr>
          <p:cNvPr id="4" name="Rechteck 3">
            <a:extLst>
              <a:ext uri="{FF2B5EF4-FFF2-40B4-BE49-F238E27FC236}">
                <a16:creationId xmlns:a16="http://schemas.microsoft.com/office/drawing/2014/main" id="{4AC533C7-4413-80E4-9F3F-B390180DAF74}"/>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4838097F-B980-8AF1-FBCC-19504F144386}"/>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Abgerundetes Rechteck 28">
            <a:extLst>
              <a:ext uri="{FF2B5EF4-FFF2-40B4-BE49-F238E27FC236}">
                <a16:creationId xmlns:a16="http://schemas.microsoft.com/office/drawing/2014/main" id="{A5CF4F1E-DBA5-BADA-5E68-FAFD1FF7AE55}"/>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07718CC1-65A7-1A29-3B17-2BB020E48BC3}"/>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6427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B8732277-106A-7FD6-8B63-927711AF1848}"/>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281361" y="760680"/>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11" name="Abgerundetes Rechteck 10"/>
          <p:cNvSpPr/>
          <p:nvPr/>
        </p:nvSpPr>
        <p:spPr>
          <a:xfrm>
            <a:off x="1182935" y="1704412"/>
            <a:ext cx="3545682" cy="3376151"/>
          </a:xfrm>
          <a:prstGeom prst="round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u="sng" dirty="0">
                <a:solidFill>
                  <a:schemeClr val="accent2">
                    <a:lumMod val="50000"/>
                  </a:schemeClr>
                </a:solidFill>
              </a:rPr>
              <a:t>Äußere Ordnung</a:t>
            </a:r>
          </a:p>
          <a:p>
            <a:endParaRPr lang="de-DE" sz="2000" dirty="0">
              <a:solidFill>
                <a:schemeClr val="accent2">
                  <a:lumMod val="50000"/>
                </a:schemeClr>
              </a:solidFill>
            </a:endParaRPr>
          </a:p>
          <a:p>
            <a:pPr marL="342900" indent="-342900">
              <a:buFont typeface="Arial" panose="020B0604020202020204" pitchFamily="34" charset="0"/>
              <a:buChar char="•"/>
            </a:pPr>
            <a:r>
              <a:rPr lang="de-DE" sz="2000" dirty="0">
                <a:solidFill>
                  <a:schemeClr val="accent2">
                    <a:lumMod val="50000"/>
                  </a:schemeClr>
                </a:solidFill>
              </a:rPr>
              <a:t>räumliche </a:t>
            </a:r>
            <a:r>
              <a:rPr lang="de-DE" sz="2000" dirty="0" err="1">
                <a:solidFill>
                  <a:schemeClr val="accent2">
                    <a:lumMod val="50000"/>
                  </a:schemeClr>
                </a:solidFill>
              </a:rPr>
              <a:t>Austattung</a:t>
            </a:r>
            <a:endParaRPr lang="de-DE" sz="2000" dirty="0">
              <a:solidFill>
                <a:schemeClr val="accent2">
                  <a:lumMod val="50000"/>
                </a:schemeClr>
              </a:solidFill>
            </a:endParaRPr>
          </a:p>
          <a:p>
            <a:pPr marL="342900" indent="-342900">
              <a:buFont typeface="Arial" panose="020B0604020202020204" pitchFamily="34" charset="0"/>
              <a:buChar char="•"/>
            </a:pPr>
            <a:r>
              <a:rPr lang="de-DE" sz="2000" dirty="0">
                <a:solidFill>
                  <a:schemeClr val="accent2">
                    <a:lumMod val="50000"/>
                  </a:schemeClr>
                </a:solidFill>
              </a:rPr>
              <a:t>Übersichtlichkeit der Regale</a:t>
            </a:r>
          </a:p>
          <a:p>
            <a:pPr marL="342900" indent="-342900">
              <a:buFont typeface="Arial" panose="020B0604020202020204" pitchFamily="34" charset="0"/>
              <a:buChar char="•"/>
            </a:pPr>
            <a:r>
              <a:rPr lang="de-DE" sz="2000" dirty="0">
                <a:solidFill>
                  <a:schemeClr val="accent2">
                    <a:lumMod val="50000"/>
                  </a:schemeClr>
                </a:solidFill>
              </a:rPr>
              <a:t>Postmappe/Notabene</a:t>
            </a:r>
          </a:p>
          <a:p>
            <a:pPr marL="342900" indent="-342900">
              <a:buFont typeface="Arial" panose="020B0604020202020204" pitchFamily="34" charset="0"/>
              <a:buChar char="•"/>
            </a:pPr>
            <a:r>
              <a:rPr lang="de-DE" sz="2000" dirty="0">
                <a:solidFill>
                  <a:schemeClr val="accent2">
                    <a:lumMod val="50000"/>
                  </a:schemeClr>
                </a:solidFill>
              </a:rPr>
              <a:t>Kalender/Registerführung</a:t>
            </a:r>
          </a:p>
          <a:p>
            <a:pPr marL="342900" indent="-342900">
              <a:buFont typeface="Arial" panose="020B0604020202020204" pitchFamily="34" charset="0"/>
              <a:buChar char="•"/>
            </a:pPr>
            <a:r>
              <a:rPr lang="de-DE" sz="2000" dirty="0">
                <a:solidFill>
                  <a:schemeClr val="accent2">
                    <a:lumMod val="50000"/>
                  </a:schemeClr>
                </a:solidFill>
              </a:rPr>
              <a:t>Dienstsiegel</a:t>
            </a:r>
          </a:p>
          <a:p>
            <a:pPr marL="342900" indent="-342900">
              <a:buFont typeface="Arial" panose="020B0604020202020204" pitchFamily="34" charset="0"/>
              <a:buChar char="•"/>
            </a:pPr>
            <a:r>
              <a:rPr lang="de-DE" sz="2000" dirty="0">
                <a:solidFill>
                  <a:schemeClr val="accent2">
                    <a:lumMod val="50000"/>
                  </a:schemeClr>
                </a:solidFill>
              </a:rPr>
              <a:t>Arbeitsreste</a:t>
            </a:r>
          </a:p>
        </p:txBody>
      </p:sp>
      <p:sp>
        <p:nvSpPr>
          <p:cNvPr id="2" name="Abgerundetes Rechteck 1"/>
          <p:cNvSpPr/>
          <p:nvPr/>
        </p:nvSpPr>
        <p:spPr>
          <a:xfrm>
            <a:off x="742951" y="1413511"/>
            <a:ext cx="3114676"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Geschäftsprüfung</a:t>
            </a:r>
            <a:endParaRPr lang="de-DE" sz="2400" dirty="0"/>
          </a:p>
        </p:txBody>
      </p:sp>
      <p:sp>
        <p:nvSpPr>
          <p:cNvPr id="9" name="Abgerundetes Rechteck 8"/>
          <p:cNvSpPr/>
          <p:nvPr/>
        </p:nvSpPr>
        <p:spPr>
          <a:xfrm>
            <a:off x="5039372" y="1666385"/>
            <a:ext cx="3545682" cy="3376151"/>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u="sng" dirty="0" err="1">
                <a:solidFill>
                  <a:schemeClr val="accent2">
                    <a:lumMod val="50000"/>
                  </a:schemeClr>
                </a:solidFill>
              </a:rPr>
              <a:t>allgem</a:t>
            </a:r>
            <a:r>
              <a:rPr lang="de-DE" sz="2000" b="1" u="sng" dirty="0">
                <a:solidFill>
                  <a:schemeClr val="accent2">
                    <a:lumMod val="50000"/>
                  </a:schemeClr>
                </a:solidFill>
              </a:rPr>
              <a:t>. Aktenführung</a:t>
            </a:r>
          </a:p>
          <a:p>
            <a:endParaRPr lang="de-DE" sz="2000" dirty="0">
              <a:solidFill>
                <a:schemeClr val="accent2">
                  <a:lumMod val="50000"/>
                </a:schemeClr>
              </a:solidFill>
            </a:endParaRPr>
          </a:p>
          <a:p>
            <a:pPr marL="342900" indent="-342900">
              <a:buFont typeface="Arial" panose="020B0604020202020204" pitchFamily="34" charset="0"/>
              <a:buChar char="•"/>
            </a:pPr>
            <a:r>
              <a:rPr lang="de-DE" sz="2000" dirty="0">
                <a:solidFill>
                  <a:schemeClr val="accent2">
                    <a:lumMod val="50000"/>
                  </a:schemeClr>
                </a:solidFill>
              </a:rPr>
              <a:t>Aktenführung gem. </a:t>
            </a:r>
            <a:r>
              <a:rPr lang="de-DE" sz="2000" dirty="0" err="1">
                <a:solidFill>
                  <a:schemeClr val="accent2">
                    <a:lumMod val="50000"/>
                  </a:schemeClr>
                </a:solidFill>
              </a:rPr>
              <a:t>AktO</a:t>
            </a:r>
            <a:endParaRPr lang="de-DE" sz="2000" dirty="0">
              <a:solidFill>
                <a:schemeClr val="accent2">
                  <a:lumMod val="50000"/>
                </a:schemeClr>
              </a:solidFill>
            </a:endParaRPr>
          </a:p>
          <a:p>
            <a:pPr marL="342900" indent="-342900">
              <a:buFont typeface="Arial" panose="020B0604020202020204" pitchFamily="34" charset="0"/>
              <a:buChar char="•"/>
            </a:pPr>
            <a:r>
              <a:rPr lang="de-DE" sz="2000" dirty="0">
                <a:solidFill>
                  <a:schemeClr val="accent2">
                    <a:lumMod val="50000"/>
                  </a:schemeClr>
                </a:solidFill>
              </a:rPr>
              <a:t>Kosten</a:t>
            </a:r>
          </a:p>
          <a:p>
            <a:pPr marL="342900" indent="-342900">
              <a:buFont typeface="Arial" panose="020B0604020202020204" pitchFamily="34" charset="0"/>
              <a:buChar char="•"/>
            </a:pPr>
            <a:r>
              <a:rPr lang="de-DE" sz="2000" dirty="0">
                <a:solidFill>
                  <a:schemeClr val="accent2">
                    <a:lumMod val="50000"/>
                  </a:schemeClr>
                </a:solidFill>
              </a:rPr>
              <a:t>Stellvermerke</a:t>
            </a:r>
          </a:p>
          <a:p>
            <a:pPr marL="342900" indent="-342900">
              <a:buFont typeface="Arial" panose="020B0604020202020204" pitchFamily="34" charset="0"/>
              <a:buChar char="•"/>
            </a:pPr>
            <a:r>
              <a:rPr lang="de-DE" sz="2000" dirty="0">
                <a:solidFill>
                  <a:schemeClr val="accent2">
                    <a:lumMod val="50000"/>
                  </a:schemeClr>
                </a:solidFill>
              </a:rPr>
              <a:t>Fristen</a:t>
            </a:r>
          </a:p>
          <a:p>
            <a:pPr marL="342900" indent="-342900">
              <a:buFont typeface="Arial" panose="020B0604020202020204" pitchFamily="34" charset="0"/>
              <a:buChar char="•"/>
            </a:pPr>
            <a:r>
              <a:rPr lang="de-DE" sz="2000" dirty="0">
                <a:solidFill>
                  <a:schemeClr val="accent2">
                    <a:lumMod val="50000"/>
                  </a:schemeClr>
                </a:solidFill>
              </a:rPr>
              <a:t>Nachvollziehbarkeit des Geschäftsgangs</a:t>
            </a:r>
          </a:p>
        </p:txBody>
      </p:sp>
      <p:sp>
        <p:nvSpPr>
          <p:cNvPr id="8" name="Gefaltete Ecke 7"/>
          <p:cNvSpPr/>
          <p:nvPr/>
        </p:nvSpPr>
        <p:spPr>
          <a:xfrm rot="20761543">
            <a:off x="8408832" y="2756711"/>
            <a:ext cx="1499291" cy="140724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AktO</a:t>
            </a: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a:t>
            </a: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Akten-ordnung</a:t>
            </a:r>
          </a:p>
        </p:txBody>
      </p:sp>
      <p:sp>
        <p:nvSpPr>
          <p:cNvPr id="4" name="Abgerundetes Rechteck 3"/>
          <p:cNvSpPr/>
          <p:nvPr/>
        </p:nvSpPr>
        <p:spPr>
          <a:xfrm>
            <a:off x="3197473" y="5333436"/>
            <a:ext cx="8175377" cy="1271419"/>
          </a:xfrm>
          <a:prstGeom prst="round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000" dirty="0">
              <a:solidFill>
                <a:schemeClr val="accent2">
                  <a:lumMod val="50000"/>
                </a:schemeClr>
              </a:solidFill>
            </a:endParaRPr>
          </a:p>
          <a:p>
            <a:pPr marL="342900" indent="-342900">
              <a:buFont typeface="Arial" panose="020B0604020202020204" pitchFamily="34" charset="0"/>
              <a:buChar char="•"/>
            </a:pPr>
            <a:r>
              <a:rPr lang="de-DE" sz="2000" dirty="0">
                <a:solidFill>
                  <a:schemeClr val="accent2">
                    <a:lumMod val="50000"/>
                  </a:schemeClr>
                </a:solidFill>
              </a:rPr>
              <a:t>Ordnungsgemäße und einheitliche Behandlung der Geschäfte</a:t>
            </a:r>
          </a:p>
          <a:p>
            <a:pPr marL="342900" indent="-342900">
              <a:buFont typeface="Arial" panose="020B0604020202020204" pitchFamily="34" charset="0"/>
              <a:buChar char="•"/>
            </a:pPr>
            <a:r>
              <a:rPr lang="de-DE" sz="2000" dirty="0">
                <a:solidFill>
                  <a:schemeClr val="accent2">
                    <a:lumMod val="50000"/>
                  </a:schemeClr>
                </a:solidFill>
              </a:rPr>
              <a:t>Überprüfung der Leistungsfähigkeit und Arbeitsqualität</a:t>
            </a:r>
          </a:p>
          <a:p>
            <a:pPr marL="342900" indent="-342900">
              <a:buFont typeface="Arial" panose="020B0604020202020204" pitchFamily="34" charset="0"/>
              <a:buChar char="•"/>
            </a:pPr>
            <a:r>
              <a:rPr lang="de-DE" sz="2000" dirty="0">
                <a:solidFill>
                  <a:schemeClr val="accent2">
                    <a:lumMod val="50000"/>
                  </a:schemeClr>
                </a:solidFill>
              </a:rPr>
              <a:t>Bewertung von Bürgernähe / Bürgerfreundlichkeit</a:t>
            </a:r>
          </a:p>
          <a:p>
            <a:endParaRPr lang="de-DE" sz="2000" dirty="0">
              <a:solidFill>
                <a:schemeClr val="accent2">
                  <a:lumMod val="50000"/>
                </a:schemeClr>
              </a:solidFill>
            </a:endParaRPr>
          </a:p>
        </p:txBody>
      </p:sp>
      <p:sp>
        <p:nvSpPr>
          <p:cNvPr id="12" name="Pfeil nach rechts 11"/>
          <p:cNvSpPr/>
          <p:nvPr/>
        </p:nvSpPr>
        <p:spPr>
          <a:xfrm>
            <a:off x="1837238" y="5183308"/>
            <a:ext cx="1514475" cy="841819"/>
          </a:xfrm>
          <a:prstGeom prst="rightArrow">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Zweck:</a:t>
            </a:r>
          </a:p>
        </p:txBody>
      </p:sp>
      <p:sp>
        <p:nvSpPr>
          <p:cNvPr id="7" name="Rechteck 6">
            <a:extLst>
              <a:ext uri="{FF2B5EF4-FFF2-40B4-BE49-F238E27FC236}">
                <a16:creationId xmlns:a16="http://schemas.microsoft.com/office/drawing/2014/main" id="{05FFF59C-6E4A-4A22-C2E2-0D53B7293CE7}"/>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0" name="Rechteck 9">
            <a:extLst>
              <a:ext uri="{FF2B5EF4-FFF2-40B4-BE49-F238E27FC236}">
                <a16:creationId xmlns:a16="http://schemas.microsoft.com/office/drawing/2014/main" id="{5A982235-A312-A2AE-E192-C7246B6D509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3" name="Abgerundetes Rechteck 28">
            <a:extLst>
              <a:ext uri="{FF2B5EF4-FFF2-40B4-BE49-F238E27FC236}">
                <a16:creationId xmlns:a16="http://schemas.microsoft.com/office/drawing/2014/main" id="{30617BDD-75EC-3BE8-BB36-9BE92A701904}"/>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4385F45B-F614-9096-19DA-5A5E3143660A}"/>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3322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34EE9A9-5223-67DA-C230-18AD1E00A285}"/>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281361" y="732516"/>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11" name="Abgerundetes Rechteck 10"/>
          <p:cNvSpPr/>
          <p:nvPr/>
        </p:nvSpPr>
        <p:spPr>
          <a:xfrm>
            <a:off x="1264657" y="1997775"/>
            <a:ext cx="9026218" cy="3318143"/>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de-DE" sz="2400" dirty="0">
                <a:solidFill>
                  <a:schemeClr val="accent2">
                    <a:lumMod val="50000"/>
                  </a:schemeClr>
                </a:solidFill>
              </a:rPr>
              <a:t>Mitarbeiter der Serviceeinheit </a:t>
            </a:r>
            <a:br>
              <a:rPr lang="de-DE" sz="2400" dirty="0">
                <a:solidFill>
                  <a:schemeClr val="accent2">
                    <a:lumMod val="50000"/>
                  </a:schemeClr>
                </a:solidFill>
              </a:rPr>
            </a:br>
            <a:r>
              <a:rPr lang="de-DE" sz="2400" dirty="0">
                <a:solidFill>
                  <a:schemeClr val="accent2">
                    <a:lumMod val="50000"/>
                  </a:schemeClr>
                </a:solidFill>
              </a:rPr>
              <a:t>(Schnittstelle Team und Gruppenleitung) </a:t>
            </a:r>
          </a:p>
          <a:p>
            <a:pPr marL="342900" indent="-342900">
              <a:buFont typeface="Arial" panose="020B0604020202020204" pitchFamily="34" charset="0"/>
              <a:buChar char="•"/>
            </a:pPr>
            <a:r>
              <a:rPr lang="de-DE" sz="2400" dirty="0">
                <a:solidFill>
                  <a:schemeClr val="accent2">
                    <a:lumMod val="50000"/>
                  </a:schemeClr>
                </a:solidFill>
              </a:rPr>
              <a:t>Können Aufgaben der Gruppenleitung übertragen bekommen</a:t>
            </a:r>
            <a:br>
              <a:rPr lang="de-DE" sz="2400" dirty="0">
                <a:solidFill>
                  <a:schemeClr val="accent2">
                    <a:lumMod val="50000"/>
                  </a:schemeClr>
                </a:solidFill>
              </a:rPr>
            </a:br>
            <a:r>
              <a:rPr lang="de-DE" sz="2400" dirty="0">
                <a:solidFill>
                  <a:schemeClr val="accent2">
                    <a:lumMod val="50000"/>
                  </a:schemeClr>
                </a:solidFill>
              </a:rPr>
              <a:t>(z. B. Vertretungsregelung/Urlaubsgenehmigung)</a:t>
            </a:r>
          </a:p>
          <a:p>
            <a:endParaRPr lang="de-DE" sz="2400" dirty="0">
              <a:solidFill>
                <a:schemeClr val="accent2">
                  <a:lumMod val="50000"/>
                </a:schemeClr>
              </a:solidFill>
            </a:endParaRPr>
          </a:p>
        </p:txBody>
      </p:sp>
      <p:sp>
        <p:nvSpPr>
          <p:cNvPr id="2" name="Abgerundetes Rechteck 1"/>
          <p:cNvSpPr/>
          <p:nvPr/>
        </p:nvSpPr>
        <p:spPr>
          <a:xfrm>
            <a:off x="773947" y="1638521"/>
            <a:ext cx="3114676"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Teamleitung</a:t>
            </a:r>
            <a:endParaRPr lang="de-DE" sz="2400" dirty="0"/>
          </a:p>
        </p:txBody>
      </p:sp>
      <p:sp>
        <p:nvSpPr>
          <p:cNvPr id="4" name="Rechteck 3">
            <a:extLst>
              <a:ext uri="{FF2B5EF4-FFF2-40B4-BE49-F238E27FC236}">
                <a16:creationId xmlns:a16="http://schemas.microsoft.com/office/drawing/2014/main" id="{400E1217-D0E5-56A8-0AB1-57439A32B173}"/>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2CD4CAC0-3511-26E9-A5F3-8085E195BCF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Abgerundetes Rechteck 28">
            <a:extLst>
              <a:ext uri="{FF2B5EF4-FFF2-40B4-BE49-F238E27FC236}">
                <a16:creationId xmlns:a16="http://schemas.microsoft.com/office/drawing/2014/main" id="{5DE6EF2A-BBF4-8819-0199-D9C7D737ACF1}"/>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2035648F-8DAD-CFBA-6BA0-611071AE2EE0}"/>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7884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9F6ADDD-B616-C494-BFD6-4E1CA22A2EFF}"/>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281360" y="732516"/>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4" name="Rechteck 3">
            <a:extLst>
              <a:ext uri="{FF2B5EF4-FFF2-40B4-BE49-F238E27FC236}">
                <a16:creationId xmlns:a16="http://schemas.microsoft.com/office/drawing/2014/main" id="{848E64DD-0D84-F461-1E55-EC08AC4CB9EA}"/>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CB12791B-18E1-12D3-9074-73EB77EC98B4}"/>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Abgerundetes Rechteck 28">
            <a:extLst>
              <a:ext uri="{FF2B5EF4-FFF2-40B4-BE49-F238E27FC236}">
                <a16:creationId xmlns:a16="http://schemas.microsoft.com/office/drawing/2014/main" id="{DCB8FBBA-3575-4332-DB80-CB5586332E52}"/>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906FE590-CB06-C3C7-7E64-4385F45B4C32}"/>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bgerundetes Rechteck 10"/>
          <p:cNvSpPr/>
          <p:nvPr/>
        </p:nvSpPr>
        <p:spPr>
          <a:xfrm>
            <a:off x="607098" y="1631467"/>
            <a:ext cx="10721639" cy="5091861"/>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200" dirty="0">
                <a:solidFill>
                  <a:schemeClr val="accent2">
                    <a:lumMod val="50000"/>
                  </a:schemeClr>
                </a:solidFill>
              </a:rPr>
              <a:t>Ursprünglich gab es innerhalb der Gerichts verschiedene Bereiche, welche für bestimmte Tätigkeiten zuständig waren. Hierzu zählten zum einen der klassische Bereich des </a:t>
            </a:r>
            <a:r>
              <a:rPr lang="de-DE" sz="2200" b="1" dirty="0">
                <a:solidFill>
                  <a:schemeClr val="accent2">
                    <a:lumMod val="50000"/>
                  </a:schemeClr>
                </a:solidFill>
              </a:rPr>
              <a:t>Registrators </a:t>
            </a:r>
            <a:r>
              <a:rPr lang="de-DE" sz="2200" dirty="0">
                <a:solidFill>
                  <a:schemeClr val="accent2">
                    <a:lumMod val="50000"/>
                  </a:schemeClr>
                </a:solidFill>
              </a:rPr>
              <a:t>(Urkundsbeamte der Geschäftsstelle), welcher für die Erteilung von Abschriften, die Pflege von Akten, Kontrolle von Fristen u. a. zuständig war. </a:t>
            </a:r>
          </a:p>
          <a:p>
            <a:r>
              <a:rPr lang="de-DE" sz="2200" dirty="0">
                <a:solidFill>
                  <a:schemeClr val="accent2">
                    <a:lumMod val="50000"/>
                  </a:schemeClr>
                </a:solidFill>
              </a:rPr>
              <a:t>Der Bereich der sogenannten </a:t>
            </a:r>
            <a:r>
              <a:rPr lang="de-DE" sz="2200" b="1" dirty="0">
                <a:solidFill>
                  <a:schemeClr val="accent2">
                    <a:lumMod val="50000"/>
                  </a:schemeClr>
                </a:solidFill>
              </a:rPr>
              <a:t>Schreibkanzlei </a:t>
            </a:r>
            <a:r>
              <a:rPr lang="de-DE" sz="2200" dirty="0">
                <a:solidFill>
                  <a:schemeClr val="accent2">
                    <a:lumMod val="50000"/>
                  </a:schemeClr>
                </a:solidFill>
              </a:rPr>
              <a:t>war u. a. zuständig für die Erstellung von Abschriften, Ausfertigungen und allgemeinen Schreibarbeiten/-aufträgen. </a:t>
            </a:r>
          </a:p>
          <a:p>
            <a:r>
              <a:rPr lang="de-DE" sz="2200" dirty="0">
                <a:solidFill>
                  <a:schemeClr val="accent2">
                    <a:lumMod val="50000"/>
                  </a:schemeClr>
                </a:solidFill>
              </a:rPr>
              <a:t>Die </a:t>
            </a:r>
            <a:r>
              <a:rPr lang="de-DE" sz="2200" b="1" dirty="0">
                <a:solidFill>
                  <a:schemeClr val="accent2">
                    <a:lumMod val="50000"/>
                  </a:schemeClr>
                </a:solidFill>
              </a:rPr>
              <a:t>Mitarbeiter des Protokolldienstes </a:t>
            </a:r>
            <a:r>
              <a:rPr lang="de-DE" sz="2200" dirty="0">
                <a:solidFill>
                  <a:schemeClr val="accent2">
                    <a:lumMod val="50000"/>
                  </a:schemeClr>
                </a:solidFill>
              </a:rPr>
              <a:t>waren zuständig für die Protokollführung während einer Verhandlung, die Vor- und Nachbereitung von Protokollen u. a. </a:t>
            </a:r>
          </a:p>
          <a:p>
            <a:r>
              <a:rPr lang="de-DE" sz="2200" dirty="0">
                <a:solidFill>
                  <a:schemeClr val="accent2">
                    <a:lumMod val="50000"/>
                  </a:schemeClr>
                </a:solidFill>
              </a:rPr>
              <a:t>Für die Erhebung von vollständigen, richtigen und rechtzeitigen Erhebungen von Kostenansätzen waren sogenannte </a:t>
            </a:r>
            <a:r>
              <a:rPr lang="de-DE" sz="2200" b="1" dirty="0">
                <a:solidFill>
                  <a:schemeClr val="accent2">
                    <a:lumMod val="50000"/>
                  </a:schemeClr>
                </a:solidFill>
              </a:rPr>
              <a:t>Kostenbeamte </a:t>
            </a:r>
            <a:r>
              <a:rPr lang="de-DE" sz="2200" dirty="0">
                <a:solidFill>
                  <a:schemeClr val="accent2">
                    <a:lumMod val="50000"/>
                  </a:schemeClr>
                </a:solidFill>
              </a:rPr>
              <a:t>zuständig. Die einzelnen Tätigkeitsbereiche wurden zusammengefasst und werden nun in </a:t>
            </a:r>
            <a:r>
              <a:rPr lang="de-DE" sz="2200" b="1" dirty="0">
                <a:solidFill>
                  <a:schemeClr val="accent2">
                    <a:lumMod val="50000"/>
                  </a:schemeClr>
                </a:solidFill>
                <a:effectLst>
                  <a:outerShdw blurRad="38100" dist="38100" dir="2700000" algn="tl">
                    <a:srgbClr val="000000">
                      <a:alpha val="43137"/>
                    </a:srgbClr>
                  </a:outerShdw>
                </a:effectLst>
              </a:rPr>
              <a:t>Serviceeinheiten</a:t>
            </a:r>
            <a:r>
              <a:rPr lang="de-DE" sz="2200" dirty="0">
                <a:solidFill>
                  <a:schemeClr val="accent2">
                    <a:lumMod val="50000"/>
                  </a:schemeClr>
                </a:solidFill>
              </a:rPr>
              <a:t> ganzeinheitlich zusammengefasst und vom mittleren Dienst ausgeübt. </a:t>
            </a:r>
          </a:p>
        </p:txBody>
      </p:sp>
      <p:sp>
        <p:nvSpPr>
          <p:cNvPr id="2" name="Abgerundetes Rechteck 1"/>
          <p:cNvSpPr/>
          <p:nvPr/>
        </p:nvSpPr>
        <p:spPr>
          <a:xfrm>
            <a:off x="607098" y="1417427"/>
            <a:ext cx="7615237"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Der Begriff „Serviceeinheit/Servicegruppe/Serviceteam“ </a:t>
            </a:r>
            <a:endParaRPr lang="de-DE" sz="2400" dirty="0"/>
          </a:p>
        </p:txBody>
      </p:sp>
    </p:spTree>
    <p:extLst>
      <p:ext uri="{BB962C8B-B14F-4D97-AF65-F5344CB8AC3E}">
        <p14:creationId xmlns:p14="http://schemas.microsoft.com/office/powerpoint/2010/main" val="3022769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D889F87-BE0F-288A-BB22-9583000E5323}"/>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281360" y="721113"/>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Organisation des Gerichts </a:t>
            </a:r>
            <a:endParaRPr lang="de-DE" sz="2400" dirty="0"/>
          </a:p>
        </p:txBody>
      </p:sp>
      <p:sp>
        <p:nvSpPr>
          <p:cNvPr id="11" name="Abgerundetes Rechteck 10"/>
          <p:cNvSpPr/>
          <p:nvPr/>
        </p:nvSpPr>
        <p:spPr>
          <a:xfrm>
            <a:off x="1212056" y="2311631"/>
            <a:ext cx="9767887" cy="3345249"/>
          </a:xfrm>
          <a:prstGeom prst="round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dirty="0">
              <a:solidFill>
                <a:schemeClr val="accent2">
                  <a:lumMod val="50000"/>
                </a:schemeClr>
              </a:solidFill>
            </a:endParaRPr>
          </a:p>
          <a:p>
            <a:pPr marL="285750" indent="-285750">
              <a:buFont typeface="Arial" panose="020B0604020202020204" pitchFamily="34" charset="0"/>
              <a:buChar char="•"/>
            </a:pPr>
            <a:r>
              <a:rPr lang="de-DE" sz="2400" dirty="0">
                <a:solidFill>
                  <a:schemeClr val="accent2">
                    <a:lumMod val="50000"/>
                  </a:schemeClr>
                </a:solidFill>
              </a:rPr>
              <a:t>Zusammenfassung einzelner Tätigkeiten</a:t>
            </a:r>
          </a:p>
          <a:p>
            <a:pPr marL="285750" indent="-285750">
              <a:buFont typeface="Arial" panose="020B0604020202020204" pitchFamily="34" charset="0"/>
              <a:buChar char="•"/>
            </a:pPr>
            <a:endParaRPr lang="de-DE" sz="2400" dirty="0">
              <a:solidFill>
                <a:schemeClr val="accent2">
                  <a:lumMod val="50000"/>
                </a:schemeClr>
              </a:solidFill>
            </a:endParaRPr>
          </a:p>
          <a:p>
            <a:r>
              <a:rPr lang="de-DE" sz="2400" b="1" u="sng" dirty="0">
                <a:solidFill>
                  <a:schemeClr val="accent2">
                    <a:lumMod val="50000"/>
                  </a:schemeClr>
                </a:solidFill>
              </a:rPr>
              <a:t>Vorteile:</a:t>
            </a:r>
          </a:p>
          <a:p>
            <a:pPr marL="342900" indent="-342900">
              <a:buFont typeface="Arial" panose="020B0604020202020204" pitchFamily="34" charset="0"/>
              <a:buChar char="•"/>
            </a:pPr>
            <a:r>
              <a:rPr lang="de-DE" sz="2400" dirty="0">
                <a:solidFill>
                  <a:schemeClr val="accent2">
                    <a:lumMod val="50000"/>
                  </a:schemeClr>
                </a:solidFill>
              </a:rPr>
              <a:t>alle kennen den kompletten Verfahrensgang</a:t>
            </a:r>
          </a:p>
          <a:p>
            <a:pPr marL="342900" indent="-342900">
              <a:buFont typeface="Arial" panose="020B0604020202020204" pitchFamily="34" charset="0"/>
              <a:buChar char="•"/>
            </a:pPr>
            <a:r>
              <a:rPr lang="de-DE" sz="2400" dirty="0">
                <a:solidFill>
                  <a:schemeClr val="accent2">
                    <a:lumMod val="50000"/>
                  </a:schemeClr>
                </a:solidFill>
              </a:rPr>
              <a:t>besseres Verständnis für den Ablauf eines Verfahren</a:t>
            </a:r>
          </a:p>
          <a:p>
            <a:pPr marL="342900" indent="-342900">
              <a:buFont typeface="Arial" panose="020B0604020202020204" pitchFamily="34" charset="0"/>
              <a:buChar char="•"/>
            </a:pPr>
            <a:r>
              <a:rPr lang="de-DE" sz="2400" dirty="0">
                <a:solidFill>
                  <a:schemeClr val="accent2">
                    <a:lumMod val="50000"/>
                  </a:schemeClr>
                </a:solidFill>
              </a:rPr>
              <a:t>jeder kann jeden/jede vertreten</a:t>
            </a:r>
          </a:p>
        </p:txBody>
      </p:sp>
      <p:sp>
        <p:nvSpPr>
          <p:cNvPr id="2" name="Abgerundetes Rechteck 1"/>
          <p:cNvSpPr/>
          <p:nvPr/>
        </p:nvSpPr>
        <p:spPr>
          <a:xfrm>
            <a:off x="664461" y="1768707"/>
            <a:ext cx="7615237"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Der Begriff „Serviceeinheit/Servicegruppe/Serviceteam“ </a:t>
            </a:r>
            <a:endParaRPr lang="de-DE" sz="2400" dirty="0"/>
          </a:p>
        </p:txBody>
      </p:sp>
      <p:sp>
        <p:nvSpPr>
          <p:cNvPr id="8" name="Gefaltete Ecke 7"/>
          <p:cNvSpPr/>
          <p:nvPr/>
        </p:nvSpPr>
        <p:spPr>
          <a:xfrm rot="21318141">
            <a:off x="9226822" y="3488030"/>
            <a:ext cx="1499291" cy="140724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3 GOV</a:t>
            </a:r>
          </a:p>
        </p:txBody>
      </p:sp>
      <p:sp>
        <p:nvSpPr>
          <p:cNvPr id="4" name="Rechteck 3">
            <a:extLst>
              <a:ext uri="{FF2B5EF4-FFF2-40B4-BE49-F238E27FC236}">
                <a16:creationId xmlns:a16="http://schemas.microsoft.com/office/drawing/2014/main" id="{C1F7E683-1B77-C447-07EE-ECD551E5F782}"/>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4DB7145A-5AFC-DEA2-73C2-4B0D20D3F1D1}"/>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Abgerundetes Rechteck 28">
            <a:extLst>
              <a:ext uri="{FF2B5EF4-FFF2-40B4-BE49-F238E27FC236}">
                <a16:creationId xmlns:a16="http://schemas.microsoft.com/office/drawing/2014/main" id="{EBF51AEF-B0A9-809C-9BC2-68D57E629401}"/>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BEF942C1-C528-7ABB-33F9-8739D583D264}"/>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997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C903F14-669E-089E-E688-D113A00045A9}"/>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171322" y="711954"/>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Organisation des Gerichts </a:t>
            </a:r>
            <a:endParaRPr lang="de-DE" sz="2400" dirty="0"/>
          </a:p>
        </p:txBody>
      </p:sp>
      <p:sp>
        <p:nvSpPr>
          <p:cNvPr id="11" name="Abgerundetes Rechteck 10"/>
          <p:cNvSpPr/>
          <p:nvPr/>
        </p:nvSpPr>
        <p:spPr>
          <a:xfrm>
            <a:off x="1212056" y="1728402"/>
            <a:ext cx="9767887" cy="2117494"/>
          </a:xfrm>
          <a:prstGeom prst="round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de-DE" sz="2400" dirty="0">
              <a:solidFill>
                <a:schemeClr val="accent2">
                  <a:lumMod val="50000"/>
                </a:schemeClr>
              </a:solidFill>
            </a:endParaRPr>
          </a:p>
          <a:p>
            <a:r>
              <a:rPr lang="de-DE" sz="2400" b="1" u="sng" dirty="0">
                <a:solidFill>
                  <a:schemeClr val="accent2">
                    <a:lumMod val="50000"/>
                  </a:schemeClr>
                </a:solidFill>
              </a:rPr>
              <a:t>Mit Aufgaben des </a:t>
            </a:r>
            <a:r>
              <a:rPr lang="de-DE" sz="2400" b="1" u="sng" dirty="0" err="1">
                <a:solidFill>
                  <a:schemeClr val="accent2">
                    <a:lumMod val="50000"/>
                  </a:schemeClr>
                </a:solidFill>
              </a:rPr>
              <a:t>UdG</a:t>
            </a:r>
            <a:r>
              <a:rPr lang="de-DE" sz="2400" b="1" u="sng" dirty="0">
                <a:solidFill>
                  <a:schemeClr val="accent2">
                    <a:lumMod val="50000"/>
                  </a:schemeClr>
                </a:solidFill>
              </a:rPr>
              <a:t> kann betraut werden, wer:</a:t>
            </a:r>
          </a:p>
          <a:p>
            <a:pPr marL="342900" indent="-342900">
              <a:buFont typeface="Arial" panose="020B0604020202020204" pitchFamily="34" charset="0"/>
              <a:buChar char="•"/>
            </a:pPr>
            <a:r>
              <a:rPr lang="de-DE" sz="2400" dirty="0">
                <a:solidFill>
                  <a:schemeClr val="accent2">
                    <a:lumMod val="50000"/>
                  </a:schemeClr>
                </a:solidFill>
              </a:rPr>
              <a:t>Einen Vorbereitungsdienst von 2 Jahren absolviert hat</a:t>
            </a:r>
          </a:p>
          <a:p>
            <a:pPr marL="342900" indent="-342900">
              <a:buFont typeface="Arial" panose="020B0604020202020204" pitchFamily="34" charset="0"/>
              <a:buChar char="•"/>
            </a:pPr>
            <a:r>
              <a:rPr lang="de-DE" sz="2400" dirty="0">
                <a:solidFill>
                  <a:schemeClr val="accent2">
                    <a:lumMod val="50000"/>
                  </a:schemeClr>
                </a:solidFill>
              </a:rPr>
              <a:t>Bestandene Prüfung mittlerer Dienst</a:t>
            </a:r>
          </a:p>
          <a:p>
            <a:pPr marL="342900" indent="-342900">
              <a:buFont typeface="Arial" panose="020B0604020202020204" pitchFamily="34" charset="0"/>
              <a:buChar char="•"/>
            </a:pPr>
            <a:r>
              <a:rPr lang="de-DE" sz="2400" dirty="0" err="1">
                <a:solidFill>
                  <a:schemeClr val="accent2">
                    <a:lumMod val="50000"/>
                  </a:schemeClr>
                </a:solidFill>
              </a:rPr>
              <a:t>Rechtspflegerprüfung</a:t>
            </a:r>
            <a:r>
              <a:rPr lang="de-DE" sz="2400" dirty="0">
                <a:solidFill>
                  <a:schemeClr val="accent2">
                    <a:lumMod val="50000"/>
                  </a:schemeClr>
                </a:solidFill>
              </a:rPr>
              <a:t> bestanden hat</a:t>
            </a:r>
          </a:p>
        </p:txBody>
      </p:sp>
      <p:sp>
        <p:nvSpPr>
          <p:cNvPr id="2" name="Abgerundetes Rechteck 1"/>
          <p:cNvSpPr/>
          <p:nvPr/>
        </p:nvSpPr>
        <p:spPr>
          <a:xfrm>
            <a:off x="663104" y="1404477"/>
            <a:ext cx="7615237"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Der Urkundsbeamte der </a:t>
            </a:r>
            <a:r>
              <a:rPr lang="de-DE" sz="2400" b="1" dirty="0" err="1"/>
              <a:t>Geschäftstelle</a:t>
            </a:r>
            <a:endParaRPr lang="de-DE" sz="2400" dirty="0"/>
          </a:p>
        </p:txBody>
      </p:sp>
      <p:sp>
        <p:nvSpPr>
          <p:cNvPr id="8" name="Gefaltete Ecke 7"/>
          <p:cNvSpPr/>
          <p:nvPr/>
        </p:nvSpPr>
        <p:spPr>
          <a:xfrm rot="21318141">
            <a:off x="9918104" y="670334"/>
            <a:ext cx="1499291" cy="140724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153 V GVG</a:t>
            </a:r>
          </a:p>
        </p:txBody>
      </p:sp>
      <p:sp>
        <p:nvSpPr>
          <p:cNvPr id="9" name="Gefaltete Ecke 8"/>
          <p:cNvSpPr/>
          <p:nvPr/>
        </p:nvSpPr>
        <p:spPr>
          <a:xfrm rot="20588630">
            <a:off x="7754820" y="2985093"/>
            <a:ext cx="1499291" cy="1407244"/>
          </a:xfrm>
          <a:prstGeom prst="foldedCorner">
            <a:avLst/>
          </a:prstGeom>
          <a:solidFill>
            <a:schemeClr val="accent1">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UdG</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das ist Ihre Aufgabe</a:t>
            </a:r>
          </a:p>
        </p:txBody>
      </p:sp>
      <p:sp>
        <p:nvSpPr>
          <p:cNvPr id="10" name="Gefaltete Ecke 9"/>
          <p:cNvSpPr/>
          <p:nvPr/>
        </p:nvSpPr>
        <p:spPr>
          <a:xfrm>
            <a:off x="9600010" y="2804188"/>
            <a:ext cx="1499291" cy="1407244"/>
          </a:xfrm>
          <a:prstGeom prst="foldedCorner">
            <a:avLst/>
          </a:prstGeom>
          <a:solidFill>
            <a:schemeClr val="accent1">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auch </a:t>
            </a: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JuFa</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(Justizfachwirt) genannt</a:t>
            </a:r>
          </a:p>
        </p:txBody>
      </p:sp>
      <p:sp>
        <p:nvSpPr>
          <p:cNvPr id="12" name="Abgerundetes Rechteck 11"/>
          <p:cNvSpPr/>
          <p:nvPr/>
        </p:nvSpPr>
        <p:spPr>
          <a:xfrm>
            <a:off x="2547627" y="4582192"/>
            <a:ext cx="4916013" cy="1885490"/>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200" dirty="0">
                <a:solidFill>
                  <a:schemeClr val="accent2">
                    <a:lumMod val="50000"/>
                  </a:schemeClr>
                </a:solidFill>
              </a:rPr>
              <a:t>selbständige staatliche Tätigkeit</a:t>
            </a:r>
          </a:p>
          <a:p>
            <a:pPr marL="342900" indent="-342900">
              <a:buFont typeface="Arial" panose="020B0604020202020204" pitchFamily="34" charset="0"/>
              <a:buChar char="•"/>
            </a:pPr>
            <a:r>
              <a:rPr lang="de-DE" sz="2200" dirty="0">
                <a:solidFill>
                  <a:schemeClr val="accent2">
                    <a:lumMod val="50000"/>
                  </a:schemeClr>
                </a:solidFill>
              </a:rPr>
              <a:t>Beurkundungen</a:t>
            </a:r>
          </a:p>
          <a:p>
            <a:pPr marL="342900" indent="-342900">
              <a:buFont typeface="Arial" panose="020B0604020202020204" pitchFamily="34" charset="0"/>
              <a:buChar char="•"/>
            </a:pPr>
            <a:r>
              <a:rPr lang="de-DE" sz="2200" dirty="0">
                <a:solidFill>
                  <a:schemeClr val="accent2">
                    <a:lumMod val="50000"/>
                  </a:schemeClr>
                </a:solidFill>
              </a:rPr>
              <a:t>Ladungen </a:t>
            </a:r>
          </a:p>
          <a:p>
            <a:pPr marL="342900" indent="-342900">
              <a:buFont typeface="Arial" panose="020B0604020202020204" pitchFamily="34" charset="0"/>
              <a:buChar char="•"/>
            </a:pPr>
            <a:r>
              <a:rPr lang="de-DE" sz="2200" dirty="0">
                <a:solidFill>
                  <a:schemeClr val="accent2">
                    <a:lumMod val="50000"/>
                  </a:schemeClr>
                </a:solidFill>
              </a:rPr>
              <a:t>Rechtskraftatteste</a:t>
            </a:r>
          </a:p>
          <a:p>
            <a:pPr marL="342900" indent="-342900">
              <a:buFont typeface="Arial" panose="020B0604020202020204" pitchFamily="34" charset="0"/>
              <a:buChar char="•"/>
            </a:pPr>
            <a:r>
              <a:rPr lang="de-DE" sz="2200" dirty="0">
                <a:solidFill>
                  <a:schemeClr val="accent2">
                    <a:lumMod val="50000"/>
                  </a:schemeClr>
                </a:solidFill>
              </a:rPr>
              <a:t>Protokollführung</a:t>
            </a:r>
          </a:p>
        </p:txBody>
      </p:sp>
      <p:sp>
        <p:nvSpPr>
          <p:cNvPr id="4" name="Pfeil nach rechts 3"/>
          <p:cNvSpPr/>
          <p:nvPr/>
        </p:nvSpPr>
        <p:spPr>
          <a:xfrm>
            <a:off x="914400" y="4576967"/>
            <a:ext cx="1743719" cy="797462"/>
          </a:xfrm>
          <a:prstGeom prst="rightArrow">
            <a:avLst/>
          </a:prstGeom>
          <a:solidFill>
            <a:schemeClr val="accent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Aufgaben</a:t>
            </a:r>
          </a:p>
        </p:txBody>
      </p:sp>
      <p:sp>
        <p:nvSpPr>
          <p:cNvPr id="7" name="Rechteck 6">
            <a:extLst>
              <a:ext uri="{FF2B5EF4-FFF2-40B4-BE49-F238E27FC236}">
                <a16:creationId xmlns:a16="http://schemas.microsoft.com/office/drawing/2014/main" id="{3221980D-A080-D6FA-3398-38EC473BFAFA}"/>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3" name="Rechteck 12">
            <a:extLst>
              <a:ext uri="{FF2B5EF4-FFF2-40B4-BE49-F238E27FC236}">
                <a16:creationId xmlns:a16="http://schemas.microsoft.com/office/drawing/2014/main" id="{8F4EB7EA-F325-ECBF-D41C-AC6534B460F0}"/>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4" name="Abgerundetes Rechteck 28">
            <a:extLst>
              <a:ext uri="{FF2B5EF4-FFF2-40B4-BE49-F238E27FC236}">
                <a16:creationId xmlns:a16="http://schemas.microsoft.com/office/drawing/2014/main" id="{3224C016-155F-7860-4312-ABF501E1AE46}"/>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D21DA2AE-FCB6-7DDD-DA02-2703E445F48D}"/>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267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8A41F93-952A-3D4B-EC11-B5A4C3DDFEB0}"/>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171322" y="693710"/>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4" name="Rechteck 3">
            <a:extLst>
              <a:ext uri="{FF2B5EF4-FFF2-40B4-BE49-F238E27FC236}">
                <a16:creationId xmlns:a16="http://schemas.microsoft.com/office/drawing/2014/main" id="{C0DC0C22-801D-0536-7E44-A2430C8C0500}"/>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CE42A1FE-73DF-1C07-9382-F9F7A15D626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8" name="Abgerundetes Rechteck 28">
            <a:extLst>
              <a:ext uri="{FF2B5EF4-FFF2-40B4-BE49-F238E27FC236}">
                <a16:creationId xmlns:a16="http://schemas.microsoft.com/office/drawing/2014/main" id="{A5C14561-EFDA-1F85-24A4-7C79E70DA243}"/>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A521A1D6-D170-E272-3CBA-B98E6CED1F79}"/>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bgerundetes Rechteck 10"/>
          <p:cNvSpPr/>
          <p:nvPr/>
        </p:nvSpPr>
        <p:spPr>
          <a:xfrm>
            <a:off x="1212056" y="1642820"/>
            <a:ext cx="9767887" cy="5080507"/>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200" dirty="0">
                <a:solidFill>
                  <a:schemeClr val="accent2">
                    <a:lumMod val="50000"/>
                  </a:schemeClr>
                </a:solidFill>
              </a:rPr>
              <a:t>Ein gerichtlicher Spruchkörper kann aus einer oder mehreren Personen bestehen. In welcher Form Beschlüsse oder Urteil verschiedener Instanzen erlassen werden, wird durch das Gerichtsverfassungsgesetz geregelt. So ergibt sich, dass in der Zivilgerichtsbarkeit bei Amtsgerichten Beschlüsse und Urteil ausschließlich durch Einzelrichter ergehen. </a:t>
            </a:r>
          </a:p>
          <a:p>
            <a:r>
              <a:rPr lang="de-DE" sz="2200" dirty="0">
                <a:solidFill>
                  <a:schemeClr val="accent2">
                    <a:lumMod val="50000"/>
                  </a:schemeClr>
                </a:solidFill>
              </a:rPr>
              <a:t>Bei Landgerichten werden die Spruchkörper neben den Einzelrichtern Zivil- und Strafkammern genannt, bei Oberlandesgerichten sowie dem Bundesgerichtshof neben Einzelrichtern Zivil- und Strafsenate. Die Besetzung der Kammern bzw. Senate werden in der folgenden Tabelle aufgelistet. Hierbei ist anzumerken, dass es sich nicht um die exakte Abbildung eines Instanzenzuges handelt, sondern viel mehr um die Beispielhafte Auflistung von verschiedener Besetzung von Spruchkörpern. In jeder Instanz gibt es für bestimmte Angelegenheiten Einzelrichter. </a:t>
            </a:r>
          </a:p>
        </p:txBody>
      </p:sp>
      <p:sp>
        <p:nvSpPr>
          <p:cNvPr id="2" name="Abgerundetes Rechteck 1"/>
          <p:cNvSpPr/>
          <p:nvPr/>
        </p:nvSpPr>
        <p:spPr>
          <a:xfrm>
            <a:off x="928185" y="1368828"/>
            <a:ext cx="5057776"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gerichtliche Spruchkörper </a:t>
            </a:r>
            <a:endParaRPr lang="de-DE" sz="2400" dirty="0"/>
          </a:p>
        </p:txBody>
      </p:sp>
    </p:spTree>
    <p:extLst>
      <p:ext uri="{BB962C8B-B14F-4D97-AF65-F5344CB8AC3E}">
        <p14:creationId xmlns:p14="http://schemas.microsoft.com/office/powerpoint/2010/main" val="161438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777D8C67-1200-A0E1-4D0A-EAF2379CB5D3}"/>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9" name="Tabelle 8"/>
          <p:cNvGraphicFramePr>
            <a:graphicFrameLocks noGrp="1"/>
          </p:cNvGraphicFramePr>
          <p:nvPr>
            <p:extLst>
              <p:ext uri="{D42A27DB-BD31-4B8C-83A1-F6EECF244321}">
                <p14:modId xmlns:p14="http://schemas.microsoft.com/office/powerpoint/2010/main" val="3993676102"/>
              </p:ext>
            </p:extLst>
          </p:nvPr>
        </p:nvGraphicFramePr>
        <p:xfrm>
          <a:off x="679515" y="1422655"/>
          <a:ext cx="11052702" cy="3840480"/>
        </p:xfrm>
        <a:graphic>
          <a:graphicData uri="http://schemas.openxmlformats.org/drawingml/2006/table">
            <a:tbl>
              <a:tblPr firstRow="1" bandRow="1">
                <a:tableStyleId>{C083E6E3-FA7D-4D7B-A595-EF9225AFEA82}</a:tableStyleId>
              </a:tblPr>
              <a:tblGrid>
                <a:gridCol w="735579">
                  <a:extLst>
                    <a:ext uri="{9D8B030D-6E8A-4147-A177-3AD203B41FA5}">
                      <a16:colId xmlns:a16="http://schemas.microsoft.com/office/drawing/2014/main" val="2037385454"/>
                    </a:ext>
                  </a:extLst>
                </a:gridCol>
                <a:gridCol w="2298506">
                  <a:extLst>
                    <a:ext uri="{9D8B030D-6E8A-4147-A177-3AD203B41FA5}">
                      <a16:colId xmlns:a16="http://schemas.microsoft.com/office/drawing/2014/main" val="4045391740"/>
                    </a:ext>
                  </a:extLst>
                </a:gridCol>
                <a:gridCol w="2018320">
                  <a:extLst>
                    <a:ext uri="{9D8B030D-6E8A-4147-A177-3AD203B41FA5}">
                      <a16:colId xmlns:a16="http://schemas.microsoft.com/office/drawing/2014/main" val="415447026"/>
                    </a:ext>
                  </a:extLst>
                </a:gridCol>
                <a:gridCol w="2050357">
                  <a:extLst>
                    <a:ext uri="{9D8B030D-6E8A-4147-A177-3AD203B41FA5}">
                      <a16:colId xmlns:a16="http://schemas.microsoft.com/office/drawing/2014/main" val="3564705238"/>
                    </a:ext>
                  </a:extLst>
                </a:gridCol>
                <a:gridCol w="2107823">
                  <a:extLst>
                    <a:ext uri="{9D8B030D-6E8A-4147-A177-3AD203B41FA5}">
                      <a16:colId xmlns:a16="http://schemas.microsoft.com/office/drawing/2014/main" val="2428396504"/>
                    </a:ext>
                  </a:extLst>
                </a:gridCol>
                <a:gridCol w="1842117">
                  <a:extLst>
                    <a:ext uri="{9D8B030D-6E8A-4147-A177-3AD203B41FA5}">
                      <a16:colId xmlns:a16="http://schemas.microsoft.com/office/drawing/2014/main" val="1334398058"/>
                    </a:ext>
                  </a:extLst>
                </a:gridCol>
              </a:tblGrid>
              <a:tr h="304151">
                <a:tc>
                  <a:txBody>
                    <a:bodyPr/>
                    <a:lstStyle/>
                    <a:p>
                      <a:endParaRPr lang="de-DE" sz="1800" dirty="0"/>
                    </a:p>
                  </a:txBody>
                  <a:tcPr>
                    <a:solidFill>
                      <a:schemeClr val="accent2">
                        <a:lumMod val="60000"/>
                        <a:lumOff val="40000"/>
                      </a:schemeClr>
                    </a:solidFill>
                  </a:tcPr>
                </a:tc>
                <a:tc>
                  <a:txBody>
                    <a:bodyPr/>
                    <a:lstStyle/>
                    <a:p>
                      <a:endParaRPr lang="de-DE" sz="1800" dirty="0"/>
                    </a:p>
                  </a:txBody>
                  <a:tcPr>
                    <a:solidFill>
                      <a:schemeClr val="accent2">
                        <a:lumMod val="40000"/>
                        <a:lumOff val="60000"/>
                      </a:schemeClr>
                    </a:solidFill>
                  </a:tcPr>
                </a:tc>
                <a:tc>
                  <a:txBody>
                    <a:bodyPr/>
                    <a:lstStyle/>
                    <a:p>
                      <a:r>
                        <a:rPr lang="de-DE" sz="1800" dirty="0"/>
                        <a:t>Amtsgericht</a:t>
                      </a:r>
                    </a:p>
                  </a:txBody>
                  <a:tcPr>
                    <a:solidFill>
                      <a:schemeClr val="accent2">
                        <a:lumMod val="40000"/>
                        <a:lumOff val="60000"/>
                      </a:schemeClr>
                    </a:solidFill>
                  </a:tcPr>
                </a:tc>
                <a:tc>
                  <a:txBody>
                    <a:bodyPr/>
                    <a:lstStyle/>
                    <a:p>
                      <a:r>
                        <a:rPr lang="de-DE" sz="1800" dirty="0"/>
                        <a:t>Landgericht</a:t>
                      </a:r>
                    </a:p>
                  </a:txBody>
                  <a:tcPr>
                    <a:solidFill>
                      <a:schemeClr val="accent2">
                        <a:lumMod val="40000"/>
                        <a:lumOff val="60000"/>
                      </a:schemeClr>
                    </a:solidFill>
                  </a:tcPr>
                </a:tc>
                <a:tc>
                  <a:txBody>
                    <a:bodyPr/>
                    <a:lstStyle/>
                    <a:p>
                      <a:r>
                        <a:rPr lang="de-DE" sz="1800" dirty="0"/>
                        <a:t>OLG</a:t>
                      </a:r>
                    </a:p>
                  </a:txBody>
                  <a:tcPr>
                    <a:solidFill>
                      <a:schemeClr val="accent2">
                        <a:lumMod val="40000"/>
                        <a:lumOff val="60000"/>
                      </a:schemeClr>
                    </a:solidFill>
                  </a:tcPr>
                </a:tc>
                <a:tc>
                  <a:txBody>
                    <a:bodyPr/>
                    <a:lstStyle/>
                    <a:p>
                      <a:r>
                        <a:rPr lang="de-DE" sz="1800" dirty="0"/>
                        <a:t>BGH</a:t>
                      </a:r>
                    </a:p>
                  </a:txBody>
                  <a:tcPr>
                    <a:solidFill>
                      <a:schemeClr val="accent2">
                        <a:lumMod val="40000"/>
                        <a:lumOff val="60000"/>
                      </a:schemeClr>
                    </a:solidFill>
                  </a:tcPr>
                </a:tc>
                <a:extLst>
                  <a:ext uri="{0D108BD9-81ED-4DB2-BD59-A6C34878D82A}">
                    <a16:rowId xmlns:a16="http://schemas.microsoft.com/office/drawing/2014/main" val="695008973"/>
                  </a:ext>
                </a:extLst>
              </a:tr>
              <a:tr h="465089">
                <a:tc rowSpan="2">
                  <a:txBody>
                    <a:bodyPr/>
                    <a:lstStyle/>
                    <a:p>
                      <a:r>
                        <a:rPr lang="de-DE" sz="1800" b="1" i="0" u="none" strike="noStrike" baseline="0" dirty="0">
                          <a:solidFill>
                            <a:srgbClr val="000000"/>
                          </a:solidFill>
                          <a:latin typeface="Arial" panose="020B0604020202020204" pitchFamily="34" charset="0"/>
                        </a:rPr>
                        <a:t>Ordentliche </a:t>
                      </a:r>
                      <a:endParaRPr lang="de-DE" sz="1800" b="0" i="0" u="none" strike="noStrike" baseline="0" dirty="0">
                        <a:solidFill>
                          <a:srgbClr val="000000"/>
                        </a:solidFill>
                        <a:latin typeface="Arial" panose="020B0604020202020204" pitchFamily="34" charset="0"/>
                      </a:endParaRPr>
                    </a:p>
                    <a:p>
                      <a:r>
                        <a:rPr lang="de-DE" sz="1800" b="1" i="0" u="none" strike="noStrike" baseline="0" dirty="0">
                          <a:solidFill>
                            <a:srgbClr val="000000"/>
                          </a:solidFill>
                          <a:latin typeface="Arial" panose="020B0604020202020204" pitchFamily="34" charset="0"/>
                        </a:rPr>
                        <a:t>Gerichtsbarkeit </a:t>
                      </a:r>
                      <a:r>
                        <a:rPr lang="de-DE" sz="1800" b="0" i="0" u="none" strike="noStrike" baseline="0" dirty="0">
                          <a:solidFill>
                            <a:srgbClr val="000000"/>
                          </a:solidFill>
                          <a:latin typeface="Arial" panose="020B0604020202020204" pitchFamily="34" charset="0"/>
                        </a:rPr>
                        <a:t>	</a:t>
                      </a:r>
                    </a:p>
                    <a:p>
                      <a:endParaRPr lang="de-DE" sz="1800" dirty="0"/>
                    </a:p>
                  </a:txBody>
                  <a:tcPr vert="vert">
                    <a:solidFill>
                      <a:schemeClr val="accent2">
                        <a:lumMod val="60000"/>
                        <a:lumOff val="40000"/>
                      </a:schemeClr>
                    </a:solidFill>
                  </a:tcPr>
                </a:tc>
                <a:tc>
                  <a:txBody>
                    <a:bodyPr/>
                    <a:lstStyle/>
                    <a:p>
                      <a:r>
                        <a:rPr lang="de-DE" sz="1800" b="1" i="0" u="none" strike="noStrike" kern="1200" baseline="0" dirty="0">
                          <a:solidFill>
                            <a:schemeClr val="tx1"/>
                          </a:solidFill>
                          <a:latin typeface="+mn-lt"/>
                          <a:ea typeface="+mn-ea"/>
                          <a:cs typeface="+mn-cs"/>
                        </a:rPr>
                        <a:t>Zivilgerichte </a:t>
                      </a:r>
                      <a:endParaRPr lang="de-DE" sz="1800" b="0" i="0" u="none" strike="noStrike" kern="1200" baseline="0" dirty="0">
                        <a:solidFill>
                          <a:schemeClr val="tx1"/>
                        </a:solidFill>
                        <a:latin typeface="+mn-lt"/>
                        <a:ea typeface="+mn-ea"/>
                        <a:cs typeface="+mn-cs"/>
                      </a:endParaRPr>
                    </a:p>
                    <a:p>
                      <a:r>
                        <a:rPr lang="de-DE" sz="1800" b="1" i="0" u="none" strike="noStrike" kern="1200" baseline="0" dirty="0">
                          <a:solidFill>
                            <a:schemeClr val="tx1"/>
                          </a:solidFill>
                          <a:latin typeface="+mn-lt"/>
                          <a:ea typeface="+mn-ea"/>
                          <a:cs typeface="+mn-cs"/>
                        </a:rPr>
                        <a:t>(ohne Handelssachen) </a:t>
                      </a:r>
                      <a:r>
                        <a:rPr lang="de-DE" sz="1800" b="0" i="0" u="none" strike="noStrike" kern="1200" baseline="0" dirty="0">
                          <a:solidFill>
                            <a:schemeClr val="tx1"/>
                          </a:solidFill>
                          <a:latin typeface="+mn-lt"/>
                          <a:ea typeface="+mn-ea"/>
                          <a:cs typeface="+mn-cs"/>
                        </a:rPr>
                        <a:t>	</a:t>
                      </a:r>
                      <a:endParaRPr lang="de-DE" sz="1800" dirty="0"/>
                    </a:p>
                  </a:txBody>
                  <a:tcPr>
                    <a:solidFill>
                      <a:schemeClr val="accent2">
                        <a:lumMod val="60000"/>
                        <a:lumOff val="40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0" i="0" u="none" strike="noStrike" kern="1200" baseline="0" dirty="0">
                          <a:solidFill>
                            <a:schemeClr val="tx1"/>
                          </a:solidFill>
                          <a:latin typeface="+mn-lt"/>
                          <a:ea typeface="+mn-ea"/>
                          <a:cs typeface="+mn-cs"/>
                        </a:rPr>
                        <a:t>Einzelrichter </a:t>
                      </a:r>
                      <a:endParaRPr lang="de-DE" sz="1800" dirty="0"/>
                    </a:p>
                  </a:txBody>
                  <a:tcPr>
                    <a:solidFill>
                      <a:schemeClr val="accent2">
                        <a:lumMod val="60000"/>
                        <a:lumOff val="40000"/>
                        <a:alpha val="20000"/>
                      </a:schemeClr>
                    </a:solidFill>
                  </a:tcPr>
                </a:tc>
                <a:tc>
                  <a:txBody>
                    <a:bodyPr/>
                    <a:lstStyle/>
                    <a:p>
                      <a:r>
                        <a:rPr lang="de-DE" sz="1800" b="0" i="0" u="none" strike="noStrike" kern="1200" baseline="0" dirty="0">
                          <a:solidFill>
                            <a:schemeClr val="tx1"/>
                          </a:solidFill>
                          <a:latin typeface="+mn-lt"/>
                          <a:ea typeface="+mn-ea"/>
                          <a:cs typeface="+mn-cs"/>
                        </a:rPr>
                        <a:t>Zivilkammer </a:t>
                      </a:r>
                    </a:p>
                    <a:p>
                      <a:r>
                        <a:rPr lang="de-DE" sz="1800" b="0" i="0" u="none" strike="noStrike" kern="1200" baseline="0" dirty="0">
                          <a:solidFill>
                            <a:schemeClr val="tx1"/>
                          </a:solidFill>
                          <a:latin typeface="+mn-lt"/>
                          <a:ea typeface="+mn-ea"/>
                          <a:cs typeface="+mn-cs"/>
                        </a:rPr>
                        <a:t> -3 Berufsrichter</a:t>
                      </a:r>
                      <a:endParaRPr lang="de-DE" sz="1800" dirty="0"/>
                    </a:p>
                  </a:txBody>
                  <a:tcPr>
                    <a:solidFill>
                      <a:schemeClr val="accent2">
                        <a:lumMod val="60000"/>
                        <a:lumOff val="40000"/>
                        <a:alpha val="20000"/>
                      </a:schemeClr>
                    </a:solidFill>
                  </a:tcPr>
                </a:tc>
                <a:tc>
                  <a:txBody>
                    <a:bodyPr/>
                    <a:lstStyle/>
                    <a:p>
                      <a:r>
                        <a:rPr lang="de-DE" sz="1800" b="0" i="0" u="none" strike="noStrike" kern="1200" baseline="0" dirty="0">
                          <a:solidFill>
                            <a:schemeClr val="tx1"/>
                          </a:solidFill>
                          <a:latin typeface="+mn-lt"/>
                          <a:ea typeface="+mn-ea"/>
                          <a:cs typeface="+mn-cs"/>
                        </a:rPr>
                        <a:t>Zivilsenat </a:t>
                      </a:r>
                    </a:p>
                    <a:p>
                      <a:r>
                        <a:rPr lang="de-DE" sz="1800" b="0" i="0" u="none" strike="noStrike" kern="1200" baseline="0" dirty="0">
                          <a:solidFill>
                            <a:schemeClr val="tx1"/>
                          </a:solidFill>
                          <a:latin typeface="+mn-lt"/>
                          <a:ea typeface="+mn-ea"/>
                          <a:cs typeface="+mn-cs"/>
                        </a:rPr>
                        <a:t> -3 Berufsrichter</a:t>
                      </a:r>
                      <a:endParaRPr lang="de-DE" sz="1800" dirty="0"/>
                    </a:p>
                  </a:txBody>
                  <a:tcPr>
                    <a:solidFill>
                      <a:schemeClr val="accent2">
                        <a:lumMod val="60000"/>
                        <a:lumOff val="40000"/>
                        <a:alpha val="20000"/>
                      </a:schemeClr>
                    </a:solidFill>
                  </a:tcPr>
                </a:tc>
                <a:tc>
                  <a:txBody>
                    <a:bodyPr/>
                    <a:lstStyle/>
                    <a:p>
                      <a:r>
                        <a:rPr lang="de-DE" sz="1800" b="0" i="0" u="none" strike="noStrike" kern="1200" baseline="0" dirty="0">
                          <a:solidFill>
                            <a:schemeClr val="tx1"/>
                          </a:solidFill>
                          <a:latin typeface="+mn-lt"/>
                          <a:ea typeface="+mn-ea"/>
                          <a:cs typeface="+mn-cs"/>
                        </a:rPr>
                        <a:t>Zivilsenat </a:t>
                      </a:r>
                    </a:p>
                    <a:p>
                      <a:r>
                        <a:rPr lang="de-DE" sz="1800" b="0" i="0" u="none" strike="noStrike" kern="1200" baseline="0" dirty="0">
                          <a:solidFill>
                            <a:schemeClr val="tx1"/>
                          </a:solidFill>
                          <a:latin typeface="+mn-lt"/>
                          <a:ea typeface="+mn-ea"/>
                          <a:cs typeface="+mn-cs"/>
                        </a:rPr>
                        <a:t>  -5 Berufsrichter</a:t>
                      </a:r>
                      <a:endParaRPr lang="de-DE" sz="1800" dirty="0"/>
                    </a:p>
                  </a:txBody>
                  <a:tcPr>
                    <a:solidFill>
                      <a:schemeClr val="accent2">
                        <a:lumMod val="60000"/>
                        <a:lumOff val="40000"/>
                        <a:alpha val="20000"/>
                      </a:schemeClr>
                    </a:solidFill>
                  </a:tcPr>
                </a:tc>
                <a:extLst>
                  <a:ext uri="{0D108BD9-81ED-4DB2-BD59-A6C34878D82A}">
                    <a16:rowId xmlns:a16="http://schemas.microsoft.com/office/drawing/2014/main" val="2847472283"/>
                  </a:ext>
                </a:extLst>
              </a:tr>
              <a:tr h="1672828">
                <a:tc vMerge="1">
                  <a:txBody>
                    <a:bodyPr/>
                    <a:lstStyle/>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tx1"/>
                          </a:solidFill>
                          <a:latin typeface="+mn-lt"/>
                          <a:ea typeface="+mn-ea"/>
                          <a:cs typeface="+mn-cs"/>
                        </a:rPr>
                        <a:t>Strafgerichte </a:t>
                      </a:r>
                      <a:r>
                        <a:rPr lang="de-DE" sz="1800" b="0" i="0" u="none" strike="noStrike" kern="1200" baseline="0" dirty="0">
                          <a:solidFill>
                            <a:schemeClr val="tx1"/>
                          </a:solidFill>
                          <a:latin typeface="+mn-lt"/>
                          <a:ea typeface="+mn-ea"/>
                          <a:cs typeface="+mn-cs"/>
                        </a:rPr>
                        <a:t>	</a:t>
                      </a:r>
                    </a:p>
                    <a:p>
                      <a:endParaRPr lang="de-DE" sz="1800" dirty="0"/>
                    </a:p>
                  </a:txBody>
                  <a:tcPr/>
                </a:tc>
                <a:tc>
                  <a:txBody>
                    <a:bodyPr/>
                    <a:lstStyle/>
                    <a:p>
                      <a:r>
                        <a:rPr lang="de-DE" sz="1800" b="0" i="0" u="sng" strike="noStrike" kern="1200" baseline="0" dirty="0">
                          <a:solidFill>
                            <a:schemeClr val="tx1"/>
                          </a:solidFill>
                          <a:latin typeface="+mn-lt"/>
                          <a:ea typeface="+mn-ea"/>
                          <a:cs typeface="+mn-cs"/>
                        </a:rPr>
                        <a:t>Straf-/Jugendrichter </a:t>
                      </a:r>
                    </a:p>
                    <a:p>
                      <a:r>
                        <a:rPr lang="de-DE" sz="1800" b="0" i="0" u="none" strike="noStrike" kern="1200" baseline="0" dirty="0">
                          <a:solidFill>
                            <a:schemeClr val="tx1"/>
                          </a:solidFill>
                          <a:latin typeface="+mn-lt"/>
                          <a:ea typeface="+mn-ea"/>
                          <a:cs typeface="+mn-cs"/>
                        </a:rPr>
                        <a:t> -1 Einzelrichter </a:t>
                      </a:r>
                    </a:p>
                    <a:p>
                      <a:r>
                        <a:rPr lang="de-DE" sz="1800" b="0" i="0" u="sng" strike="noStrike" kern="1200" baseline="0" dirty="0">
                          <a:solidFill>
                            <a:schemeClr val="tx1"/>
                          </a:solidFill>
                          <a:latin typeface="+mn-lt"/>
                          <a:ea typeface="+mn-ea"/>
                          <a:cs typeface="+mn-cs"/>
                        </a:rPr>
                        <a:t>Schöffengericht </a:t>
                      </a:r>
                    </a:p>
                    <a:p>
                      <a:r>
                        <a:rPr lang="de-DE" sz="1800" b="0" i="0" u="none" strike="noStrike" kern="1200" baseline="0" dirty="0">
                          <a:solidFill>
                            <a:schemeClr val="tx1"/>
                          </a:solidFill>
                          <a:latin typeface="+mn-lt"/>
                          <a:ea typeface="+mn-ea"/>
                          <a:cs typeface="+mn-cs"/>
                        </a:rPr>
                        <a:t> -1 Berufsrichter und 2 Schöffen 	</a:t>
                      </a:r>
                    </a:p>
                    <a:p>
                      <a:endParaRPr lang="de-DE" sz="1800" dirty="0"/>
                    </a:p>
                  </a:txBody>
                  <a:tcPr/>
                </a:tc>
                <a:tc>
                  <a:txBody>
                    <a:bodyPr/>
                    <a:lstStyle/>
                    <a:p>
                      <a:r>
                        <a:rPr lang="de-DE" sz="1800" b="0" i="0" u="sng" strike="noStrike" kern="1200" baseline="0" dirty="0">
                          <a:solidFill>
                            <a:schemeClr val="tx1"/>
                          </a:solidFill>
                          <a:latin typeface="+mn-lt"/>
                          <a:ea typeface="+mn-ea"/>
                          <a:cs typeface="+mn-cs"/>
                        </a:rPr>
                        <a:t>Kleine Strafkammer </a:t>
                      </a:r>
                    </a:p>
                    <a:p>
                      <a:r>
                        <a:rPr lang="de-DE" sz="1800" b="0" i="0" u="none" strike="noStrike" kern="1200" baseline="0" dirty="0">
                          <a:solidFill>
                            <a:schemeClr val="tx1"/>
                          </a:solidFill>
                          <a:latin typeface="+mn-lt"/>
                          <a:ea typeface="+mn-ea"/>
                          <a:cs typeface="+mn-cs"/>
                        </a:rPr>
                        <a:t> -1 Berufsrichter und 2 Schöffen </a:t>
                      </a:r>
                    </a:p>
                    <a:p>
                      <a:r>
                        <a:rPr lang="de-DE" sz="1800" b="0" i="0" u="sng" strike="noStrike" kern="1200" baseline="0" dirty="0">
                          <a:solidFill>
                            <a:schemeClr val="tx1"/>
                          </a:solidFill>
                          <a:latin typeface="+mn-lt"/>
                          <a:ea typeface="+mn-ea"/>
                          <a:cs typeface="+mn-cs"/>
                        </a:rPr>
                        <a:t>Große Strafkammer </a:t>
                      </a:r>
                    </a:p>
                    <a:p>
                      <a:r>
                        <a:rPr lang="de-DE" sz="1800" b="0" i="0" u="none" strike="noStrike" kern="1200" baseline="0" dirty="0">
                          <a:solidFill>
                            <a:schemeClr val="tx1"/>
                          </a:solidFill>
                          <a:latin typeface="+mn-lt"/>
                          <a:ea typeface="+mn-ea"/>
                          <a:cs typeface="+mn-cs"/>
                        </a:rPr>
                        <a:t>3 Berufsrichter und 2  Schöffen </a:t>
                      </a:r>
                    </a:p>
                    <a:p>
                      <a:r>
                        <a:rPr lang="de-DE" sz="1800" b="0" i="0" u="sng" strike="noStrike" kern="1200" baseline="0" dirty="0">
                          <a:solidFill>
                            <a:schemeClr val="tx1"/>
                          </a:solidFill>
                          <a:latin typeface="+mn-lt"/>
                          <a:ea typeface="+mn-ea"/>
                          <a:cs typeface="+mn-cs"/>
                        </a:rPr>
                        <a:t>Schwurgericht </a:t>
                      </a:r>
                    </a:p>
                    <a:p>
                      <a:r>
                        <a:rPr lang="de-DE" sz="1800" b="0" i="0" u="none" strike="noStrike" kern="1200" baseline="0" dirty="0">
                          <a:solidFill>
                            <a:schemeClr val="tx1"/>
                          </a:solidFill>
                          <a:latin typeface="+mn-lt"/>
                          <a:ea typeface="+mn-ea"/>
                          <a:cs typeface="+mn-cs"/>
                        </a:rPr>
                        <a:t> -3 Berufsrichter und 2 Schöffen </a:t>
                      </a:r>
                      <a:endParaRPr lang="de-DE" sz="1800" dirty="0"/>
                    </a:p>
                  </a:txBody>
                  <a:tcPr/>
                </a:tc>
                <a:tc>
                  <a:txBody>
                    <a:bodyPr/>
                    <a:lstStyle/>
                    <a:p>
                      <a:r>
                        <a:rPr lang="de-DE" sz="1800" b="0" i="0" u="sng" strike="noStrike" kern="1200" baseline="0" dirty="0">
                          <a:solidFill>
                            <a:schemeClr val="tx1"/>
                          </a:solidFill>
                          <a:latin typeface="+mn-lt"/>
                          <a:ea typeface="+mn-ea"/>
                          <a:cs typeface="+mn-cs"/>
                        </a:rPr>
                        <a:t>Strafsenat </a:t>
                      </a:r>
                    </a:p>
                    <a:p>
                      <a:r>
                        <a:rPr lang="de-DE" sz="1800" b="0" i="0" u="none" strike="noStrike" kern="1200" baseline="0" dirty="0">
                          <a:solidFill>
                            <a:schemeClr val="tx1"/>
                          </a:solidFill>
                          <a:latin typeface="+mn-lt"/>
                          <a:ea typeface="+mn-ea"/>
                          <a:cs typeface="+mn-cs"/>
                        </a:rPr>
                        <a:t> -3 oder 5 Berufsrichter 	</a:t>
                      </a:r>
                    </a:p>
                    <a:p>
                      <a:endParaRPr lang="de-DE" sz="1800" dirty="0"/>
                    </a:p>
                  </a:txBody>
                  <a:tcPr/>
                </a:tc>
                <a:tc>
                  <a:txBody>
                    <a:bodyPr/>
                    <a:lstStyle/>
                    <a:p>
                      <a:r>
                        <a:rPr lang="de-DE" sz="1800" b="0" i="0" u="sng" strike="noStrike" kern="1200" baseline="0" dirty="0">
                          <a:solidFill>
                            <a:schemeClr val="tx1"/>
                          </a:solidFill>
                          <a:latin typeface="+mn-lt"/>
                          <a:ea typeface="+mn-ea"/>
                          <a:cs typeface="+mn-cs"/>
                        </a:rPr>
                        <a:t>Strafsenat </a:t>
                      </a:r>
                    </a:p>
                    <a:p>
                      <a:r>
                        <a:rPr lang="de-DE" sz="1800" b="0" i="0" u="none" strike="noStrike" kern="1200" baseline="0" dirty="0">
                          <a:solidFill>
                            <a:schemeClr val="tx1"/>
                          </a:solidFill>
                          <a:latin typeface="+mn-lt"/>
                          <a:ea typeface="+mn-ea"/>
                          <a:cs typeface="+mn-cs"/>
                        </a:rPr>
                        <a:t> -5 Berufsrichter 	</a:t>
                      </a:r>
                    </a:p>
                    <a:p>
                      <a:endParaRPr lang="de-DE" sz="1800" dirty="0"/>
                    </a:p>
                  </a:txBody>
                  <a:tcPr/>
                </a:tc>
                <a:extLst>
                  <a:ext uri="{0D108BD9-81ED-4DB2-BD59-A6C34878D82A}">
                    <a16:rowId xmlns:a16="http://schemas.microsoft.com/office/drawing/2014/main" val="2425773003"/>
                  </a:ext>
                </a:extLst>
              </a:tr>
            </a:tbl>
          </a:graphicData>
        </a:graphic>
      </p:graphicFrame>
      <p:sp>
        <p:nvSpPr>
          <p:cNvPr id="3" name="Rechteck 2">
            <a:extLst>
              <a:ext uri="{FF2B5EF4-FFF2-40B4-BE49-F238E27FC236}">
                <a16:creationId xmlns:a16="http://schemas.microsoft.com/office/drawing/2014/main" id="{A07E45E5-A760-8C64-CF51-934885483C1F}"/>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4" name="Rechteck 3">
            <a:extLst>
              <a:ext uri="{FF2B5EF4-FFF2-40B4-BE49-F238E27FC236}">
                <a16:creationId xmlns:a16="http://schemas.microsoft.com/office/drawing/2014/main" id="{7516A562-CD56-BAAB-C490-473F262D48C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5" name="Abgerundetes Rechteck 28">
            <a:extLst>
              <a:ext uri="{FF2B5EF4-FFF2-40B4-BE49-F238E27FC236}">
                <a16:creationId xmlns:a16="http://schemas.microsoft.com/office/drawing/2014/main" id="{34C0DFEB-D6A3-20B3-0F78-16DFB499ACA8}"/>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CAEECD24-EAB9-1BC1-CEF7-222AF744C453}"/>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3847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7F896DCA-88A2-8FC1-7F99-6AEAE2FD8381}"/>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9" name="Tabelle 8"/>
          <p:cNvGraphicFramePr>
            <a:graphicFrameLocks noGrp="1"/>
          </p:cNvGraphicFramePr>
          <p:nvPr>
            <p:extLst>
              <p:ext uri="{D42A27DB-BD31-4B8C-83A1-F6EECF244321}">
                <p14:modId xmlns:p14="http://schemas.microsoft.com/office/powerpoint/2010/main" val="27685854"/>
              </p:ext>
            </p:extLst>
          </p:nvPr>
        </p:nvGraphicFramePr>
        <p:xfrm>
          <a:off x="1461231" y="864109"/>
          <a:ext cx="9269537" cy="5464708"/>
        </p:xfrm>
        <a:graphic>
          <a:graphicData uri="http://schemas.openxmlformats.org/drawingml/2006/table">
            <a:tbl>
              <a:tblPr firstRow="1" bandRow="1">
                <a:tableStyleId>{C083E6E3-FA7D-4D7B-A595-EF9225AFEA82}</a:tableStyleId>
              </a:tblPr>
              <a:tblGrid>
                <a:gridCol w="698674">
                  <a:extLst>
                    <a:ext uri="{9D8B030D-6E8A-4147-A177-3AD203B41FA5}">
                      <a16:colId xmlns:a16="http://schemas.microsoft.com/office/drawing/2014/main" val="2037385454"/>
                    </a:ext>
                  </a:extLst>
                </a:gridCol>
                <a:gridCol w="2285229">
                  <a:extLst>
                    <a:ext uri="{9D8B030D-6E8A-4147-A177-3AD203B41FA5}">
                      <a16:colId xmlns:a16="http://schemas.microsoft.com/office/drawing/2014/main" val="4045391740"/>
                    </a:ext>
                  </a:extLst>
                </a:gridCol>
                <a:gridCol w="1984937">
                  <a:extLst>
                    <a:ext uri="{9D8B030D-6E8A-4147-A177-3AD203B41FA5}">
                      <a16:colId xmlns:a16="http://schemas.microsoft.com/office/drawing/2014/main" val="415447026"/>
                    </a:ext>
                  </a:extLst>
                </a:gridCol>
                <a:gridCol w="2016444">
                  <a:extLst>
                    <a:ext uri="{9D8B030D-6E8A-4147-A177-3AD203B41FA5}">
                      <a16:colId xmlns:a16="http://schemas.microsoft.com/office/drawing/2014/main" val="3564705238"/>
                    </a:ext>
                  </a:extLst>
                </a:gridCol>
                <a:gridCol w="2284253">
                  <a:extLst>
                    <a:ext uri="{9D8B030D-6E8A-4147-A177-3AD203B41FA5}">
                      <a16:colId xmlns:a16="http://schemas.microsoft.com/office/drawing/2014/main" val="2428396504"/>
                    </a:ext>
                  </a:extLst>
                </a:gridCol>
              </a:tblGrid>
              <a:tr h="352296">
                <a:tc>
                  <a:txBody>
                    <a:bodyPr/>
                    <a:lstStyle/>
                    <a:p>
                      <a:endParaRPr lang="de-DE" dirty="0"/>
                    </a:p>
                  </a:txBody>
                  <a:tcPr>
                    <a:solidFill>
                      <a:schemeClr val="accent2">
                        <a:lumMod val="60000"/>
                        <a:lumOff val="40000"/>
                      </a:schemeClr>
                    </a:solidFill>
                  </a:tcPr>
                </a:tc>
                <a:tc>
                  <a:txBody>
                    <a:bodyPr/>
                    <a:lstStyle/>
                    <a:p>
                      <a:endParaRPr lang="de-DE" sz="1400" dirty="0"/>
                    </a:p>
                  </a:txBody>
                  <a:tcPr>
                    <a:solidFill>
                      <a:schemeClr val="accent2">
                        <a:lumMod val="60000"/>
                        <a:lumOff val="40000"/>
                      </a:schemeClr>
                    </a:solidFill>
                  </a:tcPr>
                </a:tc>
                <a:tc>
                  <a:txBody>
                    <a:bodyPr/>
                    <a:lstStyle/>
                    <a:p>
                      <a:r>
                        <a:rPr lang="de-DE" sz="1400" dirty="0"/>
                        <a:t>Amtsgericht</a:t>
                      </a:r>
                    </a:p>
                  </a:txBody>
                  <a:tcPr>
                    <a:solidFill>
                      <a:schemeClr val="accent2">
                        <a:lumMod val="60000"/>
                        <a:lumOff val="40000"/>
                      </a:schemeClr>
                    </a:solidFill>
                  </a:tcPr>
                </a:tc>
                <a:tc>
                  <a:txBody>
                    <a:bodyPr/>
                    <a:lstStyle/>
                    <a:p>
                      <a:r>
                        <a:rPr lang="de-DE" sz="1400" dirty="0"/>
                        <a:t>Landgericht</a:t>
                      </a:r>
                    </a:p>
                  </a:txBody>
                  <a:tcPr>
                    <a:solidFill>
                      <a:schemeClr val="accent2">
                        <a:lumMod val="60000"/>
                        <a:lumOff val="40000"/>
                      </a:schemeClr>
                    </a:solidFill>
                  </a:tcPr>
                </a:tc>
                <a:tc>
                  <a:txBody>
                    <a:bodyPr/>
                    <a:lstStyle/>
                    <a:p>
                      <a:r>
                        <a:rPr lang="de-DE" sz="1400" dirty="0"/>
                        <a:t>OLG</a:t>
                      </a:r>
                    </a:p>
                  </a:txBody>
                  <a:tcPr>
                    <a:solidFill>
                      <a:schemeClr val="accent2">
                        <a:lumMod val="60000"/>
                        <a:lumOff val="40000"/>
                      </a:schemeClr>
                    </a:solidFill>
                  </a:tcPr>
                </a:tc>
                <a:extLst>
                  <a:ext uri="{0D108BD9-81ED-4DB2-BD59-A6C34878D82A}">
                    <a16:rowId xmlns:a16="http://schemas.microsoft.com/office/drawing/2014/main" val="695008973"/>
                  </a:ext>
                </a:extLst>
              </a:tr>
              <a:tr h="447968">
                <a:tc rowSpan="5">
                  <a:txBody>
                    <a:bodyPr/>
                    <a:lstStyle/>
                    <a:p>
                      <a:pPr algn="ctr"/>
                      <a:r>
                        <a:rPr lang="de-DE" sz="1400" b="1" i="0" u="none" strike="noStrike" kern="1200" baseline="0" dirty="0">
                          <a:solidFill>
                            <a:schemeClr val="tx1"/>
                          </a:solidFill>
                          <a:latin typeface="+mn-lt"/>
                          <a:ea typeface="+mn-ea"/>
                          <a:cs typeface="+mn-cs"/>
                        </a:rPr>
                        <a:t>Fachgerichtsbarkeit </a:t>
                      </a:r>
                      <a:endParaRPr lang="de-DE" sz="14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0" i="0" u="none" strike="noStrike" kern="1200" baseline="0" dirty="0">
                          <a:solidFill>
                            <a:schemeClr val="tx1"/>
                          </a:solidFill>
                          <a:latin typeface="+mn-lt"/>
                          <a:ea typeface="+mn-ea"/>
                          <a:cs typeface="+mn-cs"/>
                        </a:rPr>
                        <a:t>	</a:t>
                      </a:r>
                    </a:p>
                    <a:p>
                      <a:endParaRPr lang="de-DE" sz="1400" dirty="0"/>
                    </a:p>
                  </a:txBody>
                  <a:tcPr vert="vert"/>
                </a:tc>
                <a:tc>
                  <a:txBody>
                    <a:bodyPr/>
                    <a:lstStyle/>
                    <a:p>
                      <a:endParaRPr lang="de-DE" sz="1400" dirty="0"/>
                    </a:p>
                  </a:txBody>
                  <a:tcPr>
                    <a:solidFill>
                      <a:schemeClr val="accent2">
                        <a:lumMod val="40000"/>
                        <a:lumOff val="60000"/>
                        <a:alpha val="20000"/>
                      </a:schemeClr>
                    </a:solidFill>
                  </a:tcPr>
                </a:tc>
                <a:tc>
                  <a: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de-DE" sz="1400" b="0" i="0" u="none" strike="noStrike" kern="1200" baseline="0" dirty="0">
                          <a:solidFill>
                            <a:schemeClr val="tx1"/>
                          </a:solidFill>
                          <a:latin typeface="+mn-lt"/>
                          <a:ea typeface="+mn-ea"/>
                          <a:cs typeface="+mn-cs"/>
                        </a:rPr>
                        <a:t>Instanz</a:t>
                      </a:r>
                      <a:endParaRPr lang="de-DE" sz="1400" dirty="0"/>
                    </a:p>
                  </a:txBody>
                  <a:tcPr>
                    <a:solidFill>
                      <a:schemeClr val="accent2">
                        <a:lumMod val="40000"/>
                        <a:lumOff val="60000"/>
                        <a:alpha val="20000"/>
                      </a:schemeClr>
                    </a:solidFill>
                  </a:tcPr>
                </a:tc>
                <a:tc>
                  <a:txBody>
                    <a:bodyPr/>
                    <a:lstStyle/>
                    <a:p>
                      <a:r>
                        <a:rPr lang="de-DE" sz="1400" b="0" i="0" u="none" strike="noStrike" kern="1200" baseline="0" dirty="0">
                          <a:solidFill>
                            <a:schemeClr val="tx1"/>
                          </a:solidFill>
                          <a:latin typeface="+mn-lt"/>
                          <a:ea typeface="+mn-ea"/>
                          <a:cs typeface="+mn-cs"/>
                        </a:rPr>
                        <a:t>2. Instanz</a:t>
                      </a:r>
                      <a:endParaRPr lang="de-DE" sz="1400" dirty="0"/>
                    </a:p>
                  </a:txBody>
                  <a:tcPr>
                    <a:solidFill>
                      <a:schemeClr val="accent2">
                        <a:lumMod val="40000"/>
                        <a:lumOff val="60000"/>
                        <a:alpha val="20000"/>
                      </a:schemeClr>
                    </a:solidFill>
                  </a:tcPr>
                </a:tc>
                <a:tc>
                  <a:txBody>
                    <a:bodyPr/>
                    <a:lstStyle/>
                    <a:p>
                      <a:r>
                        <a:rPr lang="de-DE" sz="1400" b="0" i="0" u="none" strike="noStrike" kern="1200" baseline="0" dirty="0">
                          <a:solidFill>
                            <a:schemeClr val="tx1"/>
                          </a:solidFill>
                          <a:latin typeface="+mn-lt"/>
                          <a:ea typeface="+mn-ea"/>
                          <a:cs typeface="+mn-cs"/>
                        </a:rPr>
                        <a:t>3. Instanz</a:t>
                      </a:r>
                      <a:endParaRPr lang="de-DE" sz="1400" dirty="0"/>
                    </a:p>
                  </a:txBody>
                  <a:tcPr>
                    <a:solidFill>
                      <a:schemeClr val="accent2">
                        <a:lumMod val="40000"/>
                        <a:lumOff val="60000"/>
                        <a:alpha val="20000"/>
                      </a:schemeClr>
                    </a:solidFill>
                  </a:tcPr>
                </a:tc>
                <a:extLst>
                  <a:ext uri="{0D108BD9-81ED-4DB2-BD59-A6C34878D82A}">
                    <a16:rowId xmlns:a16="http://schemas.microsoft.com/office/drawing/2014/main" val="2847472283"/>
                  </a:ext>
                </a:extLst>
              </a:tr>
              <a:tr h="1176260">
                <a:tc vMerge="1">
                  <a:txBody>
                    <a:bodyPr/>
                    <a:lstStyle/>
                    <a:p>
                      <a:endParaRPr lang="de-DE" dirty="0"/>
                    </a:p>
                  </a:txBody>
                  <a:tcPr/>
                </a:tc>
                <a:tc>
                  <a:txBody>
                    <a:bodyPr/>
                    <a:lstStyle/>
                    <a:p>
                      <a:endParaRPr lang="de-DE" sz="1400" dirty="0"/>
                    </a:p>
                  </a:txBody>
                  <a:tcPr/>
                </a:tc>
                <a:tc>
                  <a:txBody>
                    <a:bodyPr/>
                    <a:lstStyle/>
                    <a:p>
                      <a:r>
                        <a:rPr lang="de-DE" sz="1400" b="0" i="0" u="sng" strike="noStrike" kern="1200" baseline="0" dirty="0">
                          <a:solidFill>
                            <a:schemeClr val="tx1"/>
                          </a:solidFill>
                          <a:latin typeface="+mn-lt"/>
                          <a:ea typeface="+mn-ea"/>
                          <a:cs typeface="+mn-cs"/>
                        </a:rPr>
                        <a:t>Verwaltungsgericht </a:t>
                      </a:r>
                    </a:p>
                    <a:p>
                      <a:r>
                        <a:rPr lang="de-DE" sz="1400" b="0" i="0" u="sng" strike="noStrike" kern="1200" baseline="0" dirty="0">
                          <a:solidFill>
                            <a:schemeClr val="tx1"/>
                          </a:solidFill>
                          <a:latin typeface="+mn-lt"/>
                          <a:ea typeface="+mn-ea"/>
                          <a:cs typeface="+mn-cs"/>
                        </a:rPr>
                        <a:t>Kammern </a:t>
                      </a:r>
                    </a:p>
                    <a:p>
                      <a:r>
                        <a:rPr lang="de-DE" sz="1400" b="0" i="0" u="none" strike="noStrike" kern="1200" baseline="0" dirty="0">
                          <a:solidFill>
                            <a:schemeClr val="tx1"/>
                          </a:solidFill>
                          <a:latin typeface="+mn-lt"/>
                          <a:ea typeface="+mn-ea"/>
                          <a:cs typeface="+mn-cs"/>
                        </a:rPr>
                        <a:t>3 Berufsrichter und 2 ehrenamtliche </a:t>
                      </a:r>
                      <a:endParaRPr lang="de-DE" sz="1400" dirty="0"/>
                    </a:p>
                  </a:txBody>
                  <a:tcPr/>
                </a:tc>
                <a:tc>
                  <a:txBody>
                    <a:bodyPr/>
                    <a:lstStyle/>
                    <a:p>
                      <a:r>
                        <a:rPr lang="de-DE" sz="1400" b="0" i="0" u="sng" strike="noStrike" kern="1200" baseline="0" dirty="0">
                          <a:solidFill>
                            <a:schemeClr val="tx1"/>
                          </a:solidFill>
                          <a:latin typeface="+mn-lt"/>
                          <a:ea typeface="+mn-ea"/>
                          <a:cs typeface="+mn-cs"/>
                        </a:rPr>
                        <a:t>Oberverwaltungsgericht </a:t>
                      </a:r>
                    </a:p>
                    <a:p>
                      <a:r>
                        <a:rPr lang="de-DE" sz="1400" b="0" i="0" u="sng" strike="noStrike" kern="1200" baseline="0" dirty="0">
                          <a:solidFill>
                            <a:schemeClr val="tx1"/>
                          </a:solidFill>
                          <a:latin typeface="+mn-lt"/>
                          <a:ea typeface="+mn-ea"/>
                          <a:cs typeface="+mn-cs"/>
                        </a:rPr>
                        <a:t>Senat </a:t>
                      </a:r>
                    </a:p>
                    <a:p>
                      <a:r>
                        <a:rPr lang="de-DE" sz="1400" b="0" i="0" u="none" strike="noStrike" kern="1200" baseline="0" dirty="0">
                          <a:solidFill>
                            <a:schemeClr val="tx1"/>
                          </a:solidFill>
                          <a:latin typeface="+mn-lt"/>
                          <a:ea typeface="+mn-ea"/>
                          <a:cs typeface="+mn-cs"/>
                        </a:rPr>
                        <a:t>3 oder 5 Berufsrichter und 2 ehrenamtliche Richter </a:t>
                      </a:r>
                      <a:endParaRPr lang="de-DE" sz="1400" dirty="0"/>
                    </a:p>
                  </a:txBody>
                  <a:tcPr/>
                </a:tc>
                <a:tc>
                  <a:txBody>
                    <a:bodyPr/>
                    <a:lstStyle/>
                    <a:p>
                      <a:r>
                        <a:rPr lang="de-DE" sz="1400" b="0" i="0" u="sng" strike="noStrike" kern="1200" baseline="0" dirty="0">
                          <a:solidFill>
                            <a:schemeClr val="tx1"/>
                          </a:solidFill>
                          <a:latin typeface="+mn-lt"/>
                          <a:ea typeface="+mn-ea"/>
                          <a:cs typeface="+mn-cs"/>
                        </a:rPr>
                        <a:t>Bundesverwaltungsgericht </a:t>
                      </a:r>
                    </a:p>
                    <a:p>
                      <a:r>
                        <a:rPr lang="de-DE" sz="1400" b="0" i="0" u="sng" strike="noStrike" kern="1200" baseline="0" dirty="0">
                          <a:solidFill>
                            <a:schemeClr val="tx1"/>
                          </a:solidFill>
                          <a:latin typeface="+mn-lt"/>
                          <a:ea typeface="+mn-ea"/>
                          <a:cs typeface="+mn-cs"/>
                        </a:rPr>
                        <a:t>Senat </a:t>
                      </a:r>
                    </a:p>
                    <a:p>
                      <a:r>
                        <a:rPr lang="de-DE" sz="1400" b="0" i="0" u="none" strike="noStrike" kern="1200" baseline="0" dirty="0">
                          <a:solidFill>
                            <a:schemeClr val="tx1"/>
                          </a:solidFill>
                          <a:latin typeface="+mn-lt"/>
                          <a:ea typeface="+mn-ea"/>
                          <a:cs typeface="+mn-cs"/>
                        </a:rPr>
                        <a:t>5 Berufsrichter </a:t>
                      </a:r>
                      <a:endParaRPr lang="de-DE" sz="1400" dirty="0"/>
                    </a:p>
                  </a:txBody>
                  <a:tcPr/>
                </a:tc>
                <a:extLst>
                  <a:ext uri="{0D108BD9-81ED-4DB2-BD59-A6C34878D82A}">
                    <a16:rowId xmlns:a16="http://schemas.microsoft.com/office/drawing/2014/main" val="2425773003"/>
                  </a:ext>
                </a:extLst>
              </a:tr>
              <a:tr h="910097">
                <a:tc vMerge="1">
                  <a:txBody>
                    <a:bodyPr/>
                    <a:lstStyle/>
                    <a:p>
                      <a:endParaRPr lang="de-DE" sz="1400" dirty="0"/>
                    </a:p>
                  </a:txBody>
                  <a:tcPr/>
                </a:tc>
                <a:tc>
                  <a:txBody>
                    <a:bodyPr/>
                    <a:lstStyle/>
                    <a:p>
                      <a:endParaRPr lang="de-DE" sz="1400" dirty="0"/>
                    </a:p>
                  </a:txBody>
                  <a:tcPr/>
                </a:tc>
                <a:tc>
                  <a:txBody>
                    <a:bodyPr/>
                    <a:lstStyle/>
                    <a:p>
                      <a:r>
                        <a:rPr lang="de-DE" sz="1400" b="0" i="0" u="sng" strike="noStrike" kern="1200" baseline="0" dirty="0">
                          <a:solidFill>
                            <a:schemeClr val="tx1"/>
                          </a:solidFill>
                          <a:latin typeface="+mn-lt"/>
                          <a:ea typeface="+mn-ea"/>
                          <a:cs typeface="+mn-cs"/>
                        </a:rPr>
                        <a:t>Finanzgericht </a:t>
                      </a:r>
                    </a:p>
                    <a:p>
                      <a:r>
                        <a:rPr lang="de-DE" sz="1400" b="0" i="0" u="sng" strike="noStrike" kern="1200" baseline="0" dirty="0">
                          <a:solidFill>
                            <a:schemeClr val="tx1"/>
                          </a:solidFill>
                          <a:latin typeface="+mn-lt"/>
                          <a:ea typeface="+mn-ea"/>
                          <a:cs typeface="+mn-cs"/>
                        </a:rPr>
                        <a:t>Senat </a:t>
                      </a:r>
                    </a:p>
                    <a:p>
                      <a:r>
                        <a:rPr lang="de-DE" sz="1400" b="0" i="0" u="none" strike="noStrike" kern="1200" baseline="0" dirty="0">
                          <a:solidFill>
                            <a:schemeClr val="tx1"/>
                          </a:solidFill>
                          <a:latin typeface="+mn-lt"/>
                          <a:ea typeface="+mn-ea"/>
                          <a:cs typeface="+mn-cs"/>
                        </a:rPr>
                        <a:t>3 Berufsrichter und 2 ehrenamtliche Richter</a:t>
                      </a:r>
                      <a:endParaRPr lang="de-DE" sz="1400" dirty="0"/>
                    </a:p>
                  </a:txBody>
                  <a:tcPr/>
                </a:tc>
                <a:tc>
                  <a:txBody>
                    <a:bodyPr/>
                    <a:lstStyle/>
                    <a:p>
                      <a:r>
                        <a:rPr lang="de-DE" sz="1400" b="0" i="0" u="sng" strike="noStrike" kern="1200" baseline="0" dirty="0">
                          <a:solidFill>
                            <a:schemeClr val="tx1"/>
                          </a:solidFill>
                          <a:latin typeface="+mn-lt"/>
                          <a:ea typeface="+mn-ea"/>
                          <a:cs typeface="+mn-cs"/>
                        </a:rPr>
                        <a:t>Bundesfinanzhof </a:t>
                      </a:r>
                    </a:p>
                    <a:p>
                      <a:r>
                        <a:rPr lang="de-DE" sz="1400" b="0" i="0" u="sng" strike="noStrike" kern="1200" baseline="0" dirty="0">
                          <a:solidFill>
                            <a:schemeClr val="tx1"/>
                          </a:solidFill>
                          <a:latin typeface="+mn-lt"/>
                          <a:ea typeface="+mn-ea"/>
                          <a:cs typeface="+mn-cs"/>
                        </a:rPr>
                        <a:t>Senat </a:t>
                      </a:r>
                    </a:p>
                    <a:p>
                      <a:r>
                        <a:rPr lang="de-DE" sz="1400" b="0" i="0" u="none" strike="noStrike" kern="1200" baseline="0" dirty="0">
                          <a:solidFill>
                            <a:schemeClr val="tx1"/>
                          </a:solidFill>
                          <a:latin typeface="+mn-lt"/>
                          <a:ea typeface="+mn-ea"/>
                          <a:cs typeface="+mn-cs"/>
                        </a:rPr>
                        <a:t>5 Berufsrichter </a:t>
                      </a:r>
                      <a:endParaRPr lang="de-DE" sz="1400" dirty="0"/>
                    </a:p>
                    <a:p>
                      <a:endParaRPr lang="de-DE" sz="1400" dirty="0"/>
                    </a:p>
                  </a:txBody>
                  <a:tcPr/>
                </a:tc>
                <a:tc>
                  <a:txBody>
                    <a:bodyPr/>
                    <a:lstStyle/>
                    <a:p>
                      <a:r>
                        <a:rPr lang="de-DE" sz="1800" b="0" i="0" u="none" strike="noStrike" kern="1200" baseline="0" dirty="0">
                          <a:solidFill>
                            <a:schemeClr val="tx1"/>
                          </a:solidFill>
                          <a:latin typeface="+mn-lt"/>
                          <a:ea typeface="+mn-ea"/>
                          <a:cs typeface="+mn-cs"/>
                        </a:rPr>
                        <a:t>	</a:t>
                      </a:r>
                    </a:p>
                    <a:p>
                      <a:endParaRPr lang="de-DE" sz="1400" dirty="0"/>
                    </a:p>
                  </a:txBody>
                  <a:tcPr/>
                </a:tc>
                <a:extLst>
                  <a:ext uri="{0D108BD9-81ED-4DB2-BD59-A6C34878D82A}">
                    <a16:rowId xmlns:a16="http://schemas.microsoft.com/office/drawing/2014/main" val="427239302"/>
                  </a:ext>
                </a:extLst>
              </a:tr>
              <a:tr h="1115603">
                <a:tc vMerge="1">
                  <a:txBody>
                    <a:bodyPr/>
                    <a:lstStyle/>
                    <a:p>
                      <a:endParaRPr lang="de-DE" sz="1400" dirty="0"/>
                    </a:p>
                  </a:txBody>
                  <a:tcPr vert="vert"/>
                </a:tc>
                <a:tc>
                  <a:txBody>
                    <a:bodyPr/>
                    <a:lstStyle/>
                    <a:p>
                      <a:endParaRPr lang="de-DE" sz="1400" dirty="0"/>
                    </a:p>
                  </a:txBody>
                  <a:tcPr/>
                </a:tc>
                <a:tc>
                  <a:txBody>
                    <a:bodyPr/>
                    <a:lstStyle/>
                    <a:p>
                      <a:r>
                        <a:rPr lang="de-DE" sz="1400" b="0" i="0" u="sng" strike="noStrike" kern="1200" baseline="0" dirty="0">
                          <a:solidFill>
                            <a:schemeClr val="tx1"/>
                          </a:solidFill>
                          <a:latin typeface="+mn-lt"/>
                          <a:ea typeface="+mn-ea"/>
                          <a:cs typeface="+mn-cs"/>
                        </a:rPr>
                        <a:t>Sozialgericht </a:t>
                      </a:r>
                    </a:p>
                    <a:p>
                      <a:r>
                        <a:rPr lang="de-DE" sz="1400" b="0" i="0" u="sng" strike="noStrike" kern="1200" baseline="0" dirty="0">
                          <a:solidFill>
                            <a:schemeClr val="tx1"/>
                          </a:solidFill>
                          <a:latin typeface="+mn-lt"/>
                          <a:ea typeface="+mn-ea"/>
                          <a:cs typeface="+mn-cs"/>
                        </a:rPr>
                        <a:t>Kammer </a:t>
                      </a:r>
                    </a:p>
                    <a:p>
                      <a:r>
                        <a:rPr lang="de-DE" sz="1400" b="0" i="0" u="none" strike="noStrike" kern="1200" baseline="0" dirty="0">
                          <a:solidFill>
                            <a:schemeClr val="tx1"/>
                          </a:solidFill>
                          <a:latin typeface="+mn-lt"/>
                          <a:ea typeface="+mn-ea"/>
                          <a:cs typeface="+mn-cs"/>
                        </a:rPr>
                        <a:t>1 Berufsrichter und 2 ehrenamtliche Richter</a:t>
                      </a:r>
                      <a:endParaRPr lang="de-DE" sz="1400" dirty="0"/>
                    </a:p>
                  </a:txBody>
                  <a:tcPr/>
                </a:tc>
                <a:tc>
                  <a:txBody>
                    <a:bodyPr/>
                    <a:lstStyle/>
                    <a:p>
                      <a:r>
                        <a:rPr lang="de-DE" sz="1400" b="0" i="0" u="sng" strike="noStrike" kern="1200" baseline="0" dirty="0">
                          <a:solidFill>
                            <a:schemeClr val="tx1"/>
                          </a:solidFill>
                          <a:latin typeface="+mn-lt"/>
                          <a:ea typeface="+mn-ea"/>
                          <a:cs typeface="+mn-cs"/>
                        </a:rPr>
                        <a:t>Landessozialgericht </a:t>
                      </a:r>
                    </a:p>
                    <a:p>
                      <a:r>
                        <a:rPr lang="de-DE" sz="1400" b="0" i="0" u="sng" strike="noStrike" kern="1200" baseline="0" dirty="0">
                          <a:solidFill>
                            <a:schemeClr val="tx1"/>
                          </a:solidFill>
                          <a:latin typeface="+mn-lt"/>
                          <a:ea typeface="+mn-ea"/>
                          <a:cs typeface="+mn-cs"/>
                        </a:rPr>
                        <a:t>Senat </a:t>
                      </a:r>
                    </a:p>
                    <a:p>
                      <a:r>
                        <a:rPr lang="de-DE" sz="1400" b="0" i="0" u="none" strike="noStrike" kern="1200" baseline="0" dirty="0">
                          <a:solidFill>
                            <a:schemeClr val="tx1"/>
                          </a:solidFill>
                          <a:latin typeface="+mn-lt"/>
                          <a:ea typeface="+mn-ea"/>
                          <a:cs typeface="+mn-cs"/>
                        </a:rPr>
                        <a:t>3 Berufsrichter und 2 ehrenamtliche Richter </a:t>
                      </a:r>
                      <a:endParaRPr lang="de-DE" sz="1400" dirty="0"/>
                    </a:p>
                    <a:p>
                      <a:endParaRPr lang="de-DE" sz="1400" dirty="0"/>
                    </a:p>
                  </a:txBody>
                  <a:tcPr/>
                </a:tc>
                <a:tc>
                  <a:txBody>
                    <a:bodyPr/>
                    <a:lstStyle/>
                    <a:p>
                      <a:r>
                        <a:rPr lang="de-DE" sz="1400" b="0" i="0" u="sng" strike="noStrike" kern="1200" baseline="0" dirty="0">
                          <a:solidFill>
                            <a:schemeClr val="tx1"/>
                          </a:solidFill>
                          <a:latin typeface="+mn-lt"/>
                          <a:ea typeface="+mn-ea"/>
                          <a:cs typeface="+mn-cs"/>
                        </a:rPr>
                        <a:t>Bundessozialgericht </a:t>
                      </a:r>
                    </a:p>
                    <a:p>
                      <a:r>
                        <a:rPr lang="de-DE" sz="1400" b="0" i="0" u="sng" strike="noStrike" kern="1200" baseline="0" dirty="0">
                          <a:solidFill>
                            <a:schemeClr val="tx1"/>
                          </a:solidFill>
                          <a:latin typeface="+mn-lt"/>
                          <a:ea typeface="+mn-ea"/>
                          <a:cs typeface="+mn-cs"/>
                        </a:rPr>
                        <a:t>Senat </a:t>
                      </a:r>
                    </a:p>
                    <a:p>
                      <a:r>
                        <a:rPr lang="de-DE" sz="1400" b="0" i="0" u="none" strike="noStrike" kern="1200" baseline="0" dirty="0">
                          <a:solidFill>
                            <a:schemeClr val="tx1"/>
                          </a:solidFill>
                          <a:latin typeface="+mn-lt"/>
                          <a:ea typeface="+mn-ea"/>
                          <a:cs typeface="+mn-cs"/>
                        </a:rPr>
                        <a:t>3 Berufsrichter und 2 ehrenamtliche Richter </a:t>
                      </a:r>
                      <a:endParaRPr lang="de-DE" sz="1400" dirty="0"/>
                    </a:p>
                  </a:txBody>
                  <a:tcPr/>
                </a:tc>
                <a:extLst>
                  <a:ext uri="{0D108BD9-81ED-4DB2-BD59-A6C34878D82A}">
                    <a16:rowId xmlns:a16="http://schemas.microsoft.com/office/drawing/2014/main" val="488576383"/>
                  </a:ext>
                </a:extLst>
              </a:tr>
              <a:tr h="1321108">
                <a:tc vMerge="1">
                  <a:txBody>
                    <a:bodyPr/>
                    <a:lstStyle/>
                    <a:p>
                      <a:endParaRPr lang="de-DE" dirty="0"/>
                    </a:p>
                  </a:txBody>
                  <a:tcPr/>
                </a:tc>
                <a:tc>
                  <a:txBody>
                    <a:bodyPr/>
                    <a:lstStyle/>
                    <a:p>
                      <a:endParaRPr lang="de-DE" dirty="0"/>
                    </a:p>
                  </a:txBody>
                  <a:tcPr/>
                </a:tc>
                <a:tc>
                  <a:txBody>
                    <a:bodyPr/>
                    <a:lstStyle/>
                    <a:p>
                      <a:r>
                        <a:rPr lang="de-DE" sz="1400" b="0" i="0" u="sng" strike="noStrike" kern="1200" baseline="0" dirty="0">
                          <a:solidFill>
                            <a:schemeClr val="tx1"/>
                          </a:solidFill>
                          <a:latin typeface="+mn-lt"/>
                          <a:ea typeface="+mn-ea"/>
                          <a:cs typeface="+mn-cs"/>
                        </a:rPr>
                        <a:t>Arbeitsgericht </a:t>
                      </a:r>
                    </a:p>
                    <a:p>
                      <a:r>
                        <a:rPr lang="de-DE" sz="1400" b="0" i="0" u="sng" strike="noStrike" kern="1200" baseline="0" dirty="0">
                          <a:solidFill>
                            <a:schemeClr val="tx1"/>
                          </a:solidFill>
                          <a:latin typeface="+mn-lt"/>
                          <a:ea typeface="+mn-ea"/>
                          <a:cs typeface="+mn-cs"/>
                        </a:rPr>
                        <a:t>Kammer </a:t>
                      </a:r>
                    </a:p>
                    <a:p>
                      <a:r>
                        <a:rPr lang="de-DE" sz="1400" b="0" i="0" u="none" strike="noStrike" kern="1200" baseline="0" dirty="0">
                          <a:solidFill>
                            <a:schemeClr val="tx1"/>
                          </a:solidFill>
                          <a:latin typeface="+mn-lt"/>
                          <a:ea typeface="+mn-ea"/>
                          <a:cs typeface="+mn-cs"/>
                        </a:rPr>
                        <a:t>1 Berufsrichter und 2 ehrenamtliche Richter 	</a:t>
                      </a:r>
                    </a:p>
                    <a:p>
                      <a:endParaRPr lang="de-DE" sz="1400" dirty="0"/>
                    </a:p>
                  </a:txBody>
                  <a:tcPr/>
                </a:tc>
                <a:tc>
                  <a:txBody>
                    <a:bodyPr/>
                    <a:lstStyle/>
                    <a:p>
                      <a:r>
                        <a:rPr lang="de-DE" sz="1400" b="0" i="0" u="sng" strike="noStrike" kern="1200" baseline="0" dirty="0">
                          <a:solidFill>
                            <a:schemeClr val="tx1"/>
                          </a:solidFill>
                          <a:latin typeface="+mn-lt"/>
                          <a:ea typeface="+mn-ea"/>
                          <a:cs typeface="+mn-cs"/>
                        </a:rPr>
                        <a:t>Landesarbeitsgericht </a:t>
                      </a:r>
                    </a:p>
                    <a:p>
                      <a:r>
                        <a:rPr lang="de-DE" sz="1400" b="0" i="0" u="sng" strike="noStrike" kern="1200" baseline="0" dirty="0">
                          <a:solidFill>
                            <a:schemeClr val="tx1"/>
                          </a:solidFill>
                          <a:latin typeface="+mn-lt"/>
                          <a:ea typeface="+mn-ea"/>
                          <a:cs typeface="+mn-cs"/>
                        </a:rPr>
                        <a:t>Kammer </a:t>
                      </a:r>
                    </a:p>
                    <a:p>
                      <a:r>
                        <a:rPr lang="de-DE" sz="1400" b="0" i="0" u="none" strike="noStrike" kern="1200" baseline="0" dirty="0">
                          <a:solidFill>
                            <a:schemeClr val="tx1"/>
                          </a:solidFill>
                          <a:latin typeface="+mn-lt"/>
                          <a:ea typeface="+mn-ea"/>
                          <a:cs typeface="+mn-cs"/>
                        </a:rPr>
                        <a:t>1 Berufsrichter und 2 ehrenamtliche Richter 	</a:t>
                      </a:r>
                    </a:p>
                    <a:p>
                      <a:endParaRPr lang="de-DE" sz="1400" dirty="0"/>
                    </a:p>
                  </a:txBody>
                  <a:tcPr/>
                </a:tc>
                <a:tc>
                  <a:txBody>
                    <a:bodyPr/>
                    <a:lstStyle/>
                    <a:p>
                      <a:r>
                        <a:rPr lang="de-DE" sz="1400" b="0" i="0" u="sng" strike="noStrike" kern="1200" baseline="0" dirty="0">
                          <a:solidFill>
                            <a:schemeClr val="tx1"/>
                          </a:solidFill>
                          <a:latin typeface="+mn-lt"/>
                          <a:ea typeface="+mn-ea"/>
                          <a:cs typeface="+mn-cs"/>
                        </a:rPr>
                        <a:t>Bundesarbeitsgericht </a:t>
                      </a:r>
                    </a:p>
                    <a:p>
                      <a:r>
                        <a:rPr lang="de-DE" sz="1400" b="0" i="0" u="sng" strike="noStrike" kern="1200" baseline="0" dirty="0">
                          <a:solidFill>
                            <a:schemeClr val="tx1"/>
                          </a:solidFill>
                          <a:latin typeface="+mn-lt"/>
                          <a:ea typeface="+mn-ea"/>
                          <a:cs typeface="+mn-cs"/>
                        </a:rPr>
                        <a:t>Senat </a:t>
                      </a:r>
                    </a:p>
                    <a:p>
                      <a:r>
                        <a:rPr lang="de-DE" sz="1400" b="0" i="0" u="none" strike="noStrike" kern="1200" baseline="0" dirty="0">
                          <a:solidFill>
                            <a:schemeClr val="tx1"/>
                          </a:solidFill>
                          <a:latin typeface="+mn-lt"/>
                          <a:ea typeface="+mn-ea"/>
                          <a:cs typeface="+mn-cs"/>
                        </a:rPr>
                        <a:t>3 Berufsrichter und 2 ehrenamtliche Richter 	</a:t>
                      </a:r>
                    </a:p>
                    <a:p>
                      <a:endParaRPr lang="de-DE" sz="1400" dirty="0"/>
                    </a:p>
                  </a:txBody>
                  <a:tcPr/>
                </a:tc>
                <a:extLst>
                  <a:ext uri="{0D108BD9-81ED-4DB2-BD59-A6C34878D82A}">
                    <a16:rowId xmlns:a16="http://schemas.microsoft.com/office/drawing/2014/main" val="3765621080"/>
                  </a:ext>
                </a:extLst>
              </a:tr>
            </a:tbl>
          </a:graphicData>
        </a:graphic>
      </p:graphicFrame>
      <p:sp>
        <p:nvSpPr>
          <p:cNvPr id="3" name="Rechteck 2">
            <a:extLst>
              <a:ext uri="{FF2B5EF4-FFF2-40B4-BE49-F238E27FC236}">
                <a16:creationId xmlns:a16="http://schemas.microsoft.com/office/drawing/2014/main" id="{7DD71BB8-DF1E-417A-7A63-9714F4E320BC}"/>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4" name="Rechteck 3">
            <a:extLst>
              <a:ext uri="{FF2B5EF4-FFF2-40B4-BE49-F238E27FC236}">
                <a16:creationId xmlns:a16="http://schemas.microsoft.com/office/drawing/2014/main" id="{5F9BE5A1-3293-1FEE-3779-36AE45FC4FE0}"/>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5" name="Abgerundetes Rechteck 28">
            <a:extLst>
              <a:ext uri="{FF2B5EF4-FFF2-40B4-BE49-F238E27FC236}">
                <a16:creationId xmlns:a16="http://schemas.microsoft.com/office/drawing/2014/main" id="{1BE6BF47-57C8-08CC-4635-F564E12868AF}"/>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DCDE5425-E2D0-09B8-CB35-AEA0DD902815}"/>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11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EF7EDD9-B6F7-65B6-1958-12D990F77CFA}"/>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171322" y="726292"/>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grpSp>
        <p:nvGrpSpPr>
          <p:cNvPr id="4" name="Gruppieren 3"/>
          <p:cNvGrpSpPr/>
          <p:nvPr/>
        </p:nvGrpSpPr>
        <p:grpSpPr>
          <a:xfrm>
            <a:off x="1385886" y="1490404"/>
            <a:ext cx="9767887" cy="1955010"/>
            <a:chOff x="1212055" y="1778699"/>
            <a:chExt cx="9767887" cy="1955010"/>
          </a:xfrm>
        </p:grpSpPr>
        <p:sp>
          <p:nvSpPr>
            <p:cNvPr id="11" name="Abgerundetes Rechteck 10"/>
            <p:cNvSpPr/>
            <p:nvPr/>
          </p:nvSpPr>
          <p:spPr>
            <a:xfrm>
              <a:off x="1212055" y="2147306"/>
              <a:ext cx="9767887" cy="1586403"/>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a:solidFill>
                    <a:schemeClr val="accent2">
                      <a:lumMod val="50000"/>
                    </a:schemeClr>
                  </a:solidFill>
                </a:rPr>
                <a:t>Jede Geschäftsstelle hat mehrere Teilgeschäftsstellen innerhalb des Gerichts, welche für unterschiedliche gerichtliche Belange zuständig sind. Hierbei handelt es sich um Tätigkeiten oder Aufgaben eines Gerichts, welche unabhängig von einer bestimmten fachlichen Abteilung, Kammer oder Senat erledigt werden. </a:t>
              </a:r>
              <a:endParaRPr lang="de-DE" sz="2000" dirty="0">
                <a:solidFill>
                  <a:schemeClr val="accent2">
                    <a:lumMod val="50000"/>
                  </a:schemeClr>
                </a:solidFill>
              </a:endParaRPr>
            </a:p>
          </p:txBody>
        </p:sp>
        <p:sp>
          <p:nvSpPr>
            <p:cNvPr id="2" name="Abgerundetes Rechteck 1"/>
            <p:cNvSpPr/>
            <p:nvPr/>
          </p:nvSpPr>
          <p:spPr>
            <a:xfrm>
              <a:off x="3067696" y="1778699"/>
              <a:ext cx="5057776"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Teilgeschäftsstellen </a:t>
              </a:r>
              <a:endParaRPr lang="de-DE" sz="2400" dirty="0"/>
            </a:p>
          </p:txBody>
        </p:sp>
      </p:grpSp>
      <p:grpSp>
        <p:nvGrpSpPr>
          <p:cNvPr id="9" name="Gruppieren 8"/>
          <p:cNvGrpSpPr/>
          <p:nvPr/>
        </p:nvGrpSpPr>
        <p:grpSpPr>
          <a:xfrm>
            <a:off x="873919" y="3542558"/>
            <a:ext cx="10279855" cy="3009178"/>
            <a:chOff x="700088" y="1885950"/>
            <a:chExt cx="10279855" cy="3009178"/>
          </a:xfrm>
        </p:grpSpPr>
        <p:sp>
          <p:nvSpPr>
            <p:cNvPr id="10" name="Abgerundetes Rechteck 9"/>
            <p:cNvSpPr/>
            <p:nvPr/>
          </p:nvSpPr>
          <p:spPr>
            <a:xfrm>
              <a:off x="1212056" y="2238837"/>
              <a:ext cx="9767887" cy="2656291"/>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accent2">
                      <a:lumMod val="50000"/>
                    </a:schemeClr>
                  </a:solidFill>
                </a:rPr>
                <a:t>Die Aufgabe der Hinterlegungsstelle besteht im Wesentlichen in der Entscheidung über die Annahme und Herausgabe von Hinterlegungsmassen. </a:t>
              </a:r>
            </a:p>
            <a:p>
              <a:r>
                <a:rPr lang="de-DE" dirty="0">
                  <a:solidFill>
                    <a:schemeClr val="accent2">
                      <a:lumMod val="50000"/>
                    </a:schemeClr>
                  </a:solidFill>
                </a:rPr>
                <a:t>Typische Hinterlegungsfälle sind beispielsweise die mehrfache Pfändung einer Geldforderung, die Annahme und Aufbewahrung von Nachlässen, die Sicherheitsleistung im Zivilprozess oder die Leistung einer Sicherheit, um einen Haftbefehl außer Vollzug zu setzen. Das Amtsgericht Tiergarten ist die zentrale Hinterlegungsstelle für das Land Berlin. </a:t>
              </a:r>
              <a:endParaRPr lang="de-DE" sz="2000" dirty="0">
                <a:solidFill>
                  <a:schemeClr val="accent2">
                    <a:lumMod val="50000"/>
                  </a:schemeClr>
                </a:solidFill>
              </a:endParaRPr>
            </a:p>
          </p:txBody>
        </p:sp>
        <p:sp>
          <p:nvSpPr>
            <p:cNvPr id="12" name="Abgerundetes Rechteck 11"/>
            <p:cNvSpPr/>
            <p:nvPr/>
          </p:nvSpPr>
          <p:spPr>
            <a:xfrm>
              <a:off x="700088" y="1885950"/>
              <a:ext cx="5057776"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Hinterlegungsstelle </a:t>
              </a:r>
              <a:endParaRPr lang="de-DE" sz="2400" dirty="0"/>
            </a:p>
          </p:txBody>
        </p:sp>
      </p:grpSp>
      <p:sp>
        <p:nvSpPr>
          <p:cNvPr id="7" name="Rechteck 6">
            <a:extLst>
              <a:ext uri="{FF2B5EF4-FFF2-40B4-BE49-F238E27FC236}">
                <a16:creationId xmlns:a16="http://schemas.microsoft.com/office/drawing/2014/main" id="{C30732E8-31CB-46A0-47C0-CF083E93B645}"/>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8" name="Rechteck 7">
            <a:extLst>
              <a:ext uri="{FF2B5EF4-FFF2-40B4-BE49-F238E27FC236}">
                <a16:creationId xmlns:a16="http://schemas.microsoft.com/office/drawing/2014/main" id="{B05E34A6-76C7-6E3F-7087-37D0F2D85B8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3" name="Abgerundetes Rechteck 28">
            <a:extLst>
              <a:ext uri="{FF2B5EF4-FFF2-40B4-BE49-F238E27FC236}">
                <a16:creationId xmlns:a16="http://schemas.microsoft.com/office/drawing/2014/main" id="{41C72665-5F66-BEEB-0AC1-3844B07D4EBB}"/>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1CC15878-CE01-D08B-E07D-B7D67D2DEAE1}"/>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82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7D8AEEB-B7FB-49A5-634C-8732549E4EB2}"/>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228976" y="712991"/>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11" name="Abgerundetes Rechteck 10"/>
          <p:cNvSpPr/>
          <p:nvPr/>
        </p:nvSpPr>
        <p:spPr>
          <a:xfrm>
            <a:off x="1212056" y="2238837"/>
            <a:ext cx="9767887" cy="3519026"/>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accent2">
                    <a:lumMod val="50000"/>
                  </a:schemeClr>
                </a:solidFill>
              </a:rPr>
              <a:t>Jeder, der einer steuerberechtigten Religionsgemeinschaft öffentlichen Rechts angehört, kann aus dieser austreten. In Berlin gehört die evangelische Kirche, die römisch-katholische Kirche, die altkatholische Kirche und die Jüdische Gemeinde dazu. </a:t>
            </a:r>
          </a:p>
          <a:p>
            <a:r>
              <a:rPr lang="de-DE" dirty="0">
                <a:solidFill>
                  <a:schemeClr val="accent2">
                    <a:lumMod val="50000"/>
                  </a:schemeClr>
                </a:solidFill>
              </a:rPr>
              <a:t>In Berlin ist das Amtsgericht in dessen Bezirk der Wohnsitz liegt der richtige Ansprechpartner. In anderen Bundesländern ist der Kirchenaustritt beim Standesamt, Notar bzw. direkt bei der Kirche zu erklären. Nach mündlicher Erklärung des Austrittswunsches wird eine Niederschrift der Austrittserklärung angefertigt. Diese muss unterschrieben werden. </a:t>
            </a:r>
          </a:p>
          <a:p>
            <a:r>
              <a:rPr lang="de-DE" dirty="0">
                <a:solidFill>
                  <a:schemeClr val="accent2">
                    <a:lumMod val="50000"/>
                  </a:schemeClr>
                </a:solidFill>
              </a:rPr>
              <a:t>Die gesetzliche Grundlage ist das Gesetz über den Austritt aus Religionsgemeinschaften öffentlichen Rechts (Kirchenaustrittsgesetz). </a:t>
            </a:r>
            <a:endParaRPr lang="de-DE" sz="2000" dirty="0">
              <a:solidFill>
                <a:schemeClr val="accent2">
                  <a:lumMod val="50000"/>
                </a:schemeClr>
              </a:solidFill>
            </a:endParaRPr>
          </a:p>
        </p:txBody>
      </p:sp>
      <p:sp>
        <p:nvSpPr>
          <p:cNvPr id="2" name="Abgerundetes Rechteck 1"/>
          <p:cNvSpPr/>
          <p:nvPr/>
        </p:nvSpPr>
        <p:spPr>
          <a:xfrm>
            <a:off x="700088" y="1885950"/>
            <a:ext cx="5057776"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Kirchenaustritte </a:t>
            </a:r>
            <a:endParaRPr lang="de-DE" sz="2400" dirty="0"/>
          </a:p>
        </p:txBody>
      </p:sp>
      <p:sp>
        <p:nvSpPr>
          <p:cNvPr id="4" name="Ellipse 3"/>
          <p:cNvSpPr/>
          <p:nvPr/>
        </p:nvSpPr>
        <p:spPr>
          <a:xfrm>
            <a:off x="9915525" y="5000625"/>
            <a:ext cx="1700213" cy="914400"/>
          </a:xfrm>
          <a:prstGeom prst="ellipse">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solidFill>
                  <a:schemeClr val="accent2">
                    <a:lumMod val="50000"/>
                  </a:schemeClr>
                </a:solidFill>
              </a:rPr>
              <a:t>30,00 €</a:t>
            </a:r>
          </a:p>
        </p:txBody>
      </p:sp>
      <p:sp>
        <p:nvSpPr>
          <p:cNvPr id="7" name="Rechteck 6">
            <a:extLst>
              <a:ext uri="{FF2B5EF4-FFF2-40B4-BE49-F238E27FC236}">
                <a16:creationId xmlns:a16="http://schemas.microsoft.com/office/drawing/2014/main" id="{74FB2AA1-445C-141A-5B3E-5EC935BF1792}"/>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8" name="Rechteck 7">
            <a:extLst>
              <a:ext uri="{FF2B5EF4-FFF2-40B4-BE49-F238E27FC236}">
                <a16:creationId xmlns:a16="http://schemas.microsoft.com/office/drawing/2014/main" id="{A6BDC8A3-7EFA-DC76-2E64-15E7A96B1E46}"/>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Abgerundetes Rechteck 28">
            <a:extLst>
              <a:ext uri="{FF2B5EF4-FFF2-40B4-BE49-F238E27FC236}">
                <a16:creationId xmlns:a16="http://schemas.microsoft.com/office/drawing/2014/main" id="{A5BC72CE-E126-3B2D-3662-47DC8EF73520}"/>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56679FCE-5CF8-68F7-6F04-F9D96E512E93}"/>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5127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1D2E9DC-5D1A-94B0-A8E9-1B374EEAAED0}"/>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171322" y="670353"/>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Organisation des Gerichts </a:t>
            </a:r>
            <a:endParaRPr lang="de-DE" sz="2400" dirty="0"/>
          </a:p>
        </p:txBody>
      </p:sp>
      <p:sp>
        <p:nvSpPr>
          <p:cNvPr id="8" name="Gefaltete Ecke 7"/>
          <p:cNvSpPr/>
          <p:nvPr/>
        </p:nvSpPr>
        <p:spPr>
          <a:xfrm rot="431522">
            <a:off x="9608352" y="5344257"/>
            <a:ext cx="1402873" cy="1295831"/>
          </a:xfrm>
          <a:prstGeom prst="foldedCorner">
            <a:avLst/>
          </a:prstGeom>
          <a:solidFill>
            <a:schemeClr val="accent1">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Keine Rechts-beratung!!</a:t>
            </a:r>
          </a:p>
        </p:txBody>
      </p:sp>
      <p:sp>
        <p:nvSpPr>
          <p:cNvPr id="4" name="Rechteck 3">
            <a:extLst>
              <a:ext uri="{FF2B5EF4-FFF2-40B4-BE49-F238E27FC236}">
                <a16:creationId xmlns:a16="http://schemas.microsoft.com/office/drawing/2014/main" id="{271D5865-35C5-63CB-B3FC-D5915876764E}"/>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174C8C11-699D-A759-0AF2-55E21E87135E}"/>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9" name="Abgerundetes Rechteck 28">
            <a:extLst>
              <a:ext uri="{FF2B5EF4-FFF2-40B4-BE49-F238E27FC236}">
                <a16:creationId xmlns:a16="http://schemas.microsoft.com/office/drawing/2014/main" id="{8D6FD646-F7EB-551F-02D0-E43C50F2B89F}"/>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40FC8135-4B16-B641-6E01-B5B12D420D73}"/>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bgerundetes Rechteck 10"/>
          <p:cNvSpPr/>
          <p:nvPr/>
        </p:nvSpPr>
        <p:spPr>
          <a:xfrm>
            <a:off x="1105178" y="1743356"/>
            <a:ext cx="10223882" cy="4808380"/>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800" dirty="0">
              <a:solidFill>
                <a:schemeClr val="accent2">
                  <a:lumMod val="50000"/>
                </a:schemeClr>
              </a:solidFill>
              <a:effectLst/>
              <a:ea typeface="Calibri" panose="020F0502020204030204" pitchFamily="34" charset="0"/>
            </a:endParaRPr>
          </a:p>
          <a:p>
            <a:r>
              <a:rPr lang="de-DE" sz="1800" dirty="0">
                <a:solidFill>
                  <a:schemeClr val="accent2">
                    <a:lumMod val="50000"/>
                  </a:schemeClr>
                </a:solidFill>
                <a:effectLst/>
                <a:ea typeface="Calibri" panose="020F0502020204030204" pitchFamily="34" charset="0"/>
              </a:rPr>
              <a:t>Die Infostelle eines Gerichts ist meistens mit einem Beamten des einfachen Dienstes besetzt. In der Regel ist dies ein Justizwachtmeister. Es ist ein zentraler Anlaufpunkt für Bürger um allgemeine Fragen zu beantworten. Die Infostelle ist bei den meisten Gerichten mit der Rechtsantragsstelle verknüpft. Für die Bearbeitung von Anliegen, wird in der </a:t>
            </a:r>
            <a:endParaRPr lang="de-DE" dirty="0">
              <a:solidFill>
                <a:schemeClr val="accent2">
                  <a:lumMod val="50000"/>
                </a:schemeClr>
              </a:solidFill>
            </a:endParaRPr>
          </a:p>
          <a:p>
            <a:r>
              <a:rPr lang="de-DE" sz="1800" dirty="0">
                <a:solidFill>
                  <a:schemeClr val="accent2">
                    <a:lumMod val="50000"/>
                  </a:schemeClr>
                </a:solidFill>
                <a:effectLst/>
                <a:ea typeface="Calibri" panose="020F0502020204030204" pitchFamily="34" charset="0"/>
                <a:cs typeface="Calibri" panose="020F0502020204030204" pitchFamily="34" charset="0"/>
              </a:rPr>
              <a:t>Infostelle auf Vollständigkeit von Unterlagen hingewiesen. Sie ist also der Rechtsantragsstelle „vorgeschaltet“. </a:t>
            </a:r>
          </a:p>
          <a:p>
            <a:endParaRPr lang="de-DE" sz="1800" dirty="0">
              <a:solidFill>
                <a:schemeClr val="accent2">
                  <a:lumMod val="50000"/>
                </a:schemeClr>
              </a:solidFill>
              <a:effectLst/>
              <a:ea typeface="Calibri" panose="020F0502020204030204" pitchFamily="34" charset="0"/>
              <a:cs typeface="Calibri" panose="020F0502020204030204" pitchFamily="34" charset="0"/>
            </a:endParaRPr>
          </a:p>
          <a:p>
            <a:r>
              <a:rPr lang="de-DE" dirty="0">
                <a:solidFill>
                  <a:schemeClr val="accent2">
                    <a:lumMod val="50000"/>
                  </a:schemeClr>
                </a:solidFill>
              </a:rPr>
              <a:t>Die ZPO und die Gesetzestexte der Fachgerichtsbarkeit regeln, dass die Geschäftsstelle eines jeden Gerichts Anträge bzw. Erklärungen aufnehmen muss. </a:t>
            </a:r>
          </a:p>
          <a:p>
            <a:r>
              <a:rPr lang="de-DE" dirty="0">
                <a:solidFill>
                  <a:schemeClr val="accent2">
                    <a:lumMod val="50000"/>
                  </a:schemeClr>
                </a:solidFill>
              </a:rPr>
              <a:t>Dies ist laut § 496 ZPO eigentlich Aufgabe der Geschäftsstelle</a:t>
            </a:r>
            <a:r>
              <a:rPr lang="de-DE" b="1" dirty="0">
                <a:solidFill>
                  <a:schemeClr val="accent2">
                    <a:lumMod val="50000"/>
                  </a:schemeClr>
                </a:solidFill>
                <a:effectLst>
                  <a:outerShdw blurRad="38100" dist="38100" dir="2700000" algn="tl">
                    <a:srgbClr val="000000">
                      <a:alpha val="43137"/>
                    </a:srgbClr>
                  </a:outerShdw>
                </a:effectLst>
              </a:rPr>
              <a:t>, jedoch wurde diese Aufgabe bei jedem Gericht in einer zentralen Rechtsantragsstelle angesiedelt. </a:t>
            </a:r>
          </a:p>
          <a:p>
            <a:r>
              <a:rPr lang="de-DE" dirty="0">
                <a:solidFill>
                  <a:schemeClr val="accent2">
                    <a:lumMod val="50000"/>
                  </a:schemeClr>
                </a:solidFill>
              </a:rPr>
              <a:t>Die Rechtsantragsstelle ist mit einem Rechtspfleger/in zu besetzen, da ihm durch § 24 RPflG einige Aufgaben übertragen wurden. </a:t>
            </a:r>
          </a:p>
          <a:p>
            <a:r>
              <a:rPr lang="de-DE" dirty="0">
                <a:solidFill>
                  <a:schemeClr val="accent2">
                    <a:lumMod val="50000"/>
                  </a:schemeClr>
                </a:solidFill>
              </a:rPr>
              <a:t>Diese sind folgende:</a:t>
            </a:r>
          </a:p>
          <a:p>
            <a:pPr marL="285750" indent="-285750">
              <a:buFont typeface="Arial" panose="020B0604020202020204" pitchFamily="34" charset="0"/>
              <a:buChar char="•"/>
            </a:pPr>
            <a:r>
              <a:rPr lang="de-DE" dirty="0">
                <a:solidFill>
                  <a:schemeClr val="accent2">
                    <a:lumMod val="50000"/>
                  </a:schemeClr>
                </a:solidFill>
              </a:rPr>
              <a:t>Aufnahme von Anträgen und Erklärungen</a:t>
            </a:r>
          </a:p>
          <a:p>
            <a:pPr marL="285750" indent="-285750">
              <a:buFont typeface="Arial" panose="020B0604020202020204" pitchFamily="34" charset="0"/>
              <a:buChar char="•"/>
            </a:pPr>
            <a:r>
              <a:rPr lang="de-DE" dirty="0">
                <a:solidFill>
                  <a:schemeClr val="accent2">
                    <a:lumMod val="50000"/>
                  </a:schemeClr>
                </a:solidFill>
              </a:rPr>
              <a:t>Aufnahme von Rechtsmitteln und Rechtsbehelfen</a:t>
            </a:r>
          </a:p>
          <a:p>
            <a:endParaRPr lang="de-DE" dirty="0">
              <a:solidFill>
                <a:schemeClr val="accent2">
                  <a:lumMod val="50000"/>
                </a:schemeClr>
              </a:solidFill>
            </a:endParaRPr>
          </a:p>
        </p:txBody>
      </p:sp>
      <p:sp>
        <p:nvSpPr>
          <p:cNvPr id="2" name="Abgerundetes Rechteck 1"/>
          <p:cNvSpPr/>
          <p:nvPr/>
        </p:nvSpPr>
        <p:spPr>
          <a:xfrm>
            <a:off x="712638" y="1207208"/>
            <a:ext cx="5057776" cy="60007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Info und Rechtsantragstelle </a:t>
            </a:r>
            <a:endParaRPr lang="de-DE" sz="2400" dirty="0"/>
          </a:p>
        </p:txBody>
      </p:sp>
    </p:spTree>
    <p:extLst>
      <p:ext uri="{BB962C8B-B14F-4D97-AF65-F5344CB8AC3E}">
        <p14:creationId xmlns:p14="http://schemas.microsoft.com/office/powerpoint/2010/main" val="59320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D524B660-1051-A0F2-C50E-A5E37D423670}"/>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171322" y="699580"/>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grpSp>
        <p:nvGrpSpPr>
          <p:cNvPr id="9" name="Gruppieren 8"/>
          <p:cNvGrpSpPr/>
          <p:nvPr/>
        </p:nvGrpSpPr>
        <p:grpSpPr>
          <a:xfrm>
            <a:off x="583423" y="1501611"/>
            <a:ext cx="10373984" cy="4170769"/>
            <a:chOff x="605959" y="1137657"/>
            <a:chExt cx="10373984" cy="4170769"/>
          </a:xfrm>
        </p:grpSpPr>
        <p:sp>
          <p:nvSpPr>
            <p:cNvPr id="10" name="Abgerundetes Rechteck 9"/>
            <p:cNvSpPr/>
            <p:nvPr/>
          </p:nvSpPr>
          <p:spPr>
            <a:xfrm>
              <a:off x="1212056" y="1579749"/>
              <a:ext cx="9767887" cy="3728677"/>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solidFill>
                    <a:schemeClr val="accent2">
                      <a:lumMod val="50000"/>
                    </a:schemeClr>
                  </a:solidFill>
                </a:rPr>
                <a:t>Die Zahlstelle eines Gerichts ermöglicht es den Bürgern Einzahlungen in Bar vorzunehmen, um gerichtliche Kosten zu begleichen und dabei Zeit und Mühen zu sparen. </a:t>
              </a:r>
            </a:p>
            <a:p>
              <a:r>
                <a:rPr lang="de-DE" sz="2400" dirty="0">
                  <a:solidFill>
                    <a:schemeClr val="accent2">
                      <a:lumMod val="50000"/>
                    </a:schemeClr>
                  </a:solidFill>
                </a:rPr>
                <a:t>Im Regelfall gilt, dass Überweisung an die Kosteneinziehungsstelle der Justiz zu tätigen sind und diese einen Nachweis an die entsprechenden Aktenzeichen in Form einer Zahlungsanzeige an die betreffenden Gerichte übersenden. Zahlstellen sind in der Regel mit einem Beamten des mittleren Dienstes besetzt. </a:t>
              </a:r>
            </a:p>
          </p:txBody>
        </p:sp>
        <p:sp>
          <p:nvSpPr>
            <p:cNvPr id="12" name="Abgerundetes Rechteck 11"/>
            <p:cNvSpPr/>
            <p:nvPr/>
          </p:nvSpPr>
          <p:spPr>
            <a:xfrm>
              <a:off x="605959" y="1137657"/>
              <a:ext cx="5057776"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Zahlstelle </a:t>
              </a:r>
              <a:endParaRPr lang="de-DE" sz="2400" dirty="0"/>
            </a:p>
          </p:txBody>
        </p:sp>
      </p:grpSp>
      <p:sp>
        <p:nvSpPr>
          <p:cNvPr id="14" name="Gefaltete Ecke 13"/>
          <p:cNvSpPr/>
          <p:nvPr/>
        </p:nvSpPr>
        <p:spPr>
          <a:xfrm rot="21292039">
            <a:off x="9876380" y="4812965"/>
            <a:ext cx="1698323" cy="1295831"/>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auch Ver-rechnungs-schecks</a:t>
            </a:r>
          </a:p>
        </p:txBody>
      </p:sp>
      <p:sp>
        <p:nvSpPr>
          <p:cNvPr id="3" name="Rechteck 2">
            <a:extLst>
              <a:ext uri="{FF2B5EF4-FFF2-40B4-BE49-F238E27FC236}">
                <a16:creationId xmlns:a16="http://schemas.microsoft.com/office/drawing/2014/main" id="{8B2AE95B-F742-AAD4-720C-2DDD6BB195F1}"/>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4" name="Rechteck 3">
            <a:extLst>
              <a:ext uri="{FF2B5EF4-FFF2-40B4-BE49-F238E27FC236}">
                <a16:creationId xmlns:a16="http://schemas.microsoft.com/office/drawing/2014/main" id="{F752D9E9-867F-6E90-F69F-D9BAE45D44A4}"/>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Abgerundetes Rechteck 28">
            <a:extLst>
              <a:ext uri="{FF2B5EF4-FFF2-40B4-BE49-F238E27FC236}">
                <a16:creationId xmlns:a16="http://schemas.microsoft.com/office/drawing/2014/main" id="{EE9F3ED5-EE05-584E-99A6-19B59F96E68F}"/>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2743E3F2-FAD6-19C7-731F-640A5198F3FC}"/>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2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36A531DD-B8A7-C016-4984-D60B94E8F81A}"/>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171322" y="667976"/>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grpSp>
        <p:nvGrpSpPr>
          <p:cNvPr id="9" name="Gruppieren 8"/>
          <p:cNvGrpSpPr/>
          <p:nvPr/>
        </p:nvGrpSpPr>
        <p:grpSpPr>
          <a:xfrm>
            <a:off x="798969" y="1583847"/>
            <a:ext cx="10328209" cy="4969154"/>
            <a:chOff x="628495" y="13663"/>
            <a:chExt cx="10328209" cy="3802304"/>
          </a:xfrm>
        </p:grpSpPr>
        <p:sp>
          <p:nvSpPr>
            <p:cNvPr id="10" name="Abgerundetes Rechteck 9"/>
            <p:cNvSpPr/>
            <p:nvPr/>
          </p:nvSpPr>
          <p:spPr>
            <a:xfrm>
              <a:off x="1188817" y="530840"/>
              <a:ext cx="9767887" cy="3285127"/>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200" dirty="0">
                <a:solidFill>
                  <a:schemeClr val="accent2">
                    <a:lumMod val="50000"/>
                  </a:schemeClr>
                </a:solidFill>
              </a:endParaRPr>
            </a:p>
            <a:p>
              <a:r>
                <a:rPr lang="de-DE" sz="2200" dirty="0">
                  <a:solidFill>
                    <a:schemeClr val="accent2">
                      <a:lumMod val="50000"/>
                    </a:schemeClr>
                  </a:solidFill>
                </a:rPr>
                <a:t>Bei jedem Gericht kann als Teil der Geschäftsstelle eine Zeugen- und Sachverständigenentschädigungsstelle eingerichtet. Dabei handelt es sich um Personen, welche nicht direkt an einem Verfahren beteiligt sind, sondern vielmehr zur Aufklärung des Sachverhalts dienen. Da geladene Zeugen oder Sachverständige in Deutschland dazu verpflichtet sind bei Gericht zu erscheinen, steht diesen eine Aufwandsentschädigung zu. Diese Aufwandsentschädigungen sind u. a. Reisekosten oder Verdienstausfälle. </a:t>
              </a:r>
            </a:p>
            <a:p>
              <a:r>
                <a:rPr lang="de-DE" sz="2200" dirty="0">
                  <a:solidFill>
                    <a:schemeClr val="accent2">
                      <a:lumMod val="50000"/>
                    </a:schemeClr>
                  </a:solidFill>
                </a:rPr>
                <a:t>Genaue Regelungen, welche Kosten anzusetzen sind, findet man im Justizvergütungs- und -</a:t>
              </a:r>
              <a:r>
                <a:rPr lang="de-DE" sz="2200" dirty="0" err="1">
                  <a:solidFill>
                    <a:schemeClr val="accent2">
                      <a:lumMod val="50000"/>
                    </a:schemeClr>
                  </a:solidFill>
                </a:rPr>
                <a:t>entschädigungsgesetz</a:t>
              </a:r>
              <a:r>
                <a:rPr lang="de-DE" sz="2200" dirty="0">
                  <a:solidFill>
                    <a:schemeClr val="accent2">
                      <a:lumMod val="50000"/>
                    </a:schemeClr>
                  </a:solidFill>
                </a:rPr>
                <a:t> (JVEG). Zeugen- und Sachverständigenentschädigungsstelle sind in der Regel mit einem Beamten des mittleren Dienstes besetzt. </a:t>
              </a:r>
            </a:p>
          </p:txBody>
        </p:sp>
        <p:sp>
          <p:nvSpPr>
            <p:cNvPr id="12" name="Abgerundetes Rechteck 11"/>
            <p:cNvSpPr/>
            <p:nvPr/>
          </p:nvSpPr>
          <p:spPr>
            <a:xfrm>
              <a:off x="628495" y="13663"/>
              <a:ext cx="6198377" cy="825810"/>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Zeugen- und Sachverständigenentschädigungsstelle </a:t>
              </a:r>
              <a:endParaRPr lang="de-DE" sz="2400" dirty="0"/>
            </a:p>
          </p:txBody>
        </p:sp>
      </p:grpSp>
      <p:sp>
        <p:nvSpPr>
          <p:cNvPr id="3" name="Rechteck 2">
            <a:extLst>
              <a:ext uri="{FF2B5EF4-FFF2-40B4-BE49-F238E27FC236}">
                <a16:creationId xmlns:a16="http://schemas.microsoft.com/office/drawing/2014/main" id="{6CAF9583-6EFE-45F1-865A-83C321AF18B4}"/>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4" name="Rechteck 3">
            <a:extLst>
              <a:ext uri="{FF2B5EF4-FFF2-40B4-BE49-F238E27FC236}">
                <a16:creationId xmlns:a16="http://schemas.microsoft.com/office/drawing/2014/main" id="{44D2C3AF-67AF-2323-4775-503DC8B7C4AC}"/>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Abgerundetes Rechteck 28">
            <a:extLst>
              <a:ext uri="{FF2B5EF4-FFF2-40B4-BE49-F238E27FC236}">
                <a16:creationId xmlns:a16="http://schemas.microsoft.com/office/drawing/2014/main" id="{B9E6F8F3-FC14-6252-B76A-CA4F5B939840}"/>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F74B9AC8-B73E-9D97-EEDD-2030E3EA34EC}"/>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4155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B084FA86-8A77-D188-14BB-3CD35A86BFD0}"/>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13743" y="45161"/>
            <a:ext cx="12192000" cy="6858000"/>
          </a:xfrm>
          <a:prstGeom prst="rect">
            <a:avLst/>
          </a:prstGeom>
        </p:spPr>
      </p:pic>
      <p:sp>
        <p:nvSpPr>
          <p:cNvPr id="5" name="Abgerundetes Rechteck 4"/>
          <p:cNvSpPr/>
          <p:nvPr/>
        </p:nvSpPr>
        <p:spPr>
          <a:xfrm>
            <a:off x="3165651" y="692247"/>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grpSp>
        <p:nvGrpSpPr>
          <p:cNvPr id="4" name="Gruppieren 3"/>
          <p:cNvGrpSpPr/>
          <p:nvPr/>
        </p:nvGrpSpPr>
        <p:grpSpPr>
          <a:xfrm>
            <a:off x="636763" y="1314659"/>
            <a:ext cx="10267304" cy="2077829"/>
            <a:chOff x="712639" y="2138090"/>
            <a:chExt cx="10267304" cy="2077829"/>
          </a:xfrm>
        </p:grpSpPr>
        <p:sp>
          <p:nvSpPr>
            <p:cNvPr id="11" name="Abgerundetes Rechteck 10"/>
            <p:cNvSpPr/>
            <p:nvPr/>
          </p:nvSpPr>
          <p:spPr>
            <a:xfrm>
              <a:off x="1212056" y="2544517"/>
              <a:ext cx="9767887" cy="1671402"/>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solidFill>
                    <a:schemeClr val="accent2">
                      <a:lumMod val="50000"/>
                    </a:schemeClr>
                  </a:solidFill>
                </a:rPr>
                <a:t>In jedem Gericht muss mindestens eine Briefannahmestelle für die Entgegennahme und Weiterleitung von Postsendungen eingerichtet werden. </a:t>
              </a:r>
            </a:p>
            <a:p>
              <a:r>
                <a:rPr lang="de-DE" sz="2000" dirty="0">
                  <a:solidFill>
                    <a:schemeClr val="accent2">
                      <a:lumMod val="50000"/>
                    </a:schemeClr>
                  </a:solidFill>
                </a:rPr>
                <a:t>Besetzung mit Beamten des allg. Justizdienstes (Justizhauptwachtmeister)</a:t>
              </a:r>
            </a:p>
          </p:txBody>
        </p:sp>
        <p:sp>
          <p:nvSpPr>
            <p:cNvPr id="2" name="Abgerundetes Rechteck 1"/>
            <p:cNvSpPr/>
            <p:nvPr/>
          </p:nvSpPr>
          <p:spPr>
            <a:xfrm>
              <a:off x="712639" y="2138090"/>
              <a:ext cx="5057776"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Briefannahmestelle </a:t>
              </a:r>
              <a:endParaRPr lang="de-DE" sz="2400" dirty="0"/>
            </a:p>
          </p:txBody>
        </p:sp>
      </p:grpSp>
      <p:grpSp>
        <p:nvGrpSpPr>
          <p:cNvPr id="9" name="Gruppieren 8"/>
          <p:cNvGrpSpPr/>
          <p:nvPr/>
        </p:nvGrpSpPr>
        <p:grpSpPr>
          <a:xfrm>
            <a:off x="636763" y="3553782"/>
            <a:ext cx="10373984" cy="2550423"/>
            <a:chOff x="605959" y="1137657"/>
            <a:chExt cx="10373984" cy="2550423"/>
          </a:xfrm>
        </p:grpSpPr>
        <p:sp>
          <p:nvSpPr>
            <p:cNvPr id="10" name="Abgerundetes Rechteck 9"/>
            <p:cNvSpPr/>
            <p:nvPr/>
          </p:nvSpPr>
          <p:spPr>
            <a:xfrm>
              <a:off x="1212056" y="1579749"/>
              <a:ext cx="9767887" cy="2108331"/>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solidFill>
                  <a:schemeClr val="accent2">
                    <a:lumMod val="50000"/>
                  </a:schemeClr>
                </a:solidFill>
              </a:endParaRPr>
            </a:p>
          </p:txBody>
        </p:sp>
        <p:sp>
          <p:nvSpPr>
            <p:cNvPr id="12" name="Abgerundetes Rechteck 11"/>
            <p:cNvSpPr/>
            <p:nvPr/>
          </p:nvSpPr>
          <p:spPr>
            <a:xfrm>
              <a:off x="605959" y="1137657"/>
              <a:ext cx="5057776"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Gerichtsvollzieherverteilerstelle </a:t>
              </a:r>
              <a:endParaRPr lang="de-DE" sz="2400" dirty="0"/>
            </a:p>
          </p:txBody>
        </p:sp>
      </p:grpSp>
      <p:sp>
        <p:nvSpPr>
          <p:cNvPr id="13" name="Gefaltete Ecke 12"/>
          <p:cNvSpPr/>
          <p:nvPr/>
        </p:nvSpPr>
        <p:spPr>
          <a:xfrm rot="20759626">
            <a:off x="9864651" y="2504378"/>
            <a:ext cx="1402873" cy="12958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4 GOV</a:t>
            </a:r>
          </a:p>
        </p:txBody>
      </p:sp>
      <p:sp>
        <p:nvSpPr>
          <p:cNvPr id="15" name="Textfeld 14">
            <a:extLst>
              <a:ext uri="{FF2B5EF4-FFF2-40B4-BE49-F238E27FC236}">
                <a16:creationId xmlns:a16="http://schemas.microsoft.com/office/drawing/2014/main" id="{6DFE57C9-91EF-8AC0-CFE5-FA9FBB3EE4E2}"/>
              </a:ext>
            </a:extLst>
          </p:cNvPr>
          <p:cNvSpPr txBox="1"/>
          <p:nvPr/>
        </p:nvSpPr>
        <p:spPr>
          <a:xfrm>
            <a:off x="1521964" y="4390389"/>
            <a:ext cx="8496901" cy="1631216"/>
          </a:xfrm>
          <a:prstGeom prst="rect">
            <a:avLst/>
          </a:prstGeom>
          <a:noFill/>
        </p:spPr>
        <p:txBody>
          <a:bodyPr wrap="square">
            <a:spAutoFit/>
          </a:bodyPr>
          <a:lstStyle/>
          <a:p>
            <a:pPr>
              <a:spcAft>
                <a:spcPts val="800"/>
              </a:spcAft>
            </a:pPr>
            <a:r>
              <a:rPr lang="de-DE" sz="2000" dirty="0">
                <a:solidFill>
                  <a:schemeClr val="accent2">
                    <a:lumMod val="50000"/>
                  </a:schemeClr>
                </a:solidFill>
                <a:effectLst/>
                <a:ea typeface="Calibri" panose="020F0502020204030204" pitchFamily="34" charset="0"/>
                <a:cs typeface="Calibri" panose="020F0502020204030204" pitchFamily="34" charset="0"/>
              </a:rPr>
              <a:t>In Berlin ist für die Zuweisung von Gerichtsvollzieheraufträgen die Gerichtsvollzieherverteilerstelle beim jeweils zuständigen Amtsgericht zuständig. Eine zentrale, stadtweite Verteilerstelle existiert nicht; stattdessen reichen Sie Ihre Aufträge bei dem Amtsgericht ein, in dessen Bezirk die Vollstreckung stattfinden soll. </a:t>
            </a:r>
          </a:p>
        </p:txBody>
      </p:sp>
      <p:sp>
        <p:nvSpPr>
          <p:cNvPr id="7" name="Rechteck 6">
            <a:extLst>
              <a:ext uri="{FF2B5EF4-FFF2-40B4-BE49-F238E27FC236}">
                <a16:creationId xmlns:a16="http://schemas.microsoft.com/office/drawing/2014/main" id="{A708ED9D-5562-9D78-39FB-E525D3DDF128}"/>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8" name="Rechteck 7">
            <a:extLst>
              <a:ext uri="{FF2B5EF4-FFF2-40B4-BE49-F238E27FC236}">
                <a16:creationId xmlns:a16="http://schemas.microsoft.com/office/drawing/2014/main" id="{22BD0F27-DD13-FD0D-33FA-82410E91AC3F}"/>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4" name="Abgerundetes Rechteck 28">
            <a:extLst>
              <a:ext uri="{FF2B5EF4-FFF2-40B4-BE49-F238E27FC236}">
                <a16:creationId xmlns:a16="http://schemas.microsoft.com/office/drawing/2014/main" id="{855093CA-82E5-B1BB-7467-147C3C815E60}"/>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FBF62B40-E779-AED7-9605-DCCC2DE4FAD9}"/>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8825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BCA62E1F-8092-D951-49AB-F588E3809657}"/>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155636" y="676833"/>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Organisation des Gerichts </a:t>
            </a:r>
            <a:endParaRPr lang="de-DE" sz="2400" dirty="0"/>
          </a:p>
        </p:txBody>
      </p:sp>
      <p:sp>
        <p:nvSpPr>
          <p:cNvPr id="2" name="Abgerundetes Rechteck 1"/>
          <p:cNvSpPr/>
          <p:nvPr/>
        </p:nvSpPr>
        <p:spPr>
          <a:xfrm>
            <a:off x="3567112" y="1175611"/>
            <a:ext cx="5057776" cy="542925"/>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Geschäftsstelle gem. § 153 GVG </a:t>
            </a:r>
            <a:endParaRPr lang="de-DE" sz="2400" b="1" dirty="0"/>
          </a:p>
        </p:txBody>
      </p:sp>
      <p:sp>
        <p:nvSpPr>
          <p:cNvPr id="4" name="Abgerundetes Rechteck 3"/>
          <p:cNvSpPr/>
          <p:nvPr/>
        </p:nvSpPr>
        <p:spPr>
          <a:xfrm>
            <a:off x="861060" y="3210749"/>
            <a:ext cx="3329940" cy="533400"/>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solidFill>
                  <a:schemeClr val="tx1"/>
                </a:solidFill>
              </a:rPr>
              <a:t>Kirchenaustritte</a:t>
            </a:r>
          </a:p>
        </p:txBody>
      </p:sp>
      <p:sp>
        <p:nvSpPr>
          <p:cNvPr id="9" name="Abgerundetes Rechteck 8"/>
          <p:cNvSpPr/>
          <p:nvPr/>
        </p:nvSpPr>
        <p:spPr>
          <a:xfrm>
            <a:off x="880893" y="2611977"/>
            <a:ext cx="3276600" cy="533400"/>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Hinterlegungsstelle</a:t>
            </a:r>
          </a:p>
        </p:txBody>
      </p:sp>
      <p:sp>
        <p:nvSpPr>
          <p:cNvPr id="12" name="Abgerundetes Rechteck 11"/>
          <p:cNvSpPr/>
          <p:nvPr/>
        </p:nvSpPr>
        <p:spPr>
          <a:xfrm>
            <a:off x="880893" y="4393944"/>
            <a:ext cx="3296433" cy="533400"/>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solidFill>
                  <a:schemeClr val="tx1"/>
                </a:solidFill>
              </a:rPr>
              <a:t>Zahlstelle</a:t>
            </a:r>
          </a:p>
        </p:txBody>
      </p:sp>
      <p:sp>
        <p:nvSpPr>
          <p:cNvPr id="14" name="Abgerundetes Rechteck 13"/>
          <p:cNvSpPr/>
          <p:nvPr/>
        </p:nvSpPr>
        <p:spPr>
          <a:xfrm>
            <a:off x="880893" y="3809521"/>
            <a:ext cx="3276600" cy="533400"/>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Info- und Rechtsantragsstelle</a:t>
            </a:r>
          </a:p>
        </p:txBody>
      </p:sp>
      <p:sp>
        <p:nvSpPr>
          <p:cNvPr id="15" name="Abgerundetes Rechteck 14"/>
          <p:cNvSpPr/>
          <p:nvPr/>
        </p:nvSpPr>
        <p:spPr>
          <a:xfrm>
            <a:off x="8620889" y="2410626"/>
            <a:ext cx="3154680" cy="533400"/>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solidFill>
                  <a:schemeClr val="accent2">
                    <a:lumMod val="50000"/>
                  </a:schemeClr>
                </a:solidFill>
              </a:rPr>
              <a:t>Zivilprozess</a:t>
            </a:r>
          </a:p>
        </p:txBody>
      </p:sp>
      <p:sp>
        <p:nvSpPr>
          <p:cNvPr id="16" name="Abgerundetes Rechteck 15"/>
          <p:cNvSpPr/>
          <p:nvPr/>
        </p:nvSpPr>
        <p:spPr>
          <a:xfrm>
            <a:off x="5106909" y="3084529"/>
            <a:ext cx="3154680" cy="533400"/>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solidFill>
                  <a:schemeClr val="accent2">
                    <a:lumMod val="50000"/>
                  </a:schemeClr>
                </a:solidFill>
              </a:rPr>
              <a:t>Strafsachen</a:t>
            </a:r>
          </a:p>
        </p:txBody>
      </p:sp>
      <p:sp>
        <p:nvSpPr>
          <p:cNvPr id="17" name="Abgerundetes Rechteck 16"/>
          <p:cNvSpPr/>
          <p:nvPr/>
        </p:nvSpPr>
        <p:spPr>
          <a:xfrm>
            <a:off x="8620889" y="4817926"/>
            <a:ext cx="3154680" cy="533400"/>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2">
                    <a:lumMod val="50000"/>
                  </a:schemeClr>
                </a:solidFill>
              </a:rPr>
              <a:t>Betreuung </a:t>
            </a:r>
          </a:p>
        </p:txBody>
      </p:sp>
      <p:sp>
        <p:nvSpPr>
          <p:cNvPr id="18" name="Abgerundetes Rechteck 17"/>
          <p:cNvSpPr/>
          <p:nvPr/>
        </p:nvSpPr>
        <p:spPr>
          <a:xfrm>
            <a:off x="8620889" y="4127244"/>
            <a:ext cx="3154680" cy="533400"/>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solidFill>
                  <a:schemeClr val="accent2">
                    <a:lumMod val="50000"/>
                  </a:schemeClr>
                </a:solidFill>
              </a:rPr>
              <a:t>Nachlass </a:t>
            </a:r>
            <a:endParaRPr lang="de-DE" dirty="0">
              <a:solidFill>
                <a:schemeClr val="accent2">
                  <a:lumMod val="50000"/>
                </a:schemeClr>
              </a:solidFill>
            </a:endParaRPr>
          </a:p>
        </p:txBody>
      </p:sp>
      <p:sp>
        <p:nvSpPr>
          <p:cNvPr id="19" name="Abgerundetes Rechteck 18"/>
          <p:cNvSpPr/>
          <p:nvPr/>
        </p:nvSpPr>
        <p:spPr>
          <a:xfrm>
            <a:off x="8620889" y="5465441"/>
            <a:ext cx="3154680" cy="533400"/>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solidFill>
                  <a:schemeClr val="accent2">
                    <a:lumMod val="50000"/>
                  </a:schemeClr>
                </a:solidFill>
              </a:rPr>
              <a:t>Grundbuch</a:t>
            </a:r>
            <a:endParaRPr lang="de-DE" dirty="0">
              <a:solidFill>
                <a:schemeClr val="accent2">
                  <a:lumMod val="50000"/>
                </a:schemeClr>
              </a:solidFill>
            </a:endParaRPr>
          </a:p>
        </p:txBody>
      </p:sp>
      <p:sp>
        <p:nvSpPr>
          <p:cNvPr id="21" name="Abgerundetes Rechteck 20"/>
          <p:cNvSpPr/>
          <p:nvPr/>
        </p:nvSpPr>
        <p:spPr>
          <a:xfrm>
            <a:off x="5088052" y="3935632"/>
            <a:ext cx="3154680" cy="533400"/>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solidFill>
                  <a:schemeClr val="accent2">
                    <a:lumMod val="50000"/>
                  </a:schemeClr>
                </a:solidFill>
              </a:rPr>
              <a:t>Zwangsvollstreckung</a:t>
            </a:r>
            <a:endParaRPr lang="de-DE" dirty="0">
              <a:solidFill>
                <a:schemeClr val="accent2">
                  <a:lumMod val="50000"/>
                </a:schemeClr>
              </a:solidFill>
            </a:endParaRPr>
          </a:p>
        </p:txBody>
      </p:sp>
      <p:sp>
        <p:nvSpPr>
          <p:cNvPr id="22" name="Abgerundetes Rechteck 21"/>
          <p:cNvSpPr/>
          <p:nvPr/>
        </p:nvSpPr>
        <p:spPr>
          <a:xfrm>
            <a:off x="5088052" y="5467942"/>
            <a:ext cx="3154680" cy="533400"/>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solidFill>
                  <a:schemeClr val="accent2">
                    <a:lumMod val="50000"/>
                  </a:schemeClr>
                </a:solidFill>
              </a:rPr>
              <a:t>Familiensachen </a:t>
            </a:r>
            <a:endParaRPr lang="de-DE" dirty="0">
              <a:solidFill>
                <a:schemeClr val="accent2">
                  <a:lumMod val="50000"/>
                </a:schemeClr>
              </a:solidFill>
            </a:endParaRPr>
          </a:p>
        </p:txBody>
      </p:sp>
      <p:sp>
        <p:nvSpPr>
          <p:cNvPr id="23" name="Abgerundetes Rechteck 22"/>
          <p:cNvSpPr/>
          <p:nvPr/>
        </p:nvSpPr>
        <p:spPr>
          <a:xfrm>
            <a:off x="5106909" y="4767919"/>
            <a:ext cx="3154680" cy="533400"/>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solidFill>
                  <a:schemeClr val="accent2">
                    <a:lumMod val="50000"/>
                  </a:schemeClr>
                </a:solidFill>
              </a:rPr>
              <a:t>Register </a:t>
            </a:r>
            <a:endParaRPr lang="de-DE" dirty="0">
              <a:solidFill>
                <a:schemeClr val="accent2">
                  <a:lumMod val="50000"/>
                </a:schemeClr>
              </a:solidFill>
            </a:endParaRPr>
          </a:p>
        </p:txBody>
      </p:sp>
      <p:sp>
        <p:nvSpPr>
          <p:cNvPr id="24" name="Abgerundetes Rechteck 23"/>
          <p:cNvSpPr/>
          <p:nvPr/>
        </p:nvSpPr>
        <p:spPr>
          <a:xfrm>
            <a:off x="5088052" y="6120449"/>
            <a:ext cx="3154680" cy="533400"/>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2">
                    <a:lumMod val="50000"/>
                  </a:schemeClr>
                </a:solidFill>
              </a:rPr>
              <a:t>Insolvenzen</a:t>
            </a:r>
          </a:p>
        </p:txBody>
      </p:sp>
      <p:sp>
        <p:nvSpPr>
          <p:cNvPr id="8" name="Pfeil nach unten 7"/>
          <p:cNvSpPr/>
          <p:nvPr/>
        </p:nvSpPr>
        <p:spPr>
          <a:xfrm>
            <a:off x="2234144" y="1965618"/>
            <a:ext cx="484632" cy="736644"/>
          </a:xfrm>
          <a:prstGeom prst="downArrow">
            <a:avLst/>
          </a:prstGeom>
          <a:solidFill>
            <a:schemeClr val="tx1">
              <a:lumMod val="65000"/>
              <a:lumOff val="3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Abgerundetes Rechteck 6"/>
          <p:cNvSpPr/>
          <p:nvPr/>
        </p:nvSpPr>
        <p:spPr>
          <a:xfrm>
            <a:off x="827553" y="1622611"/>
            <a:ext cx="3383280" cy="440751"/>
          </a:xfrm>
          <a:prstGeom prst="round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accent6">
                    <a:lumMod val="50000"/>
                  </a:schemeClr>
                </a:solidFill>
              </a:rPr>
              <a:t>Teile der Geschäftsstelle</a:t>
            </a:r>
          </a:p>
        </p:txBody>
      </p:sp>
      <p:sp>
        <p:nvSpPr>
          <p:cNvPr id="26" name="Pfeil nach unten 25"/>
          <p:cNvSpPr/>
          <p:nvPr/>
        </p:nvSpPr>
        <p:spPr>
          <a:xfrm>
            <a:off x="9115044" y="1926122"/>
            <a:ext cx="484632" cy="654444"/>
          </a:xfrm>
          <a:prstGeom prst="downArrow">
            <a:avLst/>
          </a:prstGeom>
          <a:solidFill>
            <a:schemeClr val="tx1">
              <a:lumMod val="65000"/>
              <a:lumOff val="3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Pfeil nach unten 26"/>
          <p:cNvSpPr/>
          <p:nvPr/>
        </p:nvSpPr>
        <p:spPr>
          <a:xfrm rot="1150342">
            <a:off x="7830009" y="1923192"/>
            <a:ext cx="484632" cy="1242937"/>
          </a:xfrm>
          <a:prstGeom prst="downArrow">
            <a:avLst/>
          </a:prstGeom>
          <a:solidFill>
            <a:schemeClr val="tx1">
              <a:lumMod val="65000"/>
              <a:lumOff val="3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Abgerundetes Rechteck 24"/>
          <p:cNvSpPr/>
          <p:nvPr/>
        </p:nvSpPr>
        <p:spPr>
          <a:xfrm>
            <a:off x="7665720" y="1766805"/>
            <a:ext cx="3383280" cy="393126"/>
          </a:xfrm>
          <a:prstGeom prst="round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a:solidFill>
                  <a:schemeClr val="accent6">
                    <a:lumMod val="50000"/>
                  </a:schemeClr>
                </a:solidFill>
              </a:rPr>
              <a:t>Abteilungen </a:t>
            </a:r>
          </a:p>
        </p:txBody>
      </p:sp>
      <p:sp>
        <p:nvSpPr>
          <p:cNvPr id="28" name="Gefaltete Ecke 27"/>
          <p:cNvSpPr/>
          <p:nvPr/>
        </p:nvSpPr>
        <p:spPr>
          <a:xfrm rot="194835">
            <a:off x="10108138" y="204024"/>
            <a:ext cx="1499291" cy="140724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153 GVG</a:t>
            </a:r>
          </a:p>
        </p:txBody>
      </p:sp>
      <p:sp>
        <p:nvSpPr>
          <p:cNvPr id="3" name="Abgerundetes Rechteck 12">
            <a:extLst>
              <a:ext uri="{FF2B5EF4-FFF2-40B4-BE49-F238E27FC236}">
                <a16:creationId xmlns:a16="http://schemas.microsoft.com/office/drawing/2014/main" id="{ECA2B8BA-ECE2-987D-2F6D-1C064070A3BE}"/>
              </a:ext>
            </a:extLst>
          </p:cNvPr>
          <p:cNvSpPr/>
          <p:nvPr/>
        </p:nvSpPr>
        <p:spPr>
          <a:xfrm>
            <a:off x="880893" y="4958524"/>
            <a:ext cx="3276600" cy="646798"/>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Zeugen- und Sachverständigenentschädigung</a:t>
            </a:r>
          </a:p>
        </p:txBody>
      </p:sp>
      <p:sp>
        <p:nvSpPr>
          <p:cNvPr id="29" name="Rechteck 28">
            <a:extLst>
              <a:ext uri="{FF2B5EF4-FFF2-40B4-BE49-F238E27FC236}">
                <a16:creationId xmlns:a16="http://schemas.microsoft.com/office/drawing/2014/main" id="{55BCCDEF-4EF6-3FC9-6BC9-118A2E6AACF1}"/>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30" name="Rechteck 29">
            <a:extLst>
              <a:ext uri="{FF2B5EF4-FFF2-40B4-BE49-F238E27FC236}">
                <a16:creationId xmlns:a16="http://schemas.microsoft.com/office/drawing/2014/main" id="{FAFAC9CA-603A-B931-DDFF-1A6B90120891}"/>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31" name="Abgerundetes Rechteck 28">
            <a:extLst>
              <a:ext uri="{FF2B5EF4-FFF2-40B4-BE49-F238E27FC236}">
                <a16:creationId xmlns:a16="http://schemas.microsoft.com/office/drawing/2014/main" id="{3C19720D-CF3D-59CA-16D7-9BA8A0317062}"/>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A6FE690D-4B56-1A1C-8DF7-76BA337BABC8}"/>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bgerundetes Rechteck 9"/>
          <p:cNvSpPr/>
          <p:nvPr/>
        </p:nvSpPr>
        <p:spPr>
          <a:xfrm>
            <a:off x="880893" y="6208555"/>
            <a:ext cx="3329940" cy="533400"/>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Gerichtsvollzieherverteilerstelle</a:t>
            </a:r>
          </a:p>
        </p:txBody>
      </p:sp>
      <p:sp>
        <p:nvSpPr>
          <p:cNvPr id="13" name="Abgerundetes Rechteck 12"/>
          <p:cNvSpPr/>
          <p:nvPr/>
        </p:nvSpPr>
        <p:spPr>
          <a:xfrm>
            <a:off x="880893" y="5643975"/>
            <a:ext cx="3329940" cy="533400"/>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Briefannahmestelle</a:t>
            </a:r>
          </a:p>
        </p:txBody>
      </p:sp>
    </p:spTree>
    <p:extLst>
      <p:ext uri="{BB962C8B-B14F-4D97-AF65-F5344CB8AC3E}">
        <p14:creationId xmlns:p14="http://schemas.microsoft.com/office/powerpoint/2010/main" val="303496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960F32FC-765D-1C84-552B-EFE57CE7CC1C}"/>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2398791" y="736854"/>
            <a:ext cx="6986510" cy="406427"/>
          </a:xfrm>
          <a:prstGeom prst="roundRect">
            <a:avLst/>
          </a:prstGeom>
          <a:solidFill>
            <a:schemeClr val="bg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Folgende Sachgebiete und Parteibezeichnung:</a:t>
            </a:r>
            <a:endParaRPr lang="de-DE" sz="2400" dirty="0"/>
          </a:p>
        </p:txBody>
      </p:sp>
      <p:sp>
        <p:nvSpPr>
          <p:cNvPr id="8" name="Abgerundetes Rechteck 7"/>
          <p:cNvSpPr/>
          <p:nvPr/>
        </p:nvSpPr>
        <p:spPr>
          <a:xfrm>
            <a:off x="1683656" y="1313670"/>
            <a:ext cx="2786743" cy="462815"/>
          </a:xfrm>
          <a:prstGeom prst="roundRect">
            <a:avLst/>
          </a:prstGeom>
          <a:solidFill>
            <a:schemeClr val="accent4">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solidFill>
                  <a:schemeClr val="accent2">
                    <a:lumMod val="50000"/>
                  </a:schemeClr>
                </a:solidFill>
              </a:rPr>
              <a:t>Zivilprozesssachen</a:t>
            </a:r>
          </a:p>
        </p:txBody>
      </p:sp>
      <p:sp>
        <p:nvSpPr>
          <p:cNvPr id="7" name="Abgerundetes Rechteck 6"/>
          <p:cNvSpPr/>
          <p:nvPr/>
        </p:nvSpPr>
        <p:spPr>
          <a:xfrm>
            <a:off x="6799944" y="1313670"/>
            <a:ext cx="3708400" cy="462815"/>
          </a:xfrm>
          <a:prstGeom prst="roundRect">
            <a:avLst/>
          </a:prstGeom>
          <a:solidFill>
            <a:schemeClr val="accent4">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Kläger und Beklagter</a:t>
            </a:r>
          </a:p>
        </p:txBody>
      </p:sp>
      <p:sp>
        <p:nvSpPr>
          <p:cNvPr id="9" name="Abgerundetes Rechteck 8"/>
          <p:cNvSpPr/>
          <p:nvPr/>
        </p:nvSpPr>
        <p:spPr>
          <a:xfrm>
            <a:off x="1683651" y="1929754"/>
            <a:ext cx="2786743" cy="462815"/>
          </a:xfrm>
          <a:prstGeom prst="roundRect">
            <a:avLst/>
          </a:prstGeom>
          <a:solidFill>
            <a:schemeClr val="tx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Mahnsachen</a:t>
            </a:r>
          </a:p>
        </p:txBody>
      </p:sp>
      <p:sp>
        <p:nvSpPr>
          <p:cNvPr id="10" name="Abgerundetes Rechteck 9"/>
          <p:cNvSpPr/>
          <p:nvPr/>
        </p:nvSpPr>
        <p:spPr>
          <a:xfrm>
            <a:off x="6264731" y="1926005"/>
            <a:ext cx="4441370" cy="462815"/>
          </a:xfrm>
          <a:prstGeom prst="roundRect">
            <a:avLst/>
          </a:prstGeom>
          <a:solidFill>
            <a:schemeClr val="tx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Antragsteller und Antragsgegner</a:t>
            </a:r>
          </a:p>
        </p:txBody>
      </p:sp>
      <p:sp>
        <p:nvSpPr>
          <p:cNvPr id="11" name="Abgerundetes Rechteck 10"/>
          <p:cNvSpPr/>
          <p:nvPr/>
        </p:nvSpPr>
        <p:spPr>
          <a:xfrm>
            <a:off x="1146621" y="2577155"/>
            <a:ext cx="3860801" cy="462815"/>
          </a:xfrm>
          <a:prstGeom prst="roundRect">
            <a:avLst/>
          </a:prstGeom>
          <a:solidFill>
            <a:schemeClr val="accent4">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Zwangsvollstreckungssachen</a:t>
            </a:r>
          </a:p>
        </p:txBody>
      </p:sp>
      <p:sp>
        <p:nvSpPr>
          <p:cNvPr id="12" name="Abgerundetes Rechteck 11"/>
          <p:cNvSpPr/>
          <p:nvPr/>
        </p:nvSpPr>
        <p:spPr>
          <a:xfrm>
            <a:off x="6264731" y="2572526"/>
            <a:ext cx="4441370" cy="462815"/>
          </a:xfrm>
          <a:prstGeom prst="roundRect">
            <a:avLst/>
          </a:prstGeom>
          <a:solidFill>
            <a:schemeClr val="accent4">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Gläubiger und Schuldner</a:t>
            </a:r>
          </a:p>
        </p:txBody>
      </p:sp>
      <p:sp>
        <p:nvSpPr>
          <p:cNvPr id="13" name="Abgerundetes Rechteck 12"/>
          <p:cNvSpPr/>
          <p:nvPr/>
        </p:nvSpPr>
        <p:spPr>
          <a:xfrm>
            <a:off x="1146620" y="3241798"/>
            <a:ext cx="3860801" cy="462815"/>
          </a:xfrm>
          <a:prstGeom prst="round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6">
                    <a:lumMod val="50000"/>
                  </a:schemeClr>
                </a:solidFill>
              </a:rPr>
              <a:t>Betreuung</a:t>
            </a:r>
          </a:p>
        </p:txBody>
      </p:sp>
      <p:sp>
        <p:nvSpPr>
          <p:cNvPr id="14" name="Abgerundetes Rechteck 13"/>
          <p:cNvSpPr/>
          <p:nvPr/>
        </p:nvSpPr>
        <p:spPr>
          <a:xfrm>
            <a:off x="6264731" y="3197592"/>
            <a:ext cx="4441370" cy="462815"/>
          </a:xfrm>
          <a:prstGeom prst="round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6">
                    <a:lumMod val="50000"/>
                  </a:schemeClr>
                </a:solidFill>
              </a:rPr>
              <a:t>Betroffene, Betreute/r, Betreuer</a:t>
            </a:r>
          </a:p>
        </p:txBody>
      </p:sp>
      <p:sp>
        <p:nvSpPr>
          <p:cNvPr id="15" name="Abgerundetes Rechteck 14"/>
          <p:cNvSpPr/>
          <p:nvPr/>
        </p:nvSpPr>
        <p:spPr>
          <a:xfrm>
            <a:off x="1146618" y="3914431"/>
            <a:ext cx="3860801" cy="462815"/>
          </a:xfrm>
          <a:prstGeom prst="round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6">
                    <a:lumMod val="50000"/>
                  </a:schemeClr>
                </a:solidFill>
              </a:rPr>
              <a:t>Nachlass</a:t>
            </a:r>
          </a:p>
        </p:txBody>
      </p:sp>
      <p:sp>
        <p:nvSpPr>
          <p:cNvPr id="16" name="Abgerundetes Rechteck 15"/>
          <p:cNvSpPr/>
          <p:nvPr/>
        </p:nvSpPr>
        <p:spPr>
          <a:xfrm>
            <a:off x="5959931" y="3914431"/>
            <a:ext cx="5050970" cy="665897"/>
          </a:xfrm>
          <a:prstGeom prst="round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6">
                    <a:lumMod val="50000"/>
                  </a:schemeClr>
                </a:solidFill>
              </a:rPr>
              <a:t>Erblasser, Erbe und Nachlassverwalter/-pfleger</a:t>
            </a:r>
          </a:p>
        </p:txBody>
      </p:sp>
      <p:sp>
        <p:nvSpPr>
          <p:cNvPr id="17" name="Abgerundetes Rechteck 16"/>
          <p:cNvSpPr/>
          <p:nvPr/>
        </p:nvSpPr>
        <p:spPr>
          <a:xfrm>
            <a:off x="1146619" y="4775055"/>
            <a:ext cx="3860801" cy="462815"/>
          </a:xfrm>
          <a:prstGeom prst="round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6">
                    <a:lumMod val="50000"/>
                  </a:schemeClr>
                </a:solidFill>
              </a:rPr>
              <a:t>Grundbuchsachen</a:t>
            </a:r>
          </a:p>
        </p:txBody>
      </p:sp>
      <p:sp>
        <p:nvSpPr>
          <p:cNvPr id="18" name="Abgerundetes Rechteck 17"/>
          <p:cNvSpPr/>
          <p:nvPr/>
        </p:nvSpPr>
        <p:spPr>
          <a:xfrm>
            <a:off x="6284687" y="4795307"/>
            <a:ext cx="4441370" cy="462815"/>
          </a:xfrm>
          <a:prstGeom prst="round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6">
                    <a:lumMod val="50000"/>
                  </a:schemeClr>
                </a:solidFill>
              </a:rPr>
              <a:t>Antragsteller, Eigentümer</a:t>
            </a:r>
          </a:p>
        </p:txBody>
      </p:sp>
      <p:sp>
        <p:nvSpPr>
          <p:cNvPr id="21" name="Abgerundetes Rechteck 20"/>
          <p:cNvSpPr/>
          <p:nvPr/>
        </p:nvSpPr>
        <p:spPr>
          <a:xfrm>
            <a:off x="6264731" y="5404271"/>
            <a:ext cx="4441370" cy="462815"/>
          </a:xfrm>
          <a:prstGeom prst="roundRect">
            <a:avLst/>
          </a:prstGeom>
          <a:solidFill>
            <a:schemeClr val="accent4">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Antragsteller und Antragsgegner</a:t>
            </a:r>
          </a:p>
        </p:txBody>
      </p:sp>
      <p:sp>
        <p:nvSpPr>
          <p:cNvPr id="23" name="Abgerundetes Rechteck 22"/>
          <p:cNvSpPr/>
          <p:nvPr/>
        </p:nvSpPr>
        <p:spPr>
          <a:xfrm>
            <a:off x="6284687" y="5938788"/>
            <a:ext cx="4441370" cy="462815"/>
          </a:xfrm>
          <a:prstGeom prst="roundRect">
            <a:avLst/>
          </a:prstGeom>
          <a:solidFill>
            <a:schemeClr val="accent4">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Gläubiger und Schuldner</a:t>
            </a:r>
          </a:p>
        </p:txBody>
      </p:sp>
      <p:sp>
        <p:nvSpPr>
          <p:cNvPr id="3" name="Rechteck 2">
            <a:extLst>
              <a:ext uri="{FF2B5EF4-FFF2-40B4-BE49-F238E27FC236}">
                <a16:creationId xmlns:a16="http://schemas.microsoft.com/office/drawing/2014/main" id="{C923485F-FF23-31E9-5F38-2CDB829540C7}"/>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4" name="Rechteck 3">
            <a:extLst>
              <a:ext uri="{FF2B5EF4-FFF2-40B4-BE49-F238E27FC236}">
                <a16:creationId xmlns:a16="http://schemas.microsoft.com/office/drawing/2014/main" id="{9E2C2471-2E98-406C-28BC-64DECF78A782}"/>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24" name="Abgerundetes Rechteck 28">
            <a:extLst>
              <a:ext uri="{FF2B5EF4-FFF2-40B4-BE49-F238E27FC236}">
                <a16:creationId xmlns:a16="http://schemas.microsoft.com/office/drawing/2014/main" id="{8468A7C5-221D-8552-0FFD-C6A5E280770F}"/>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C9F56E23-07D1-BDBB-0553-162B6B81A8A1}"/>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bgerundetes Rechteck 18"/>
          <p:cNvSpPr/>
          <p:nvPr/>
        </p:nvSpPr>
        <p:spPr>
          <a:xfrm>
            <a:off x="1146618" y="5404271"/>
            <a:ext cx="3860801" cy="462815"/>
          </a:xfrm>
          <a:prstGeom prst="roundRect">
            <a:avLst/>
          </a:prstGeom>
          <a:solidFill>
            <a:schemeClr val="accent4">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Familiensachen</a:t>
            </a:r>
          </a:p>
        </p:txBody>
      </p:sp>
      <p:sp>
        <p:nvSpPr>
          <p:cNvPr id="22" name="Abgerundetes Rechteck 21"/>
          <p:cNvSpPr/>
          <p:nvPr/>
        </p:nvSpPr>
        <p:spPr>
          <a:xfrm>
            <a:off x="1146618" y="5943793"/>
            <a:ext cx="3860801" cy="462815"/>
          </a:xfrm>
          <a:prstGeom prst="roundRect">
            <a:avLst/>
          </a:prstGeom>
          <a:solidFill>
            <a:schemeClr val="accent4">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Insolvenzsachen</a:t>
            </a:r>
          </a:p>
        </p:txBody>
      </p:sp>
    </p:spTree>
    <p:extLst>
      <p:ext uri="{BB962C8B-B14F-4D97-AF65-F5344CB8AC3E}">
        <p14:creationId xmlns:p14="http://schemas.microsoft.com/office/powerpoint/2010/main" val="1362368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1DCA1E60-D835-B90B-0B57-0984655F0D1D}"/>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13743" y="0"/>
            <a:ext cx="12192000" cy="6858000"/>
          </a:xfrm>
          <a:prstGeom prst="rect">
            <a:avLst/>
          </a:prstGeom>
        </p:spPr>
      </p:pic>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Folgende Sachgebiete sind bei den Amtsgerichten angesiedelt:</a:t>
            </a:r>
            <a:endParaRPr lang="de-DE" sz="2400" dirty="0"/>
          </a:p>
        </p:txBody>
      </p:sp>
      <p:sp>
        <p:nvSpPr>
          <p:cNvPr id="7" name="Abgerundetes Rechteck 6"/>
          <p:cNvSpPr/>
          <p:nvPr/>
        </p:nvSpPr>
        <p:spPr>
          <a:xfrm>
            <a:off x="6651172" y="1315803"/>
            <a:ext cx="3708400" cy="462815"/>
          </a:xfrm>
          <a:prstGeom prst="roundRect">
            <a:avLst/>
          </a:prstGeom>
          <a:solidFill>
            <a:srgbClr val="E18B9F"/>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Beschuldigter</a:t>
            </a:r>
          </a:p>
        </p:txBody>
      </p:sp>
      <p:sp>
        <p:nvSpPr>
          <p:cNvPr id="10" name="Abgerundetes Rechteck 9"/>
          <p:cNvSpPr/>
          <p:nvPr/>
        </p:nvSpPr>
        <p:spPr>
          <a:xfrm>
            <a:off x="6264731" y="1926005"/>
            <a:ext cx="4441370" cy="462815"/>
          </a:xfrm>
          <a:prstGeom prst="roundRect">
            <a:avLst/>
          </a:prstGeom>
          <a:solidFill>
            <a:srgbClr val="E18B9F"/>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Angeschuldigter</a:t>
            </a:r>
          </a:p>
        </p:txBody>
      </p:sp>
      <p:sp>
        <p:nvSpPr>
          <p:cNvPr id="12" name="Abgerundetes Rechteck 11"/>
          <p:cNvSpPr/>
          <p:nvPr/>
        </p:nvSpPr>
        <p:spPr>
          <a:xfrm>
            <a:off x="6264731" y="2572526"/>
            <a:ext cx="4441370" cy="462815"/>
          </a:xfrm>
          <a:prstGeom prst="roundRect">
            <a:avLst/>
          </a:prstGeom>
          <a:solidFill>
            <a:srgbClr val="E18B9F"/>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Angeklagter</a:t>
            </a:r>
          </a:p>
        </p:txBody>
      </p:sp>
      <p:sp>
        <p:nvSpPr>
          <p:cNvPr id="13" name="Abgerundetes Rechteck 12"/>
          <p:cNvSpPr/>
          <p:nvPr/>
        </p:nvSpPr>
        <p:spPr>
          <a:xfrm>
            <a:off x="1161135" y="1326864"/>
            <a:ext cx="3860801" cy="462815"/>
          </a:xfrm>
          <a:prstGeom prst="roundRect">
            <a:avLst/>
          </a:prstGeom>
          <a:solidFill>
            <a:srgbClr val="E18B9F"/>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Strafsachen</a:t>
            </a:r>
          </a:p>
        </p:txBody>
      </p:sp>
      <p:sp>
        <p:nvSpPr>
          <p:cNvPr id="3" name="Rechteck 2">
            <a:extLst>
              <a:ext uri="{FF2B5EF4-FFF2-40B4-BE49-F238E27FC236}">
                <a16:creationId xmlns:a16="http://schemas.microsoft.com/office/drawing/2014/main" id="{5C8B4186-BDF5-71D3-C666-7E4B4C6A3666}"/>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4" name="Abgerundetes Rechteck 28">
            <a:extLst>
              <a:ext uri="{FF2B5EF4-FFF2-40B4-BE49-F238E27FC236}">
                <a16:creationId xmlns:a16="http://schemas.microsoft.com/office/drawing/2014/main" id="{B1EDA9E1-D9CD-7676-CF55-13DC0237CE93}"/>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8" name="Grafik 7" descr="image001">
            <a:extLst>
              <a:ext uri="{FF2B5EF4-FFF2-40B4-BE49-F238E27FC236}">
                <a16:creationId xmlns:a16="http://schemas.microsoft.com/office/drawing/2014/main" id="{13681120-1AB9-7FF5-E0B3-C4EDD4CB18AB}"/>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39185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2131</Words>
  <Application>Microsoft Office PowerPoint</Application>
  <PresentationFormat>Breitbild</PresentationFormat>
  <Paragraphs>348</Paragraphs>
  <Slides>23</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23</vt:i4>
      </vt:variant>
    </vt:vector>
  </HeadingPairs>
  <TitlesOfParts>
    <vt:vector size="28" baseType="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Carus, Natascha</cp:lastModifiedBy>
  <cp:revision>42</cp:revision>
  <dcterms:created xsi:type="dcterms:W3CDTF">2023-07-31T08:08:33Z</dcterms:created>
  <dcterms:modified xsi:type="dcterms:W3CDTF">2026-09-22T09:25:23Z</dcterms:modified>
</cp:coreProperties>
</file>