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nva Sans" panose="020B0604020202020204" charset="0"/>
      <p:regular r:id="rId29"/>
    </p:embeddedFont>
    <p:embeddedFont>
      <p:font typeface="Canva Sans Bold" panose="020B0604020202020204" charset="0"/>
      <p:regular r:id="rId30"/>
    </p:embeddedFont>
    <p:embeddedFont>
      <p:font typeface="Open Sans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11767" y="2711722"/>
            <a:ext cx="6991491" cy="6546578"/>
          </a:xfrm>
          <a:custGeom>
            <a:avLst/>
            <a:gdLst/>
            <a:ahLst/>
            <a:cxnLst/>
            <a:rect l="l" t="t" r="r" b="b"/>
            <a:pathLst>
              <a:path w="6991491" h="6546578">
                <a:moveTo>
                  <a:pt x="0" y="0"/>
                </a:moveTo>
                <a:lnTo>
                  <a:pt x="6991491" y="0"/>
                </a:lnTo>
                <a:lnTo>
                  <a:pt x="6991491" y="6546578"/>
                </a:lnTo>
                <a:lnTo>
                  <a:pt x="0" y="6546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7666" y="763509"/>
            <a:ext cx="1569266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7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Grundlage</a:t>
            </a:r>
            <a:r>
              <a:rPr lang="en-US" sz="7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7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eines</a:t>
            </a:r>
            <a:r>
              <a:rPr lang="en-US" sz="7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70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Gerichts</a:t>
            </a:r>
            <a:endParaRPr lang="en-US" sz="70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34281" y="3619500"/>
            <a:ext cx="11796818" cy="390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>
              <a:lnSpc>
                <a:spcPct val="13000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hat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!!</a:t>
            </a:r>
          </a:p>
          <a:p>
            <a:pPr marL="690881" lvl="1" indent="-345440">
              <a:lnSpc>
                <a:spcPct val="13000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garantiert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faires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schützt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Bürger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Manipulation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Willkür</a:t>
            </a:r>
            <a:endParaRPr lang="en-US" sz="3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734069" lvl="1" indent="-367035">
              <a:lnSpc>
                <a:spcPct val="130000"/>
              </a:lnSpc>
              <a:buFont typeface="Arial"/>
              <a:buChar char="•"/>
            </a:pP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3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Geschäfte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Richter </a:t>
            </a:r>
            <a:r>
              <a:rPr lang="en-US" sz="3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3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Präsidium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geregelt</a:t>
            </a:r>
            <a:endParaRPr lang="en-US" sz="3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734069" lvl="1" indent="-367035">
              <a:lnSpc>
                <a:spcPct val="130000"/>
              </a:lnSpc>
              <a:buFont typeface="Arial"/>
              <a:buChar char="•"/>
            </a:pPr>
            <a:r>
              <a:rPr lang="en-US" sz="3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öffentlich</a:t>
            </a:r>
            <a:r>
              <a:rPr lang="en-US" sz="3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68189" y="5155929"/>
            <a:ext cx="2829222" cy="2518007"/>
          </a:xfrm>
          <a:custGeom>
            <a:avLst/>
            <a:gdLst/>
            <a:ahLst/>
            <a:cxnLst/>
            <a:rect l="l" t="t" r="r" b="b"/>
            <a:pathLst>
              <a:path w="2829222" h="2518007">
                <a:moveTo>
                  <a:pt x="0" y="0"/>
                </a:moveTo>
                <a:lnTo>
                  <a:pt x="2829222" y="0"/>
                </a:lnTo>
                <a:lnTo>
                  <a:pt x="2829222" y="2518007"/>
                </a:lnTo>
                <a:lnTo>
                  <a:pt x="0" y="251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32640" y="5261918"/>
            <a:ext cx="2774171" cy="2306029"/>
          </a:xfrm>
          <a:custGeom>
            <a:avLst/>
            <a:gdLst/>
            <a:ahLst/>
            <a:cxnLst/>
            <a:rect l="l" t="t" r="r" b="b"/>
            <a:pathLst>
              <a:path w="2774171" h="2306029">
                <a:moveTo>
                  <a:pt x="0" y="0"/>
                </a:moveTo>
                <a:lnTo>
                  <a:pt x="2774170" y="0"/>
                </a:lnTo>
                <a:lnTo>
                  <a:pt x="2774170" y="2306029"/>
                </a:lnTo>
                <a:lnTo>
                  <a:pt x="0" y="23060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532096" y="4954468"/>
            <a:ext cx="2740983" cy="2518278"/>
          </a:xfrm>
          <a:custGeom>
            <a:avLst/>
            <a:gdLst/>
            <a:ahLst/>
            <a:cxnLst/>
            <a:rect l="l" t="t" r="r" b="b"/>
            <a:pathLst>
              <a:path w="2740983" h="2518278">
                <a:moveTo>
                  <a:pt x="0" y="0"/>
                </a:moveTo>
                <a:lnTo>
                  <a:pt x="2740983" y="0"/>
                </a:lnTo>
                <a:lnTo>
                  <a:pt x="2740983" y="2518279"/>
                </a:lnTo>
                <a:lnTo>
                  <a:pt x="0" y="2518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91182" y="2884171"/>
            <a:ext cx="10340697" cy="1115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drei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Geschäftsverteilungspläne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7442" y="8126095"/>
            <a:ext cx="256116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99158" y="8139447"/>
            <a:ext cx="470244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Rechtspfleger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532096" y="8139447"/>
            <a:ext cx="387960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Verwaltung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56764" y="2576089"/>
            <a:ext cx="10340697" cy="1115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endParaRPr lang="en-US" sz="3200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480"/>
              </a:lnSpc>
            </a:pP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für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Richter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56764" y="3476519"/>
            <a:ext cx="11356196" cy="630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innerhalb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aufgrund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von 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Verfassung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garantierten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"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gesetzlichen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Richter"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Art. 101 GG und § 16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niemanden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entzogen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56764" y="3128540"/>
            <a:ext cx="1034069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für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Richter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56764" y="3786559"/>
            <a:ext cx="380467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9AF4D"/>
                </a:solidFill>
                <a:latin typeface="Canva Sans"/>
                <a:ea typeface="Canva Sans"/>
                <a:cs typeface="Canva Sans"/>
                <a:sym typeface="Canva Sans"/>
              </a:rPr>
              <a:t>gesetzliche Richter</a:t>
            </a: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56764" y="4764670"/>
            <a:ext cx="12013027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Justizgrundrecht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gem. Art. 101 GG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garantiert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stets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muss,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Spruchkörper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Gerichtsverfahren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behandelt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56764" y="3248714"/>
            <a:ext cx="1034069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für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Richter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56764" y="3786559"/>
            <a:ext cx="380467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9AF4D"/>
                </a:solidFill>
                <a:latin typeface="Canva Sans"/>
                <a:ea typeface="Canva Sans"/>
                <a:cs typeface="Canva Sans"/>
                <a:sym typeface="Canva Sans"/>
              </a:rPr>
              <a:t>gesetzliche Richter</a:t>
            </a: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56764" y="4764670"/>
            <a:ext cx="12013027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dieses Grundrecht schützt vor unbefugten Eingriffen in die </a:t>
            </a: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Rechtspflege, </a:t>
            </a: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insbesondere vor willkürlichen Verschiebung durch Richtertausch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garantiert ein faires Verfahren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1" y="5829300"/>
            <a:ext cx="12013027" cy="2223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Art. 97 GG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Freiheit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unsachlich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Einflussnahmen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die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außen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kommen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Presse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Politik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5981" y="4252342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Unabhängigkeit</a:t>
            </a:r>
            <a:endParaRPr lang="en-US" sz="3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02975" y="5676900"/>
            <a:ext cx="12013027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Freiheit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unsachlichen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Einflüssen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Inneren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ausgehen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Unparteilichkeit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die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Distan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berufenen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sichern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5982" y="4341177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Neutralität</a:t>
            </a:r>
            <a:endParaRPr lang="en-US" sz="3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2" y="4102704"/>
            <a:ext cx="12013027" cy="515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gefährdet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unmittelbarer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Eigenbetroffenheit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enge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Beziehung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Streitbetroffenen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Vorbefassung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Veräußerung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Rechtsaufassung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eigene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Kultur,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Vorurteile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eigene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Grundeinstellung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5982" y="2919902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richterliche Neutralität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2" y="4102704"/>
            <a:ext cx="12013027" cy="5155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gewährleistet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Ausschluss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kraft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Ablehnung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Besorgnis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Befangenheit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ausreichend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vernünftige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aufgrund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Umstände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geeignet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Misstrauen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Unparteilichkeit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rechtfertigen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befangen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hält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25982" y="2919902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richterliche Neutralität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1" y="4939030"/>
            <a:ext cx="12013027" cy="447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Weisungsfreiheit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Rechtsprechungstätigkeit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Weisung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Gerichtsverwaltung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Regierung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dürfen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vorschreiben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Bindung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das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5981" y="3983420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Unabhängigkeit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gem. Art. 97 Abs. 1 GG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24400" y="4991100"/>
            <a:ext cx="12013027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Unterliegt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Dienstaufsicht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Verhalten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außerhalb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Rechtsprechungstätigkeit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Auftreten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Öffentlichkeit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Art seiner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Amtsführung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u.a.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Fernbleiben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Nichteinhaltung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anberaumt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Termine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1628" y="4004103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Unabhängigkeit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gem. Art. 97 Abs. 1 GG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2" y="4106818"/>
            <a:ext cx="12013027" cy="5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hauptamtlich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planmäßig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endgültige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angestellte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Erreichen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Altersgrenze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Willen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nur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kraft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richterlicher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Entscheidung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nur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bestimmten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gesetzlichen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Gründen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entlassen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dauert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zeitweise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enthoben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Ruhestand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versetzt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"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unbeliebten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kritischer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"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5982" y="3234055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persönliche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Unabhängigkeit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gem. Art. 97 Abs. 2 GG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569" y="406465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5" y="0"/>
                </a:lnTo>
                <a:lnTo>
                  <a:pt x="39759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25982" y="1387849"/>
            <a:ext cx="124162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Qualifikationsmerkmale eines Richters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5982" y="4106818"/>
            <a:ext cx="12013027" cy="5033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gewährt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somit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Schutz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Amtsenthebung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Entlassung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Versetzung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Will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mittelbar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Geschäftsverteilung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Abordnung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anderen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gezwungen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25981" y="3162300"/>
            <a:ext cx="1201302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persönliche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Unabhängigkeit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gem. Art. 97 Abs. 2 GG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58603" y="1387849"/>
            <a:ext cx="475101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 Präsidium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48077" y="2843657"/>
            <a:ext cx="12013027" cy="671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gebildet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21 a Abs. 1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Gremium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bestehend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Präsidenten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aufsichtsführenden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4 - 10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gewählten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je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Größe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21 a Abs. 2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entscheidet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Stimmenmehrheit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Präsidialbeschluss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beschlussfähig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mindestens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Hälfte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Mitglieder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anwesend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21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58603" y="1387849"/>
            <a:ext cx="475101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 Präsidium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48077" y="2843657"/>
            <a:ext cx="12013027" cy="630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regelt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Geschäftsverteilungsplan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§ 21 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GVP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Stellenbesetzung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Merkmalen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Spruchkörper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verteilt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also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festgelegt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Spruchkörper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dafür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Verfassungsgebot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gesetzlichen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Art. 101 Abs, 1 S. 1 GG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58603" y="1387849"/>
            <a:ext cx="475101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 Präsidium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48077" y="2843657"/>
            <a:ext cx="12013027" cy="728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Geschäftsjahres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21g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Überlastung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Spruchkörpers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übermäßiger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Geschäftsanfall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zeitweilige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Richterverhinderung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ungenügende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Auslastung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Spruchkörpern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Richter 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Richterwechsel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Ausscheiden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Ruhestand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Ernennung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dauernde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Verhinderung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lange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Erkrankung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Abordnung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Elternzeit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56764" y="3656588"/>
            <a:ext cx="1034069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für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Rechtspfleger</a:t>
            </a:r>
            <a:endParaRPr lang="en-US" sz="3200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56764" y="4764670"/>
            <a:ext cx="12013027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Geschäftsverteilung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nichtrichterlichen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insbesondere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gehobenen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gesondert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Präsidenten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Geschäftsleiter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geregelt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27574" y="3695689"/>
            <a:ext cx="1034069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für</a:t>
            </a: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</a:t>
            </a:r>
            <a:r>
              <a:rPr lang="en-US" sz="3200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Verwaltung</a:t>
            </a:r>
            <a:endParaRPr lang="en-US" sz="3200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27574" y="4783132"/>
            <a:ext cx="12013027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Präsidenten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aufgestellt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um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behördeninterne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Regelungen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Außenwirkung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haben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und/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Rechtswidrigkeit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Verwaltungsaktes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E0DF2F3-3F73-47D8-BBCF-03DEC4A0D89C}"/>
              </a:ext>
            </a:extLst>
          </p:cNvPr>
          <p:cNvSpPr/>
          <p:nvPr/>
        </p:nvSpPr>
        <p:spPr>
          <a:xfrm>
            <a:off x="6477000" y="1104899"/>
            <a:ext cx="9372600" cy="1902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sym typeface="Canva Sans Bold"/>
              </a:rPr>
              <a:t>Der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sym typeface="Canva Sans Bold"/>
              </a:rPr>
              <a:t>Geschäftsverteilungsplan</a:t>
            </a:r>
            <a:endParaRPr lang="en-US" sz="5199" b="1" dirty="0">
              <a:solidFill>
                <a:srgbClr val="000000"/>
              </a:solidFill>
              <a:latin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24600" y="342900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Geschäftsverteilungsplan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860366" y="2576089"/>
            <a:ext cx="11716691" cy="729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</a:pP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gem. § 7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GGO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69"/>
              </a:lnSpc>
            </a:pP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Behörde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GVP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aufzustellt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auf den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laufenden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gehalten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ordnet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Arbeitsgebiete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Organistionseinheiten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grenzt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Arbeitsgebiete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gegeneinander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legt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innerhalb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Behörde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die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eindeutig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fest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Zuständigkeitsüberschneidungen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vermeiden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Zuordnung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Dienstkraft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Organisationseinheit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Führungskraft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angestrebt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43600" y="3335192"/>
            <a:ext cx="11716691" cy="605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</a:pP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gem. § 7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GGO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GVP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min.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enthalten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69"/>
              </a:lnSpc>
            </a:pP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Beschreibung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Arbeitsgebiets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Stichworten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Stellenzeichen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Bewertung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Arbeitsgebietes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Dienstpostens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die Art und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Wertigkeit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ihm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zugeordneten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Stelle </a:t>
            </a: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Stelleninhabers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Stelleninhabers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Besoldungs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-,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Vergütungs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Lohngruppe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Stelleninhabers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AutoNum type="arabicPeriod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Vertretungsregel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31898" y="3543300"/>
            <a:ext cx="11716691" cy="550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gesetzliche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Anforderung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den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GVP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69"/>
              </a:lnSpc>
            </a:pP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Bestimmtheitsgrundsatz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genau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bezeichnete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21e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GVG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Kalenderjahr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Vollständigkeitsgrundsatz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Stetigkeitsprinzip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Ausnahmefällen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vorher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geplanten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Ereignissen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Erkennbare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Vertretungsregelungen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Verbot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Ausnahmegerichten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(Art. 101 GG)</a:t>
            </a:r>
          </a:p>
          <a:p>
            <a:pPr marL="673838" lvl="1" indent="-336919" algn="l">
              <a:lnSpc>
                <a:spcPts val="4369"/>
              </a:lnSpc>
              <a:buFont typeface="Arial"/>
              <a:buChar char="•"/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Öffentlichkeitsgrundsatz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057" y="575839"/>
            <a:ext cx="4400856" cy="4114800"/>
          </a:xfrm>
          <a:custGeom>
            <a:avLst/>
            <a:gdLst/>
            <a:ahLst/>
            <a:cxnLst/>
            <a:rect l="l" t="t" r="r" b="b"/>
            <a:pathLst>
              <a:path w="4400856" h="4114800">
                <a:moveTo>
                  <a:pt x="0" y="0"/>
                </a:moveTo>
                <a:lnTo>
                  <a:pt x="4400856" y="0"/>
                </a:lnTo>
                <a:lnTo>
                  <a:pt x="44008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34281" y="1387849"/>
            <a:ext cx="959965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Geschäftsverteilungsplan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72200" y="3848100"/>
            <a:ext cx="11716691" cy="53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</a:pP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Lückentext</a:t>
            </a:r>
            <a:r>
              <a:rPr lang="en-US" sz="312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2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Präsideum</a:t>
            </a:r>
            <a:endParaRPr lang="en-US" sz="312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</Words>
  <Application>Microsoft Office PowerPoint</Application>
  <PresentationFormat>Benutzerdefiniert</PresentationFormat>
  <Paragraphs>169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Calibri</vt:lpstr>
      <vt:lpstr>Canva Sans</vt:lpstr>
      <vt:lpstr>Canva Sans Bold</vt:lpstr>
      <vt:lpstr>Open Sans Bold</vt:lpstr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Aufbau eines Gerichts</dc:title>
  <dc:creator>Schulz, André</dc:creator>
  <cp:lastModifiedBy>Schulz, André</cp:lastModifiedBy>
  <cp:revision>9</cp:revision>
  <dcterms:created xsi:type="dcterms:W3CDTF">2006-08-16T00:00:00Z</dcterms:created>
  <dcterms:modified xsi:type="dcterms:W3CDTF">2025-09-23T09:28:00Z</dcterms:modified>
  <dc:identifier>DAGzaQNS5CU</dc:identifier>
</cp:coreProperties>
</file>