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58" r:id="rId4"/>
    <p:sldId id="259" r:id="rId5"/>
    <p:sldId id="261" r:id="rId6"/>
    <p:sldId id="260" r:id="rId7"/>
    <p:sldId id="263" r:id="rId8"/>
    <p:sldId id="262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BD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594" y="7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20.08.2026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64207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20.08.2026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2247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20.08.2026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9077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20.08.2026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81792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20.08.2026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81800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20.08.2026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83597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20.08.2026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11203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20.08.2026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9091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20.08.2026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35564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20.08.2026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09434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20.08.2026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88970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5EE64-A140-4CAC-8C08-656773EC9877}" type="datetimeFigureOut">
              <a:rPr lang="de-DE" smtClean="0"/>
              <a:t>20.08.2026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A2812-FA5A-4672-A013-D7A2D87BEAB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4613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10900610" y="6551736"/>
            <a:ext cx="1291390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400" dirty="0">
                <a:solidFill>
                  <a:schemeClr val="tx1"/>
                </a:solidFill>
              </a:rPr>
              <a:t>KG-Ref.AF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F2C3354B-4928-C90A-670F-74B2FFD59CDA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03C275B-9A88-9BCE-D7D3-3A228F2336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0"/>
            <a:ext cx="9376611" cy="6858000"/>
          </a:xfrm>
          <a:prstGeom prst="rect">
            <a:avLst/>
          </a:prstGeom>
        </p:spPr>
      </p:pic>
      <p:sp>
        <p:nvSpPr>
          <p:cNvPr id="5" name="Flussdiagramm: Verbinder 4">
            <a:extLst>
              <a:ext uri="{FF2B5EF4-FFF2-40B4-BE49-F238E27FC236}">
                <a16:creationId xmlns:a16="http://schemas.microsoft.com/office/drawing/2014/main" id="{94578771-4479-25CE-E9FD-C8A3888296D6}"/>
              </a:ext>
            </a:extLst>
          </p:cNvPr>
          <p:cNvSpPr/>
          <p:nvPr/>
        </p:nvSpPr>
        <p:spPr>
          <a:xfrm>
            <a:off x="6880543" y="774915"/>
            <a:ext cx="991891" cy="976393"/>
          </a:xfrm>
          <a:prstGeom prst="flowChartConnector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5400" b="1" dirty="0">
                <a:solidFill>
                  <a:schemeClr val="bg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68832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7B138F20-431F-BE9D-5442-5B953A7A34F6}"/>
              </a:ext>
            </a:extLst>
          </p:cNvPr>
          <p:cNvSpPr/>
          <p:nvPr/>
        </p:nvSpPr>
        <p:spPr>
          <a:xfrm>
            <a:off x="10900610" y="6551736"/>
            <a:ext cx="1291390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400" dirty="0">
                <a:solidFill>
                  <a:schemeClr val="tx1"/>
                </a:solidFill>
              </a:rPr>
              <a:t>KG-Ref.AF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7505798-F75D-20B6-E949-F1337BC899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228" y="0"/>
            <a:ext cx="9606126" cy="6858000"/>
          </a:xfrm>
          <a:prstGeom prst="rect">
            <a:avLst/>
          </a:prstGeom>
        </p:spPr>
      </p:pic>
      <p:grpSp>
        <p:nvGrpSpPr>
          <p:cNvPr id="6" name="Gruppieren 5"/>
          <p:cNvGrpSpPr/>
          <p:nvPr/>
        </p:nvGrpSpPr>
        <p:grpSpPr>
          <a:xfrm>
            <a:off x="1882732" y="790737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>
                  <a:solidFill>
                    <a:schemeClr val="accent6">
                      <a:lumMod val="75000"/>
                    </a:schemeClr>
                  </a:solidFill>
                </a:rPr>
                <a:t>Nennen Sie die Voraussetzungen für das vereinfachte Unterhaltsverfahren.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1.</a:t>
              </a:r>
            </a:p>
          </p:txBody>
        </p:sp>
      </p:grpSp>
      <p:sp>
        <p:nvSpPr>
          <p:cNvPr id="22" name="Gefaltete Ecke 21"/>
          <p:cNvSpPr/>
          <p:nvPr/>
        </p:nvSpPr>
        <p:spPr>
          <a:xfrm rot="285818">
            <a:off x="1583859" y="2734340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minderjähriges Kind</a:t>
            </a:r>
          </a:p>
        </p:txBody>
      </p:sp>
      <p:sp>
        <p:nvSpPr>
          <p:cNvPr id="11" name="Gefaltete Ecke 10"/>
          <p:cNvSpPr/>
          <p:nvPr/>
        </p:nvSpPr>
        <p:spPr>
          <a:xfrm rot="21260758">
            <a:off x="4248314" y="3186778"/>
            <a:ext cx="2105996" cy="1950603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nicht im Haushalt des Antragsgegners lebend</a:t>
            </a:r>
          </a:p>
        </p:txBody>
      </p:sp>
      <p:sp>
        <p:nvSpPr>
          <p:cNvPr id="12" name="Gefaltete Ecke 11"/>
          <p:cNvSpPr/>
          <p:nvPr/>
        </p:nvSpPr>
        <p:spPr>
          <a:xfrm>
            <a:off x="6558132" y="2901026"/>
            <a:ext cx="2105996" cy="1950603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Höchstgrenze = 1,2-fache Mindest-unterhalt</a:t>
            </a:r>
          </a:p>
        </p:txBody>
      </p:sp>
      <p:sp>
        <p:nvSpPr>
          <p:cNvPr id="13" name="Gefaltete Ecke 12"/>
          <p:cNvSpPr/>
          <p:nvPr/>
        </p:nvSpPr>
        <p:spPr>
          <a:xfrm rot="21260758">
            <a:off x="9145230" y="2749260"/>
            <a:ext cx="2105996" cy="195060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keine anderweitige Anhängigkeit und keine Entscheidung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E0451998-4D53-B011-13F0-A2A618686566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16638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1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0FEEFF0C-74BA-6F80-EC3E-2336E32BDFF4}"/>
              </a:ext>
            </a:extLst>
          </p:cNvPr>
          <p:cNvSpPr/>
          <p:nvPr/>
        </p:nvSpPr>
        <p:spPr>
          <a:xfrm>
            <a:off x="10900610" y="6551736"/>
            <a:ext cx="1291390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400" dirty="0">
                <a:solidFill>
                  <a:schemeClr val="tx1"/>
                </a:solidFill>
              </a:rPr>
              <a:t>KG-Ref.AF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3278B14-EC6D-274B-BAED-349159959C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228" y="0"/>
            <a:ext cx="9606126" cy="6858000"/>
          </a:xfrm>
          <a:prstGeom prst="rect">
            <a:avLst/>
          </a:prstGeom>
        </p:spPr>
      </p:pic>
      <p:grpSp>
        <p:nvGrpSpPr>
          <p:cNvPr id="6" name="Gruppieren 5"/>
          <p:cNvGrpSpPr/>
          <p:nvPr/>
        </p:nvGrpSpPr>
        <p:grpSpPr>
          <a:xfrm>
            <a:off x="1800104" y="761538"/>
            <a:ext cx="8853668" cy="1398538"/>
            <a:chOff x="871538" y="1405759"/>
            <a:chExt cx="8853668" cy="1398538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4"/>
              <a:ext cx="8003562" cy="1199763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>
                  <a:solidFill>
                    <a:schemeClr val="accent6">
                      <a:lumMod val="75000"/>
                    </a:schemeClr>
                  </a:solidFill>
                </a:rPr>
                <a:t>Wie hoch ist der Verfahrenswert bei einer Scheidung, wenn der Ehemann ein Nettoeinkommen von 2500 EUR und die Ehefrau ein Nettoeinkommen von 1000 EUR hat?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2.</a:t>
              </a:r>
            </a:p>
          </p:txBody>
        </p:sp>
      </p:grpSp>
      <p:sp>
        <p:nvSpPr>
          <p:cNvPr id="24" name="Gefaltete Ecke 23"/>
          <p:cNvSpPr/>
          <p:nvPr/>
        </p:nvSpPr>
        <p:spPr>
          <a:xfrm rot="20974966">
            <a:off x="2598016" y="3284964"/>
            <a:ext cx="1702966" cy="1608199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10500 €</a:t>
            </a:r>
          </a:p>
        </p:txBody>
      </p:sp>
      <p:sp>
        <p:nvSpPr>
          <p:cNvPr id="30" name="Gefaltete Ecke 29"/>
          <p:cNvSpPr/>
          <p:nvPr/>
        </p:nvSpPr>
        <p:spPr>
          <a:xfrm>
            <a:off x="7646690" y="3429000"/>
            <a:ext cx="1426141" cy="1323481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3500 X</a:t>
            </a:r>
          </a:p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3=</a:t>
            </a:r>
          </a:p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10500 €</a:t>
            </a:r>
          </a:p>
        </p:txBody>
      </p:sp>
      <p:sp>
        <p:nvSpPr>
          <p:cNvPr id="12" name="Gefaltete Ecke 11"/>
          <p:cNvSpPr/>
          <p:nvPr/>
        </p:nvSpPr>
        <p:spPr>
          <a:xfrm>
            <a:off x="5517881" y="3161484"/>
            <a:ext cx="1483428" cy="1323481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2500 +</a:t>
            </a:r>
          </a:p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1000=</a:t>
            </a:r>
          </a:p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3500 €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18401850-57B1-3917-AC3D-8A62882F9AC2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47843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0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9778910B-518A-C777-725A-621A416B64EB}"/>
              </a:ext>
            </a:extLst>
          </p:cNvPr>
          <p:cNvSpPr/>
          <p:nvPr/>
        </p:nvSpPr>
        <p:spPr>
          <a:xfrm>
            <a:off x="10900610" y="6551736"/>
            <a:ext cx="1291390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400" dirty="0">
                <a:solidFill>
                  <a:schemeClr val="tx1"/>
                </a:solidFill>
              </a:rPr>
              <a:t>KG-Ref.AF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0CEF0EC-F05D-F279-24B1-1389247B18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228" y="0"/>
            <a:ext cx="9606126" cy="6858000"/>
          </a:xfrm>
          <a:prstGeom prst="rect">
            <a:avLst/>
          </a:prstGeom>
        </p:spPr>
      </p:pic>
      <p:grpSp>
        <p:nvGrpSpPr>
          <p:cNvPr id="6" name="Gruppieren 5"/>
          <p:cNvGrpSpPr/>
          <p:nvPr/>
        </p:nvGrpSpPr>
        <p:grpSpPr>
          <a:xfrm>
            <a:off x="1800104" y="808610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>
                  <a:solidFill>
                    <a:schemeClr val="accent6">
                      <a:lumMod val="75000"/>
                    </a:schemeClr>
                  </a:solidFill>
                </a:rPr>
                <a:t>Nach welcher KV-Nr. des FamGKG wird die Verfahrensgebühr bei Ehesachen (Verf. im Allgemeinen) berechnet?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3.</a:t>
              </a:r>
            </a:p>
          </p:txBody>
        </p:sp>
      </p:grpSp>
      <p:sp>
        <p:nvSpPr>
          <p:cNvPr id="25" name="Gefaltete Ecke 24"/>
          <p:cNvSpPr/>
          <p:nvPr/>
        </p:nvSpPr>
        <p:spPr>
          <a:xfrm rot="339229">
            <a:off x="3146979" y="2716232"/>
            <a:ext cx="1501315" cy="1425536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KV-Nr. 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1110</a:t>
            </a:r>
          </a:p>
        </p:txBody>
      </p:sp>
      <p:sp>
        <p:nvSpPr>
          <p:cNvPr id="29" name="Gefaltete Ecke 28"/>
          <p:cNvSpPr/>
          <p:nvPr/>
        </p:nvSpPr>
        <p:spPr>
          <a:xfrm>
            <a:off x="6341291" y="3390003"/>
            <a:ext cx="1556283" cy="1425536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2-fache </a:t>
            </a:r>
          </a:p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Gebühr</a:t>
            </a:r>
          </a:p>
        </p:txBody>
      </p:sp>
      <p:sp>
        <p:nvSpPr>
          <p:cNvPr id="11" name="Gefaltete Ecke 10"/>
          <p:cNvSpPr/>
          <p:nvPr/>
        </p:nvSpPr>
        <p:spPr>
          <a:xfrm>
            <a:off x="8641946" y="3390003"/>
            <a:ext cx="1556283" cy="1425536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FamGKG</a:t>
            </a:r>
            <a:endParaRPr lang="de-DE" sz="20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32D29578-4F9E-2AA4-FE53-891307E105FA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29785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9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B40D778A-C8BC-0BD7-020C-8CFEF7865933}"/>
              </a:ext>
            </a:extLst>
          </p:cNvPr>
          <p:cNvSpPr/>
          <p:nvPr/>
        </p:nvSpPr>
        <p:spPr>
          <a:xfrm>
            <a:off x="10900610" y="6551736"/>
            <a:ext cx="1291390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400" dirty="0">
                <a:solidFill>
                  <a:schemeClr val="tx1"/>
                </a:solidFill>
              </a:rPr>
              <a:t>KG-Ref.AF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F950262-5DFF-CFFD-86C5-3640BA79EC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228" y="0"/>
            <a:ext cx="9606126" cy="6858000"/>
          </a:xfrm>
          <a:prstGeom prst="rect">
            <a:avLst/>
          </a:prstGeom>
        </p:spPr>
      </p:pic>
      <p:grpSp>
        <p:nvGrpSpPr>
          <p:cNvPr id="6" name="Gruppieren 5"/>
          <p:cNvGrpSpPr/>
          <p:nvPr/>
        </p:nvGrpSpPr>
        <p:grpSpPr>
          <a:xfrm>
            <a:off x="1800104" y="773227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>
                  <a:solidFill>
                    <a:schemeClr val="accent6">
                      <a:lumMod val="75000"/>
                    </a:schemeClr>
                  </a:solidFill>
                </a:rPr>
                <a:t>Wer sollte in der Regel in Kindschaftssachen beteiligt werden und wann ist das nicht der Fall?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4.</a:t>
              </a:r>
            </a:p>
          </p:txBody>
        </p:sp>
      </p:grpSp>
      <p:sp>
        <p:nvSpPr>
          <p:cNvPr id="25" name="Gefaltete Ecke 24"/>
          <p:cNvSpPr/>
          <p:nvPr/>
        </p:nvSpPr>
        <p:spPr>
          <a:xfrm rot="21399046">
            <a:off x="3556394" y="2460937"/>
            <a:ext cx="2258130" cy="2171737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8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das Jugend-amt</a:t>
            </a:r>
          </a:p>
        </p:txBody>
      </p:sp>
      <p:sp>
        <p:nvSpPr>
          <p:cNvPr id="13" name="Gefaltete Ecke 12"/>
          <p:cNvSpPr/>
          <p:nvPr/>
        </p:nvSpPr>
        <p:spPr>
          <a:xfrm>
            <a:off x="7013060" y="3346671"/>
            <a:ext cx="2258130" cy="2171737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Nicht bei Antrag auf gemeinsame </a:t>
            </a:r>
            <a:r>
              <a:rPr lang="de-DE" sz="2400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eSo</a:t>
            </a:r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F8F8541F-AEDF-1014-F33D-AE5C08AC47F8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23482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003AD1C3-3F19-AA9A-599D-6906B2FCE42E}"/>
              </a:ext>
            </a:extLst>
          </p:cNvPr>
          <p:cNvSpPr/>
          <p:nvPr/>
        </p:nvSpPr>
        <p:spPr>
          <a:xfrm>
            <a:off x="10900610" y="6551736"/>
            <a:ext cx="1291390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400" dirty="0">
                <a:solidFill>
                  <a:schemeClr val="tx1"/>
                </a:solidFill>
              </a:rPr>
              <a:t>KG-Ref.AF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EEB017A-988B-ACC7-AEFF-3130D70BB2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228" y="0"/>
            <a:ext cx="9606126" cy="6858000"/>
          </a:xfrm>
          <a:prstGeom prst="rect">
            <a:avLst/>
          </a:prstGeom>
        </p:spPr>
      </p:pic>
      <p:grpSp>
        <p:nvGrpSpPr>
          <p:cNvPr id="6" name="Gruppieren 5"/>
          <p:cNvGrpSpPr/>
          <p:nvPr/>
        </p:nvGrpSpPr>
        <p:grpSpPr>
          <a:xfrm>
            <a:off x="1800104" y="783437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>
                  <a:solidFill>
                    <a:schemeClr val="accent6">
                      <a:lumMod val="75000"/>
                    </a:schemeClr>
                  </a:solidFill>
                </a:rPr>
                <a:t>Was ist unter elterlicher Sorge zu verstehen? Nennen Sie die gesetzlichen Bestimmungen.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5.</a:t>
              </a:r>
            </a:p>
          </p:txBody>
        </p:sp>
      </p:grpSp>
      <p:sp>
        <p:nvSpPr>
          <p:cNvPr id="11" name="Gefaltete Ecke 10"/>
          <p:cNvSpPr/>
          <p:nvPr/>
        </p:nvSpPr>
        <p:spPr>
          <a:xfrm rot="21441408">
            <a:off x="4224497" y="2185206"/>
            <a:ext cx="1837787" cy="1820791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…für das Kind zu sorgen…</a:t>
            </a:r>
          </a:p>
        </p:txBody>
      </p:sp>
      <p:sp>
        <p:nvSpPr>
          <p:cNvPr id="12" name="Gefaltete Ecke 11"/>
          <p:cNvSpPr/>
          <p:nvPr/>
        </p:nvSpPr>
        <p:spPr>
          <a:xfrm rot="21441408">
            <a:off x="675130" y="2100104"/>
            <a:ext cx="1837787" cy="1820791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Elterliche Sorge ist das Recht…</a:t>
            </a:r>
          </a:p>
        </p:txBody>
      </p:sp>
      <p:sp>
        <p:nvSpPr>
          <p:cNvPr id="13" name="Gefaltete Ecke 12"/>
          <p:cNvSpPr/>
          <p:nvPr/>
        </p:nvSpPr>
        <p:spPr>
          <a:xfrm rot="253725">
            <a:off x="2426815" y="2366095"/>
            <a:ext cx="1837787" cy="1820791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…und die Pflicht der Eltern …</a:t>
            </a:r>
          </a:p>
        </p:txBody>
      </p:sp>
      <p:sp>
        <p:nvSpPr>
          <p:cNvPr id="14" name="Gefaltete Ecke 13"/>
          <p:cNvSpPr/>
          <p:nvPr/>
        </p:nvSpPr>
        <p:spPr>
          <a:xfrm rot="21441408">
            <a:off x="5012253" y="4537013"/>
            <a:ext cx="1837787" cy="1820791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§§ 1626 I, 1629 I,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BGB</a:t>
            </a:r>
          </a:p>
        </p:txBody>
      </p:sp>
      <p:sp>
        <p:nvSpPr>
          <p:cNvPr id="15" name="Gefaltete Ecke 14"/>
          <p:cNvSpPr/>
          <p:nvPr/>
        </p:nvSpPr>
        <p:spPr>
          <a:xfrm>
            <a:off x="5972153" y="2226614"/>
            <a:ext cx="1837787" cy="1820791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Sie umfasst die Personen-sorge…</a:t>
            </a:r>
          </a:p>
        </p:txBody>
      </p:sp>
      <p:sp>
        <p:nvSpPr>
          <p:cNvPr id="16" name="Gefaltete Ecke 15"/>
          <p:cNvSpPr/>
          <p:nvPr/>
        </p:nvSpPr>
        <p:spPr>
          <a:xfrm rot="21441408">
            <a:off x="7805080" y="2100105"/>
            <a:ext cx="1837787" cy="1820791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…die Vermögens-sorge…</a:t>
            </a:r>
          </a:p>
        </p:txBody>
      </p:sp>
      <p:sp>
        <p:nvSpPr>
          <p:cNvPr id="17" name="Gefaltete Ecke 16"/>
          <p:cNvSpPr/>
          <p:nvPr/>
        </p:nvSpPr>
        <p:spPr>
          <a:xfrm>
            <a:off x="9598603" y="2226613"/>
            <a:ext cx="1837787" cy="1820791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…und die Vertretung des Kindes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34F4C341-C789-2EF7-7BAB-9B05E5BB09A6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71820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8747DE6F-4472-DF3B-345F-7BCB2A34EB17}"/>
              </a:ext>
            </a:extLst>
          </p:cNvPr>
          <p:cNvSpPr/>
          <p:nvPr/>
        </p:nvSpPr>
        <p:spPr>
          <a:xfrm>
            <a:off x="10900610" y="6551736"/>
            <a:ext cx="1291390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400" dirty="0">
                <a:solidFill>
                  <a:schemeClr val="tx1"/>
                </a:solidFill>
              </a:rPr>
              <a:t>KG-Ref.AF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36C5E97-5371-630F-30C5-29D7C695F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432" y="0"/>
            <a:ext cx="9606126" cy="6858000"/>
          </a:xfrm>
          <a:prstGeom prst="rect">
            <a:avLst/>
          </a:prstGeom>
        </p:spPr>
      </p:pic>
      <p:grpSp>
        <p:nvGrpSpPr>
          <p:cNvPr id="6" name="Gruppieren 5"/>
          <p:cNvGrpSpPr/>
          <p:nvPr/>
        </p:nvGrpSpPr>
        <p:grpSpPr>
          <a:xfrm>
            <a:off x="1735810" y="725084"/>
            <a:ext cx="9186984" cy="1444539"/>
            <a:chOff x="871538" y="1405759"/>
            <a:chExt cx="8853668" cy="1444539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6"/>
              <a:ext cx="8003562" cy="124576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>
                  <a:solidFill>
                    <a:schemeClr val="accent6">
                      <a:lumMod val="75000"/>
                    </a:schemeClr>
                  </a:solidFill>
                </a:rPr>
                <a:t>Was umfasst die Personensorge? Nennen Sie die gesetzlichen Bestimmungen.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6.</a:t>
              </a:r>
            </a:p>
          </p:txBody>
        </p:sp>
      </p:grpSp>
      <p:sp>
        <p:nvSpPr>
          <p:cNvPr id="25" name="Gefaltete Ecke 24"/>
          <p:cNvSpPr/>
          <p:nvPr/>
        </p:nvSpPr>
        <p:spPr>
          <a:xfrm rot="21399046">
            <a:off x="2226690" y="2766446"/>
            <a:ext cx="1528592" cy="1458319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8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Pflege des Kindes</a:t>
            </a:r>
          </a:p>
        </p:txBody>
      </p:sp>
      <p:sp>
        <p:nvSpPr>
          <p:cNvPr id="29" name="Gefaltete Ecke 28"/>
          <p:cNvSpPr/>
          <p:nvPr/>
        </p:nvSpPr>
        <p:spPr>
          <a:xfrm>
            <a:off x="5661807" y="2852646"/>
            <a:ext cx="1595382" cy="1547351"/>
          </a:xfrm>
          <a:prstGeom prst="foldedCorner">
            <a:avLst/>
          </a:prstGeom>
          <a:solidFill>
            <a:srgbClr val="E6BDE9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de-DE" sz="2000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Aufent</a:t>
            </a:r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-halts-bestimmung</a:t>
            </a:r>
          </a:p>
        </p:txBody>
      </p:sp>
      <p:sp>
        <p:nvSpPr>
          <p:cNvPr id="19" name="Gefaltete Ecke 18"/>
          <p:cNvSpPr/>
          <p:nvPr/>
        </p:nvSpPr>
        <p:spPr>
          <a:xfrm rot="273335">
            <a:off x="7468141" y="2876189"/>
            <a:ext cx="1586690" cy="1500267"/>
          </a:xfrm>
          <a:prstGeom prst="foldedCorner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8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Beauf-sichtigung</a:t>
            </a:r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5" name="Gefaltete Ecke 14"/>
          <p:cNvSpPr/>
          <p:nvPr/>
        </p:nvSpPr>
        <p:spPr>
          <a:xfrm rot="368813">
            <a:off x="3997489" y="2844137"/>
            <a:ext cx="1566889" cy="1517309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8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Erziehung</a:t>
            </a:r>
          </a:p>
        </p:txBody>
      </p:sp>
      <p:sp>
        <p:nvSpPr>
          <p:cNvPr id="17" name="Gefaltete Ecke 16"/>
          <p:cNvSpPr/>
          <p:nvPr/>
        </p:nvSpPr>
        <p:spPr>
          <a:xfrm rot="21378966">
            <a:off x="7880028" y="4986195"/>
            <a:ext cx="1368755" cy="138973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1631 I</a:t>
            </a:r>
          </a:p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BGB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57D6F48F-2391-204E-8D56-FAC6D8C2DDAD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63593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9" grpId="0" animBg="1"/>
      <p:bldP spid="19" grpId="0" animBg="1"/>
      <p:bldP spid="15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8EB6D1DE-CD45-37AC-B064-DB100F66946E}"/>
              </a:ext>
            </a:extLst>
          </p:cNvPr>
          <p:cNvSpPr/>
          <p:nvPr/>
        </p:nvSpPr>
        <p:spPr>
          <a:xfrm>
            <a:off x="10900610" y="6551736"/>
            <a:ext cx="1291390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400" dirty="0">
                <a:solidFill>
                  <a:schemeClr val="tx1"/>
                </a:solidFill>
              </a:rPr>
              <a:t>KG-Ref.AF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EC5AE0F-9682-98A8-138F-36C5A4804A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432" y="0"/>
            <a:ext cx="9606126" cy="6858000"/>
          </a:xfrm>
          <a:prstGeom prst="rect">
            <a:avLst/>
          </a:prstGeom>
        </p:spPr>
      </p:pic>
      <p:grpSp>
        <p:nvGrpSpPr>
          <p:cNvPr id="6" name="Gruppieren 5"/>
          <p:cNvGrpSpPr/>
          <p:nvPr/>
        </p:nvGrpSpPr>
        <p:grpSpPr>
          <a:xfrm>
            <a:off x="1784118" y="762052"/>
            <a:ext cx="8931290" cy="1298527"/>
            <a:chOff x="871538" y="1405759"/>
            <a:chExt cx="8853668" cy="1298527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9975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>
                  <a:solidFill>
                    <a:schemeClr val="accent6">
                      <a:lumMod val="75000"/>
                    </a:schemeClr>
                  </a:solidFill>
                </a:rPr>
                <a:t>Nennen Sie die gesetzlichen Bestimmungen die bei Kindeswohlgefährdung zum tragen kommen und von wem kann ein Antrag bzw. eine Anregung erfolgen?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7.</a:t>
              </a:r>
            </a:p>
          </p:txBody>
        </p:sp>
      </p:grpSp>
      <p:sp>
        <p:nvSpPr>
          <p:cNvPr id="25" name="Gefaltete Ecke 24"/>
          <p:cNvSpPr/>
          <p:nvPr/>
        </p:nvSpPr>
        <p:spPr>
          <a:xfrm rot="21275132">
            <a:off x="1849512" y="2217019"/>
            <a:ext cx="1528592" cy="1458319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8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2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1666</a:t>
            </a:r>
          </a:p>
          <a:p>
            <a:pPr algn="ctr"/>
            <a:r>
              <a:rPr lang="de-DE" sz="32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BGB</a:t>
            </a:r>
          </a:p>
        </p:txBody>
      </p:sp>
      <p:sp>
        <p:nvSpPr>
          <p:cNvPr id="29" name="Gefaltete Ecke 28"/>
          <p:cNvSpPr/>
          <p:nvPr/>
        </p:nvSpPr>
        <p:spPr>
          <a:xfrm>
            <a:off x="4865422" y="2336936"/>
            <a:ext cx="1533493" cy="1456086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Einleitung durch Anregung…</a:t>
            </a:r>
          </a:p>
        </p:txBody>
      </p:sp>
      <p:sp>
        <p:nvSpPr>
          <p:cNvPr id="19" name="Gefaltete Ecke 18"/>
          <p:cNvSpPr/>
          <p:nvPr/>
        </p:nvSpPr>
        <p:spPr>
          <a:xfrm rot="686149">
            <a:off x="6528313" y="2390817"/>
            <a:ext cx="1528592" cy="1458319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…von Behörden</a:t>
            </a:r>
          </a:p>
        </p:txBody>
      </p:sp>
      <p:sp>
        <p:nvSpPr>
          <p:cNvPr id="23" name="Gefaltete Ecke 22"/>
          <p:cNvSpPr/>
          <p:nvPr/>
        </p:nvSpPr>
        <p:spPr>
          <a:xfrm rot="21344137">
            <a:off x="8148948" y="2391934"/>
            <a:ext cx="1533493" cy="1456086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…bzw. Privat-personen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C25046F5-DB92-721B-073E-E73A987A6336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07444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9" grpId="0" animBg="1"/>
      <p:bldP spid="19" grpId="0" animBg="1"/>
      <p:bldP spid="23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321</Words>
  <Application>Microsoft Office PowerPoint</Application>
  <PresentationFormat>Breitbild</PresentationFormat>
  <Paragraphs>85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MV Boli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ITDZ-Berlin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Carus, Natascha</dc:creator>
  <cp:lastModifiedBy>Carus, Natascha</cp:lastModifiedBy>
  <cp:revision>41</cp:revision>
  <dcterms:created xsi:type="dcterms:W3CDTF">2023-07-04T15:45:21Z</dcterms:created>
  <dcterms:modified xsi:type="dcterms:W3CDTF">2026-08-20T06:19:48Z</dcterms:modified>
</cp:coreProperties>
</file>